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0" r:id="rId10"/>
    <p:sldId id="263" r:id="rId11"/>
    <p:sldId id="271" r:id="rId12"/>
    <p:sldId id="267" r:id="rId13"/>
    <p:sldId id="272" r:id="rId14"/>
    <p:sldId id="264" r:id="rId15"/>
    <p:sldId id="265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57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8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15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83DF-4A80-4B11-B32E-B06121F8A9F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6D4CDD-CEC5-4E53-BFCD-135643F93E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00EEAD-A30A-4BE7-A0C3-E2B9F135B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</p:spPr>
        <p:txBody>
          <a:bodyPr>
            <a:normAutofit/>
          </a:bodyPr>
          <a:lstStyle/>
          <a:p>
            <a:r>
              <a:rPr lang="da-DK" dirty="0"/>
              <a:t>Tråde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E38CC0A-E62E-4F62-B0B5-0A4EC196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696711"/>
            <a:ext cx="8915399" cy="507189"/>
          </a:xfrm>
        </p:spPr>
        <p:txBody>
          <a:bodyPr>
            <a:normAutofit/>
          </a:bodyPr>
          <a:lstStyle/>
          <a:p>
            <a:r>
              <a:rPr lang="da-DK" dirty="0"/>
              <a:t>-Andreas Jensen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Billedresultat for threading comic coding">
            <a:extLst>
              <a:ext uri="{FF2B5EF4-FFF2-40B4-BE49-F238E27FC236}">
                <a16:creationId xmlns:a16="http://schemas.microsoft.com/office/drawing/2014/main" id="{FD4A0286-A865-4EA0-BA82-AFC64976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513060"/>
            <a:ext cx="5169679" cy="516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9538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BA558-93AC-4851-83EF-47FA9651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2200"/>
              <a:t>Synkroniseringsmekanismer</a:t>
            </a:r>
            <a:endParaRPr lang="en-US" sz="2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6FA97A-5824-46EF-8DD4-24DD5261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707" y="2180634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kontrollerer hvordan ressourcer tilgås</a:t>
            </a:r>
          </a:p>
          <a:p>
            <a:pPr lvl="1"/>
            <a:endParaRPr lang="da-DK" sz="14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Løser Race </a:t>
            </a:r>
            <a:r>
              <a:rPr lang="da-DK" sz="1600" dirty="0" err="1">
                <a:solidFill>
                  <a:srgbClr val="000000"/>
                </a:solidFill>
              </a:rPr>
              <a:t>Conditions</a:t>
            </a:r>
            <a:endParaRPr lang="da-DK" sz="16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Gør det muligt at Dead Locks, Live Locks og </a:t>
            </a:r>
            <a:r>
              <a:rPr lang="da-DK" sz="1600" dirty="0" err="1">
                <a:solidFill>
                  <a:srgbClr val="000000"/>
                </a:solidFill>
              </a:rPr>
              <a:t>Starvation</a:t>
            </a:r>
            <a:r>
              <a:rPr lang="da-DK" sz="1600" dirty="0">
                <a:solidFill>
                  <a:srgbClr val="000000"/>
                </a:solidFill>
              </a:rPr>
              <a:t> opstår.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194" name="Picture 2" descr="Billedresultat for threading programming meme">
            <a:extLst>
              <a:ext uri="{FF2B5EF4-FFF2-40B4-BE49-F238E27FC236}">
                <a16:creationId xmlns:a16="http://schemas.microsoft.com/office/drawing/2014/main" id="{D01E26EE-11DD-4B87-ADAF-9A4C2C83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05" y="926601"/>
            <a:ext cx="6337062" cy="530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2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BA558-93AC-4851-83EF-47FA9651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2200"/>
              <a:t>Synkroniseringsmekanismer</a:t>
            </a:r>
            <a:endParaRPr lang="en-US" sz="2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6FA97A-5824-46EF-8DD4-24DD5261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707" y="2180634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kontrollerer hvordan ressourcer tilgås</a:t>
            </a:r>
          </a:p>
          <a:p>
            <a:pPr lvl="1"/>
            <a:endParaRPr lang="da-DK" sz="14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Løser Race </a:t>
            </a:r>
            <a:r>
              <a:rPr lang="da-DK" sz="1600" dirty="0" err="1">
                <a:solidFill>
                  <a:srgbClr val="000000"/>
                </a:solidFill>
              </a:rPr>
              <a:t>Conditions</a:t>
            </a:r>
            <a:endParaRPr lang="da-DK" sz="16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Gør det muligt at Dead Locks, Live Locks og </a:t>
            </a:r>
            <a:r>
              <a:rPr lang="da-DK" sz="1600" dirty="0" err="1">
                <a:solidFill>
                  <a:srgbClr val="000000"/>
                </a:solidFill>
              </a:rPr>
              <a:t>Starvation</a:t>
            </a:r>
            <a:r>
              <a:rPr lang="da-DK" sz="1600" dirty="0">
                <a:solidFill>
                  <a:srgbClr val="000000"/>
                </a:solidFill>
              </a:rPr>
              <a:t> opstår.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194" name="Picture 2" descr="Billedresultat for threading programming meme">
            <a:extLst>
              <a:ext uri="{FF2B5EF4-FFF2-40B4-BE49-F238E27FC236}">
                <a16:creationId xmlns:a16="http://schemas.microsoft.com/office/drawing/2014/main" id="{D01E26EE-11DD-4B87-ADAF-9A4C2C83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05" y="926601"/>
            <a:ext cx="6337062" cy="530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30021D30-A48A-4399-9C69-EFDC1DEE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22" y="1562493"/>
            <a:ext cx="1557534" cy="462453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67CE2B14-13F9-4099-8224-C5B615F46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274" y="1595972"/>
            <a:ext cx="16097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5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BA558-93AC-4851-83EF-47FA9651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Synkroniseringsmekanismer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6FA97A-5824-46EF-8DD4-24DD5261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Lock</a:t>
            </a:r>
          </a:p>
          <a:p>
            <a:pPr lvl="1"/>
            <a:r>
              <a:rPr lang="da-DK" dirty="0"/>
              <a:t>Aflåser indkapslede kode</a:t>
            </a:r>
          </a:p>
          <a:p>
            <a:pPr lvl="1"/>
            <a:r>
              <a:rPr lang="da-DK" dirty="0"/>
              <a:t>Bruger objekter som låse</a:t>
            </a:r>
          </a:p>
          <a:p>
            <a:r>
              <a:rPr lang="da-DK" dirty="0" err="1"/>
              <a:t>Mutex</a:t>
            </a:r>
            <a:endParaRPr lang="da-DK" dirty="0"/>
          </a:p>
          <a:p>
            <a:pPr lvl="1"/>
            <a:r>
              <a:rPr lang="da-DK" dirty="0"/>
              <a:t>Bruger ”Start/Stop” metoder</a:t>
            </a:r>
          </a:p>
          <a:p>
            <a:pPr lvl="1"/>
            <a:r>
              <a:rPr lang="da-DK" dirty="0"/>
              <a:t>Virker på tværs af processor</a:t>
            </a:r>
          </a:p>
          <a:p>
            <a:pPr lvl="1"/>
            <a:r>
              <a:rPr lang="da-DK" dirty="0" err="1"/>
              <a:t>WaitOne</a:t>
            </a:r>
            <a:r>
              <a:rPr lang="da-DK" dirty="0"/>
              <a:t>(100) – </a:t>
            </a:r>
            <a:r>
              <a:rPr lang="da-DK" dirty="0" err="1"/>
              <a:t>mutex</a:t>
            </a:r>
            <a:r>
              <a:rPr lang="da-DK" dirty="0"/>
              <a:t> kan bestemme hvor lang tid den vil vente</a:t>
            </a:r>
          </a:p>
          <a:p>
            <a:r>
              <a:rPr lang="da-DK" dirty="0"/>
              <a:t>Semafor</a:t>
            </a:r>
          </a:p>
          <a:p>
            <a:pPr lvl="1"/>
            <a:r>
              <a:rPr lang="da-DK" dirty="0"/>
              <a:t>Tillader et bestemt antal tråde at tilgå en ressource</a:t>
            </a:r>
          </a:p>
          <a:p>
            <a:endParaRPr lang="da-DK" dirty="0"/>
          </a:p>
          <a:p>
            <a:r>
              <a:rPr lang="da-DK" dirty="0" err="1"/>
              <a:t>Barrier</a:t>
            </a:r>
            <a:endParaRPr lang="en-US" dirty="0"/>
          </a:p>
        </p:txBody>
      </p:sp>
      <p:pic>
        <p:nvPicPr>
          <p:cNvPr id="9218" name="Picture 2" descr="Billedresultat for you shall not pass">
            <a:extLst>
              <a:ext uri="{FF2B5EF4-FFF2-40B4-BE49-F238E27FC236}">
                <a16:creationId xmlns:a16="http://schemas.microsoft.com/office/drawing/2014/main" id="{39EAD979-348D-4902-8825-0F4D6AD7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473" y="244789"/>
            <a:ext cx="2515834" cy="37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5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BA558-93AC-4851-83EF-47FA9651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Synkroniseringsmekanismer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6FA97A-5824-46EF-8DD4-24DD5261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Lock</a:t>
            </a:r>
          </a:p>
          <a:p>
            <a:pPr lvl="1"/>
            <a:r>
              <a:rPr lang="da-DK" dirty="0"/>
              <a:t>Aflåser indkapslede kode</a:t>
            </a:r>
          </a:p>
          <a:p>
            <a:pPr lvl="1"/>
            <a:r>
              <a:rPr lang="da-DK" dirty="0"/>
              <a:t>Bruger objekter som låse</a:t>
            </a:r>
          </a:p>
          <a:p>
            <a:r>
              <a:rPr lang="da-DK" dirty="0" err="1"/>
              <a:t>Mutex</a:t>
            </a:r>
            <a:endParaRPr lang="da-DK" dirty="0"/>
          </a:p>
          <a:p>
            <a:pPr lvl="1"/>
            <a:r>
              <a:rPr lang="da-DK" dirty="0"/>
              <a:t>Bruger ”Start/Stop” metoder</a:t>
            </a:r>
          </a:p>
          <a:p>
            <a:pPr lvl="1"/>
            <a:r>
              <a:rPr lang="da-DK" dirty="0"/>
              <a:t>Virker på tværs af processor</a:t>
            </a:r>
          </a:p>
          <a:p>
            <a:pPr lvl="1"/>
            <a:r>
              <a:rPr lang="da-DK" dirty="0" err="1"/>
              <a:t>WaitOne</a:t>
            </a:r>
            <a:r>
              <a:rPr lang="da-DK" dirty="0"/>
              <a:t>(100) – </a:t>
            </a:r>
            <a:r>
              <a:rPr lang="da-DK" dirty="0" err="1"/>
              <a:t>mutex</a:t>
            </a:r>
            <a:r>
              <a:rPr lang="da-DK" dirty="0"/>
              <a:t> kan bestemme hvor lang tid den vil vente</a:t>
            </a:r>
          </a:p>
          <a:p>
            <a:r>
              <a:rPr lang="da-DK" dirty="0"/>
              <a:t>Semafor</a:t>
            </a:r>
          </a:p>
          <a:p>
            <a:pPr lvl="1"/>
            <a:r>
              <a:rPr lang="da-DK" dirty="0"/>
              <a:t>Tillader et bestemt antal tråde at tilgå en ressource</a:t>
            </a:r>
          </a:p>
          <a:p>
            <a:endParaRPr lang="da-DK" dirty="0"/>
          </a:p>
          <a:p>
            <a:r>
              <a:rPr lang="da-DK" dirty="0" err="1"/>
              <a:t>Barrier</a:t>
            </a:r>
            <a:endParaRPr lang="en-US" dirty="0"/>
          </a:p>
        </p:txBody>
      </p:sp>
      <p:pic>
        <p:nvPicPr>
          <p:cNvPr id="9218" name="Picture 2" descr="Billedresultat for you shall not pass">
            <a:extLst>
              <a:ext uri="{FF2B5EF4-FFF2-40B4-BE49-F238E27FC236}">
                <a16:creationId xmlns:a16="http://schemas.microsoft.com/office/drawing/2014/main" id="{39EAD979-348D-4902-8825-0F4D6AD7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473" y="244789"/>
            <a:ext cx="2515834" cy="37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4BFAD4E3-9463-47ED-A79F-BD9487CC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98" y="2063621"/>
            <a:ext cx="5200238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3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3B847-4D58-4D99-A5C9-6E8AF7C8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60A82D-923B-425E-BA76-75AAAC95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6274189-8F16-45D9-9329-0BA49EBC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-27994"/>
            <a:ext cx="10273004" cy="73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3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3B847-4D58-4D99-A5C9-6E8AF7C8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 dirty="0" err="1"/>
              <a:t>Deadlock</a:t>
            </a:r>
            <a:endParaRPr lang="en-US" sz="3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60A82D-923B-425E-BA76-75AAAC95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407960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Skuret har en cykelplads med indbygget lås</a:t>
            </a:r>
          </a:p>
          <a:p>
            <a:pPr lvl="1"/>
            <a:r>
              <a:rPr lang="da-DK" sz="1400" dirty="0">
                <a:solidFill>
                  <a:srgbClr val="000000"/>
                </a:solidFill>
              </a:rPr>
              <a:t>Men kun én cykelplads</a:t>
            </a:r>
          </a:p>
          <a:p>
            <a:pPr marL="457200" lvl="1" indent="0">
              <a:buNone/>
            </a:pPr>
            <a:endParaRPr lang="da-DK" sz="14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Man står i kø for at få cykelpladsen</a:t>
            </a:r>
          </a:p>
          <a:p>
            <a:pPr lvl="1"/>
            <a:r>
              <a:rPr lang="da-DK" sz="1400" dirty="0">
                <a:solidFill>
                  <a:srgbClr val="000000"/>
                </a:solidFill>
              </a:rPr>
              <a:t>Man må ikke gå ud før man har sat sin cykel i stativet</a:t>
            </a:r>
          </a:p>
          <a:p>
            <a:pPr lvl="1"/>
            <a:endParaRPr lang="da-DK" sz="14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Der må max være 3 personer i skuret!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6274189-8F16-45D9-9329-0BA49EBC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65" y="1104635"/>
            <a:ext cx="7498452" cy="53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BB28C-28CB-4341-92AF-65F3D75D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Starvation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C7285E-DD6E-4A91-AEB9-D6141AFF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885" y="1779037"/>
            <a:ext cx="8915400" cy="3777622"/>
          </a:xfrm>
        </p:spPr>
        <p:txBody>
          <a:bodyPr/>
          <a:lstStyle/>
          <a:p>
            <a:r>
              <a:rPr lang="da-DK" dirty="0"/>
              <a:t>Når en tråd ikke får nok CPU-tid til at gøre dens job </a:t>
            </a:r>
            <a:r>
              <a:rPr lang="da-DK" dirty="0" err="1"/>
              <a:t>ordenligt</a:t>
            </a:r>
            <a:endParaRPr lang="da-DK" dirty="0"/>
          </a:p>
          <a:p>
            <a:pPr lvl="1"/>
            <a:r>
              <a:rPr lang="da-DK" dirty="0"/>
              <a:t>Resultat af en/flere tråde som har taget ”nøglerne” </a:t>
            </a:r>
          </a:p>
          <a:p>
            <a:pPr lvl="1"/>
            <a:r>
              <a:rPr lang="da-DK" dirty="0"/>
              <a:t>Den nægtes adgang</a:t>
            </a:r>
          </a:p>
          <a:p>
            <a:pPr lvl="1"/>
            <a:r>
              <a:rPr lang="da-DK" dirty="0"/>
              <a:t>Men får omsider adgang</a:t>
            </a:r>
          </a:p>
          <a:p>
            <a:pPr lvl="1"/>
            <a:endParaRPr lang="da-DK" dirty="0"/>
          </a:p>
          <a:p>
            <a:r>
              <a:rPr lang="da-DK" dirty="0"/>
              <a:t>Når en </a:t>
            </a:r>
            <a:r>
              <a:rPr lang="da-DK" dirty="0" err="1"/>
              <a:t>progressbar</a:t>
            </a:r>
            <a:r>
              <a:rPr lang="da-DK" dirty="0"/>
              <a:t> ”ikke gør noget”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70F62E8-D690-4010-827E-9109973A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9418"/>
            <a:ext cx="5906274" cy="34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4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4B6070-621B-43B3-A166-57CF70AF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a-DK" dirty="0" err="1"/>
              <a:t>LiveLock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9780EA-2408-4FC6-8CBA-A600DBC8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595536"/>
            <a:ext cx="4230685" cy="4297318"/>
          </a:xfrm>
        </p:spPr>
        <p:txBody>
          <a:bodyPr>
            <a:normAutofit/>
          </a:bodyPr>
          <a:lstStyle/>
          <a:p>
            <a:r>
              <a:rPr lang="da-DK" dirty="0"/>
              <a:t>Ofte resultatet af flere tråde som aktivt prøver at undgå </a:t>
            </a:r>
            <a:r>
              <a:rPr lang="da-DK" dirty="0" err="1"/>
              <a:t>Deadlock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Billedresultat for what is live lock">
            <a:extLst>
              <a:ext uri="{FF2B5EF4-FFF2-40B4-BE49-F238E27FC236}">
                <a16:creationId xmlns:a16="http://schemas.microsoft.com/office/drawing/2014/main" id="{3A023FBA-7E6D-4E9A-86A0-390F5DB0F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r="1107"/>
          <a:stretch/>
        </p:blipFill>
        <p:spPr bwMode="auto">
          <a:xfrm>
            <a:off x="5104735" y="80845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9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4D7BCB-DC1D-448D-A9AE-B81D1F8B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a-DK"/>
              <a:t>Hvad er tråde?</a:t>
            </a:r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C81F17B2-BEE8-476C-A751-DD4189E2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06" y="1569098"/>
            <a:ext cx="6078146" cy="4643795"/>
          </a:xfrm>
        </p:spPr>
        <p:txBody>
          <a:bodyPr>
            <a:normAutofit/>
          </a:bodyPr>
          <a:lstStyle/>
          <a:p>
            <a:r>
              <a:rPr lang="da-DK" dirty="0"/>
              <a:t>”Light </a:t>
            </a:r>
            <a:r>
              <a:rPr lang="da-DK" dirty="0" err="1"/>
              <a:t>Weight</a:t>
            </a:r>
            <a:r>
              <a:rPr lang="da-DK" dirty="0"/>
              <a:t>” processer</a:t>
            </a:r>
          </a:p>
          <a:p>
            <a:r>
              <a:rPr lang="da-DK" dirty="0"/>
              <a:t>En </a:t>
            </a:r>
            <a:r>
              <a:rPr lang="da-DK" dirty="0" err="1"/>
              <a:t>process</a:t>
            </a:r>
            <a:r>
              <a:rPr lang="da-DK" dirty="0"/>
              <a:t> kan have flere tråde</a:t>
            </a:r>
          </a:p>
          <a:p>
            <a:pPr lvl="1"/>
            <a:r>
              <a:rPr lang="da-DK" dirty="0"/>
              <a:t>Tråde af samme processer deler hukommelse/resurser</a:t>
            </a:r>
          </a:p>
          <a:p>
            <a:pPr lvl="1"/>
            <a:endParaRPr lang="da-DK" dirty="0"/>
          </a:p>
          <a:p>
            <a:r>
              <a:rPr lang="da-DK" dirty="0"/>
              <a:t>tråde tillader at en </a:t>
            </a:r>
            <a:r>
              <a:rPr lang="da-DK" dirty="0" err="1"/>
              <a:t>process</a:t>
            </a:r>
            <a:r>
              <a:rPr lang="da-DK" dirty="0"/>
              <a:t> (app) kan køre forskellige dele parallelt</a:t>
            </a:r>
          </a:p>
          <a:p>
            <a:endParaRPr lang="da-DK" dirty="0"/>
          </a:p>
          <a:p>
            <a:r>
              <a:rPr lang="da-DK" dirty="0"/>
              <a:t>Mange fordele. Mange Ulemper.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3" name="Picture 2" descr="Billedresultat for complicated road junctions">
            <a:extLst>
              <a:ext uri="{FF2B5EF4-FFF2-40B4-BE49-F238E27FC236}">
                <a16:creationId xmlns:a16="http://schemas.microsoft.com/office/drawing/2014/main" id="{F0F1D425-EC2A-4837-9634-49A1F1996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5" r="187" b="-3"/>
          <a:stretch/>
        </p:blipFill>
        <p:spPr bwMode="auto">
          <a:xfrm>
            <a:off x="7801281" y="2674471"/>
            <a:ext cx="4100580" cy="394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ledresultat for difference between thread and process">
            <a:extLst>
              <a:ext uri="{FF2B5EF4-FFF2-40B4-BE49-F238E27FC236}">
                <a16:creationId xmlns:a16="http://schemas.microsoft.com/office/drawing/2014/main" id="{69EEC2D5-A14C-40FB-8E87-2AC5894B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02" y="107198"/>
            <a:ext cx="3394926" cy="233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A70924-A8D7-4D10-A259-09FC8C5D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Single Thread</a:t>
            </a: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E3E7A6-7E49-47B8-B425-ABA3E10D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/>
              <a:t>”Main” – min. 1 tråd</a:t>
            </a:r>
          </a:p>
          <a:p>
            <a:r>
              <a:rPr lang="da-DK" dirty="0"/>
              <a:t>Køres sekventielt</a:t>
            </a:r>
          </a:p>
          <a:p>
            <a:r>
              <a:rPr lang="da-DK" dirty="0"/>
              <a:t>Skaber ”kø”</a:t>
            </a:r>
          </a:p>
          <a:p>
            <a:pPr lvl="1"/>
            <a:r>
              <a:rPr lang="da-DK" dirty="0"/>
              <a:t>Skal vente på ”tunge” metoder</a:t>
            </a:r>
          </a:p>
        </p:txBody>
      </p:sp>
      <p:pic>
        <p:nvPicPr>
          <p:cNvPr id="3074" name="Picture 2" descr="Billedresultat for landevej traktor">
            <a:extLst>
              <a:ext uri="{FF2B5EF4-FFF2-40B4-BE49-F238E27FC236}">
                <a16:creationId xmlns:a16="http://schemas.microsoft.com/office/drawing/2014/main" id="{2D4516F3-A000-4A6F-A536-8EA251E4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92" y="187906"/>
            <a:ext cx="4797921" cy="26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C5150568-ECB3-4393-902F-19882D35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5429"/>
            <a:ext cx="5994518" cy="2817424"/>
          </a:xfrm>
          <a:prstGeom prst="rect">
            <a:avLst/>
          </a:prstGeom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0E8F-5C7C-4DD2-8501-A54E893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Multi threading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E478AA-A960-402B-AA24-9C08CD6B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Billedresultat for truck lane highway">
            <a:extLst>
              <a:ext uri="{FF2B5EF4-FFF2-40B4-BE49-F238E27FC236}">
                <a16:creationId xmlns:a16="http://schemas.microsoft.com/office/drawing/2014/main" id="{8FCB2150-D245-4238-997B-BDDC59F6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88" y="1587076"/>
            <a:ext cx="8261001" cy="46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00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0E8F-5C7C-4DD2-8501-A54E893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Multi threading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E478AA-A960-402B-AA24-9C08CD6B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Billedresultat for truck lane highway">
            <a:extLst>
              <a:ext uri="{FF2B5EF4-FFF2-40B4-BE49-F238E27FC236}">
                <a16:creationId xmlns:a16="http://schemas.microsoft.com/office/drawing/2014/main" id="{8FCB2150-D245-4238-997B-BDDC59F6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88" y="1587076"/>
            <a:ext cx="8261001" cy="46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19EA68C-8F29-4849-9511-BF0E8EBD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88" y="1587076"/>
            <a:ext cx="8261000" cy="46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A90E8F-5C7C-4DD2-8501-A54E893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Multi threading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E478AA-A960-402B-AA24-9C08CD6B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/>
              <a:t>Tillader at man kan køre flere funktionalitet parallelt!</a:t>
            </a:r>
          </a:p>
          <a:p>
            <a:endParaRPr lang="da-DK" dirty="0"/>
          </a:p>
          <a:p>
            <a:r>
              <a:rPr lang="da-DK" dirty="0" err="1"/>
              <a:t>Responsive</a:t>
            </a:r>
            <a:r>
              <a:rPr lang="da-DK" dirty="0"/>
              <a:t> brugergrænseflade</a:t>
            </a:r>
          </a:p>
          <a:p>
            <a:pPr lvl="1"/>
            <a:r>
              <a:rPr lang="da-DK" dirty="0"/>
              <a:t>Interagerer mens kode køres</a:t>
            </a:r>
          </a:p>
          <a:p>
            <a:r>
              <a:rPr lang="da-DK" dirty="0"/>
              <a:t>Reducere tiden det tager at køre samme kode</a:t>
            </a:r>
          </a:p>
          <a:p>
            <a:r>
              <a:rPr lang="da-DK" dirty="0"/>
              <a:t>Visse ting kan køre i baggrunden</a:t>
            </a:r>
          </a:p>
          <a:p>
            <a:r>
              <a:rPr lang="da-DK" dirty="0"/>
              <a:t>Alle kan køre deres ”eget tempo”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7B0F914-3CD5-4ECA-AF81-0DD70BBA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389" y="3312366"/>
            <a:ext cx="3434658" cy="354088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19EA68C-8F29-4849-9511-BF0E8EBD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26" y="224371"/>
            <a:ext cx="5304606" cy="2983841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E2FB-A0A4-41C8-9FFE-19D48509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 dirty="0"/>
              <a:t>Fordele ”Tunge” opgaver </a:t>
            </a:r>
            <a:endParaRPr lang="en-US" sz="3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E1FA4D-F209-47C5-9802-CFE19E57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Sorterings algoritmer</a:t>
            </a:r>
          </a:p>
          <a:p>
            <a:r>
              <a:rPr lang="da-DK" sz="1600" dirty="0">
                <a:solidFill>
                  <a:srgbClr val="000000"/>
                </a:solidFill>
              </a:rPr>
              <a:t>Gennemgå store samlinger</a:t>
            </a:r>
          </a:p>
          <a:p>
            <a:r>
              <a:rPr lang="da-DK" sz="1600" dirty="0">
                <a:solidFill>
                  <a:srgbClr val="000000"/>
                </a:solidFill>
              </a:rPr>
              <a:t>Update:</a:t>
            </a:r>
          </a:p>
          <a:p>
            <a:pPr lvl="1"/>
            <a:r>
              <a:rPr lang="da-DK" sz="1400" dirty="0" err="1">
                <a:solidFill>
                  <a:srgbClr val="000000"/>
                </a:solidFill>
              </a:rPr>
              <a:t>Enemies</a:t>
            </a:r>
            <a:endParaRPr lang="da-DK" sz="1400" dirty="0">
              <a:solidFill>
                <a:srgbClr val="000000"/>
              </a:solidFill>
            </a:endParaRPr>
          </a:p>
          <a:p>
            <a:pPr lvl="1"/>
            <a:r>
              <a:rPr lang="da-DK" sz="1400" dirty="0" err="1">
                <a:solidFill>
                  <a:srgbClr val="000000"/>
                </a:solidFill>
              </a:rPr>
              <a:t>Projectiles</a:t>
            </a:r>
            <a:endParaRPr lang="da-DK" sz="1400" dirty="0">
              <a:solidFill>
                <a:srgbClr val="000000"/>
              </a:solidFill>
            </a:endParaRPr>
          </a:p>
          <a:p>
            <a:pPr lvl="1"/>
            <a:r>
              <a:rPr lang="da-DK" sz="1400" dirty="0">
                <a:solidFill>
                  <a:srgbClr val="000000"/>
                </a:solidFill>
              </a:rPr>
              <a:t>Player</a:t>
            </a:r>
          </a:p>
          <a:p>
            <a:pPr lvl="1"/>
            <a:r>
              <a:rPr lang="da-DK" sz="1400" dirty="0" err="1">
                <a:solidFill>
                  <a:srgbClr val="000000"/>
                </a:solidFill>
              </a:rPr>
              <a:t>Ect</a:t>
            </a:r>
            <a:r>
              <a:rPr lang="da-DK" sz="1400" dirty="0">
                <a:solidFill>
                  <a:srgbClr val="000000"/>
                </a:solidFill>
              </a:rPr>
              <a:t>.</a:t>
            </a:r>
          </a:p>
          <a:p>
            <a:pPr lvl="1"/>
            <a:endParaRPr lang="da-DK" sz="1400" dirty="0">
              <a:solidFill>
                <a:srgbClr val="000000"/>
              </a:solidFill>
            </a:endParaRPr>
          </a:p>
          <a:p>
            <a:endParaRPr lang="da-DK" sz="16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Eksempel: Parallel </a:t>
            </a:r>
            <a:r>
              <a:rPr lang="da-DK" sz="1600" dirty="0" err="1">
                <a:solidFill>
                  <a:srgbClr val="000000"/>
                </a:solidFill>
              </a:rPr>
              <a:t>merge</a:t>
            </a:r>
            <a:r>
              <a:rPr lang="da-DK" sz="1600" dirty="0">
                <a:solidFill>
                  <a:srgbClr val="000000"/>
                </a:solidFill>
              </a:rPr>
              <a:t> sort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Billedresultat for sorting algorithms threads">
            <a:extLst>
              <a:ext uri="{FF2B5EF4-FFF2-40B4-BE49-F238E27FC236}">
                <a16:creationId xmlns:a16="http://schemas.microsoft.com/office/drawing/2014/main" id="{E78AEAA0-2B17-4DCF-9FDB-1E01E2A70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28" y="166675"/>
            <a:ext cx="65151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C886CF5-28FC-4E2C-8573-D8C94E85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03" y="5777872"/>
            <a:ext cx="75914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5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FBDD5-A6D6-4833-A8DC-EA948289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/>
              <a:t>Ulemper ved tråde</a:t>
            </a:r>
            <a:endParaRPr lang="en-US" sz="3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F07D2A-3C59-4909-B5FD-82A7472E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Komplicere alt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S</a:t>
            </a:r>
            <a:r>
              <a:rPr lang="en-US" sz="1600" dirty="0" err="1">
                <a:solidFill>
                  <a:srgbClr val="000000"/>
                </a:solidFill>
              </a:rPr>
              <a:t>vært</a:t>
            </a:r>
            <a:r>
              <a:rPr lang="en-US" sz="1600" dirty="0">
                <a:solidFill>
                  <a:srgbClr val="000000"/>
                </a:solidFill>
              </a:rPr>
              <a:t> at </a:t>
            </a:r>
            <a:r>
              <a:rPr lang="en-US" sz="1600" dirty="0" err="1">
                <a:solidFill>
                  <a:srgbClr val="000000"/>
                </a:solidFill>
              </a:rPr>
              <a:t>debugge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da-DK" sz="1600" dirty="0">
                <a:solidFill>
                  <a:srgbClr val="000000"/>
                </a:solidFill>
              </a:rPr>
              <a:t>Nye trusler:</a:t>
            </a:r>
          </a:p>
          <a:p>
            <a:pPr lvl="1"/>
            <a:r>
              <a:rPr lang="da-DK" dirty="0">
                <a:solidFill>
                  <a:srgbClr val="000000"/>
                </a:solidFill>
              </a:rPr>
              <a:t>Race </a:t>
            </a:r>
            <a:r>
              <a:rPr lang="da-DK" dirty="0" err="1">
                <a:solidFill>
                  <a:srgbClr val="000000"/>
                </a:solidFill>
              </a:rPr>
              <a:t>Condition</a:t>
            </a:r>
            <a:endParaRPr lang="da-DK" dirty="0">
              <a:solidFill>
                <a:srgbClr val="000000"/>
              </a:solidFill>
            </a:endParaRPr>
          </a:p>
          <a:p>
            <a:pPr lvl="1"/>
            <a:r>
              <a:rPr lang="da-DK" dirty="0">
                <a:solidFill>
                  <a:srgbClr val="000000"/>
                </a:solidFill>
              </a:rPr>
              <a:t>Dead </a:t>
            </a:r>
            <a:r>
              <a:rPr lang="da-DK" dirty="0" err="1">
                <a:solidFill>
                  <a:srgbClr val="000000"/>
                </a:solidFill>
              </a:rPr>
              <a:t>locks</a:t>
            </a:r>
            <a:endParaRPr lang="da-DK" dirty="0">
              <a:solidFill>
                <a:srgbClr val="000000"/>
              </a:solidFill>
            </a:endParaRPr>
          </a:p>
          <a:p>
            <a:pPr lvl="1"/>
            <a:r>
              <a:rPr lang="da-DK" dirty="0">
                <a:solidFill>
                  <a:srgbClr val="000000"/>
                </a:solidFill>
              </a:rPr>
              <a:t>Live </a:t>
            </a:r>
            <a:r>
              <a:rPr lang="da-DK" dirty="0" err="1">
                <a:solidFill>
                  <a:srgbClr val="000000"/>
                </a:solidFill>
              </a:rPr>
              <a:t>locks</a:t>
            </a:r>
            <a:endParaRPr lang="da-DK" dirty="0">
              <a:solidFill>
                <a:srgbClr val="000000"/>
              </a:solidFill>
            </a:endParaRPr>
          </a:p>
          <a:p>
            <a:pPr lvl="1"/>
            <a:r>
              <a:rPr lang="da-DK" dirty="0" err="1">
                <a:solidFill>
                  <a:srgbClr val="000000"/>
                </a:solidFill>
              </a:rPr>
              <a:t>Starvation</a:t>
            </a:r>
            <a:endParaRPr lang="da-DK" dirty="0">
              <a:solidFill>
                <a:srgbClr val="000000"/>
              </a:solidFill>
            </a:endParaRPr>
          </a:p>
          <a:p>
            <a:pPr lvl="1"/>
            <a:endParaRPr lang="da-DK" dirty="0">
              <a:solidFill>
                <a:srgbClr val="000000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3BDC45-2784-4E0D-985F-4CA09237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43" y="645106"/>
            <a:ext cx="4722972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9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C29EF2-995A-4649-B16A-ECB9066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249347" cy="1259894"/>
          </a:xfrm>
        </p:spPr>
        <p:txBody>
          <a:bodyPr>
            <a:normAutofit/>
          </a:bodyPr>
          <a:lstStyle/>
          <a:p>
            <a:r>
              <a:rPr lang="da-DK" dirty="0"/>
              <a:t>Race </a:t>
            </a:r>
            <a:r>
              <a:rPr lang="da-DK" dirty="0" err="1"/>
              <a:t>Condition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4EFAC8-D7D9-46A4-83BE-13ADD224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da-DK" dirty="0"/>
              <a:t>Når handlinger sker i forkert rækkefølge</a:t>
            </a:r>
          </a:p>
          <a:p>
            <a:endParaRPr lang="da-DK" dirty="0"/>
          </a:p>
          <a:p>
            <a:r>
              <a:rPr lang="da-DK" dirty="0"/>
              <a:t>Når tråder ændre resurser</a:t>
            </a:r>
          </a:p>
          <a:p>
            <a:pPr lvl="1"/>
            <a:r>
              <a:rPr lang="da-DK" dirty="0"/>
              <a:t>Uden at tage hensyn til andre</a:t>
            </a:r>
            <a:endParaRPr lang="en-US" dirty="0"/>
          </a:p>
        </p:txBody>
      </p:sp>
      <p:pic>
        <p:nvPicPr>
          <p:cNvPr id="4" name="Picture 2" descr="Billedresultat for threading comic coding">
            <a:extLst>
              <a:ext uri="{FF2B5EF4-FFF2-40B4-BE49-F238E27FC236}">
                <a16:creationId xmlns:a16="http://schemas.microsoft.com/office/drawing/2014/main" id="{248647DC-2C5B-4DE1-AB6A-FCA57EB65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45" y="640080"/>
            <a:ext cx="5252773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2BEB70-5BEF-455D-969E-2E29CE5F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53" y="4386275"/>
            <a:ext cx="33337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25810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402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Visk</vt:lpstr>
      <vt:lpstr>Tråde</vt:lpstr>
      <vt:lpstr>Hvad er tråde?</vt:lpstr>
      <vt:lpstr>Single Thread</vt:lpstr>
      <vt:lpstr>Multi threading</vt:lpstr>
      <vt:lpstr>Multi threading</vt:lpstr>
      <vt:lpstr>Multi threading</vt:lpstr>
      <vt:lpstr>Fordele ”Tunge” opgaver </vt:lpstr>
      <vt:lpstr>Ulemper ved tråde</vt:lpstr>
      <vt:lpstr>Race Condition</vt:lpstr>
      <vt:lpstr>Synkroniseringsmekanismer</vt:lpstr>
      <vt:lpstr>Synkroniseringsmekanismer</vt:lpstr>
      <vt:lpstr>Synkroniseringsmekanismer</vt:lpstr>
      <vt:lpstr>Synkroniseringsmekanismer</vt:lpstr>
      <vt:lpstr>PowerPoint-præsentation</vt:lpstr>
      <vt:lpstr>Deadlock</vt:lpstr>
      <vt:lpstr>Starvation</vt:lpstr>
      <vt:lpstr>LiveLock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Tråde</dc:title>
  <dc:creator>Andreas Jensen</dc:creator>
  <cp:lastModifiedBy>Andreas Jensen</cp:lastModifiedBy>
  <cp:revision>4</cp:revision>
  <dcterms:created xsi:type="dcterms:W3CDTF">2019-01-03T08:42:37Z</dcterms:created>
  <dcterms:modified xsi:type="dcterms:W3CDTF">2019-01-03T09:39:53Z</dcterms:modified>
</cp:coreProperties>
</file>