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1" r:id="rId5"/>
    <p:sldId id="267" r:id="rId6"/>
    <p:sldId id="259" r:id="rId7"/>
    <p:sldId id="263" r:id="rId8"/>
    <p:sldId id="264" r:id="rId9"/>
    <p:sldId id="265" r:id="rId10"/>
    <p:sldId id="266" r:id="rId11"/>
    <p:sldId id="26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Jensen" initials="AJ" lastIdx="9" clrIdx="0">
    <p:extLst>
      <p:ext uri="{19B8F6BF-5375-455C-9EA6-DF929625EA0E}">
        <p15:presenceInfo xmlns:p15="http://schemas.microsoft.com/office/powerpoint/2012/main" userId="b543055a4e8f1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9:08:49.994" idx="2">
    <p:pos x="3066" y="1519"/>
    <p:text>Man sikre at det er det rigtige produkt man laver, at det lever op til kundens forventninger, og alting fungere som man forventede, da man designede funktionaliteten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15:24:14.383" idx="3">
    <p:pos x="1241" y="495"/>
    <p:text>UnitTest: Tester små afkoblede enheder, og deres funktionalitet.</p:text>
    <p:extLst>
      <p:ext uri="{C676402C-5697-4E1C-873F-D02D1690AC5C}">
        <p15:threadingInfo xmlns:p15="http://schemas.microsoft.com/office/powerpoint/2012/main" timeZoneBias="-60"/>
      </p:ext>
    </p:extLst>
  </p:cm>
  <p:cm authorId="1" dt="2018-12-19T15:24:46.612" idx="4">
    <p:pos x="1283" y="1174"/>
    <p:text>Integrations Test: Tester nye tilføjesler til et system. Nye metoder, klasser og andre teknologier FOR AT SIKRE AT DE INTEGRERES OG VIRKER.
-Incremental integrationstest gør det samme men i små bidder</p:text>
    <p:extLst mod="1">
      <p:ext uri="{C676402C-5697-4E1C-873F-D02D1690AC5C}">
        <p15:threadingInfo xmlns:p15="http://schemas.microsoft.com/office/powerpoint/2012/main" timeZoneBias="-60"/>
      </p:ext>
    </p:extLst>
  </p:cm>
  <p:cm authorId="1" dt="2018-12-19T15:28:47.717" idx="5">
    <p:pos x="1532" y="1568"/>
    <p:text>Functional tests - ignorere koden og udelukkende sammenlign hvordan systemet FUNGERE  vs. forventninger
Tester evt. isolerede funktionaliteter</p:text>
    <p:extLst mod="1">
      <p:ext uri="{C676402C-5697-4E1C-873F-D02D1690AC5C}">
        <p15:threadingInfo xmlns:p15="http://schemas.microsoft.com/office/powerpoint/2012/main" timeZoneBias="-60"/>
      </p:ext>
    </p:extLst>
  </p:cm>
  <p:cm authorId="1" dt="2018-12-19T15:30:33.148" idx="6">
    <p:pos x="1411" y="2084"/>
    <p:text>System test: tester hele systemets omfang og alle facetter. Ikke nok med at teste isolerede funktionaliteter</p:text>
    <p:extLst>
      <p:ext uri="{C676402C-5697-4E1C-873F-D02D1690AC5C}">
        <p15:threadingInfo xmlns:p15="http://schemas.microsoft.com/office/powerpoint/2012/main" timeZoneBias="-60"/>
      </p:ext>
    </p:extLst>
  </p:cm>
  <p:cm authorId="1" dt="2018-12-19T15:32:08.205" idx="7">
    <p:pos x="1354" y="2801"/>
    <p:text>Acceptance test: Kunden tester og godkender at systemet lever op til forventningerne</p:text>
    <p:extLst>
      <p:ext uri="{C676402C-5697-4E1C-873F-D02D1690AC5C}">
        <p15:threadingInfo xmlns:p15="http://schemas.microsoft.com/office/powerpoint/2012/main" timeZoneBias="-60"/>
      </p:ext>
    </p:extLst>
  </p:cm>
  <p:cm authorId="1" dt="2018-12-19T15:33:56.774" idx="8">
    <p:pos x="1374" y="3223"/>
    <p:text>Beta: her får slutbrugerne ofte lov at teste systemet</p:text>
    <p:extLst>
      <p:ext uri="{C676402C-5697-4E1C-873F-D02D1690AC5C}">
        <p15:threadingInfo xmlns:p15="http://schemas.microsoft.com/office/powerpoint/2012/main" timeZoneBias="-60"/>
      </p:ext>
    </p:extLst>
  </p:cm>
  <p:cm authorId="1" dt="2018-12-19T15:34:48.132" idx="9">
    <p:pos x="1514" y="3818"/>
    <p:text>Regression test: Ved nye tilføjelser / ændringer testes systemet forefra. 
Identificerer evt. ting som knækker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6T18:02:51.388" idx="1">
    <p:pos x="6613" y="471"/>
    <p:text>Billede:
Man skriver først sine tests, implementere man koden, og tester om alt virker. Hvis der er behov for at slette redundant kode eller omskreve noget, gør man det her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44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6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B97E-391D-4361-820D-1E7263F097D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E3CA3E-CF57-4262-88DA-7C52690D98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84177-4B66-49BE-B844-F461163E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775200"/>
            <a:ext cx="8915399" cy="823448"/>
          </a:xfrm>
        </p:spPr>
        <p:txBody>
          <a:bodyPr>
            <a:normAutofit/>
          </a:bodyPr>
          <a:lstStyle/>
          <a:p>
            <a:r>
              <a:rPr lang="da-DK" sz="4400"/>
              <a:t>Test &amp; Kvalitetssikring</a:t>
            </a:r>
            <a:endParaRPr lang="en-US" sz="44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B43D606-F685-43C9-B30F-1EDE16C6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98647"/>
            <a:ext cx="8915399" cy="522754"/>
          </a:xfrm>
        </p:spPr>
        <p:txBody>
          <a:bodyPr>
            <a:normAutofit/>
          </a:bodyPr>
          <a:lstStyle/>
          <a:p>
            <a:r>
              <a:rPr lang="da-DK" dirty="0"/>
              <a:t>-Andreas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A5948-582F-4BE1-90F9-606B1672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Condition Coverage</a:t>
            </a:r>
            <a:endParaRPr lang="en-US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ED3718-DC6A-46AA-8494-DD2B16AF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>
                <a:solidFill>
                  <a:srgbClr val="000000"/>
                </a:solidFill>
              </a:rPr>
              <a:t>Test alle boolske betingelser.</a:t>
            </a: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20F5E67-F3D6-4557-9EB0-23249193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51556"/>
            <a:ext cx="5451627" cy="28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2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E562BD-D826-47A0-BF62-1A9D2BCA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 err="1"/>
              <a:t>Ækvivalensklasser</a:t>
            </a:r>
            <a:r>
              <a:rPr lang="en-US" dirty="0"/>
              <a:t> &amp; </a:t>
            </a:r>
            <a:r>
              <a:rPr lang="en-US" dirty="0" err="1"/>
              <a:t>grænseværdier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22B5D7-1D32-4426-B54F-59012C27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 err="1"/>
              <a:t>Ækvivalensklasser</a:t>
            </a:r>
            <a:r>
              <a:rPr lang="en-US" dirty="0"/>
              <a:t> </a:t>
            </a:r>
            <a:r>
              <a:rPr lang="en-US" dirty="0" err="1"/>
              <a:t>opdeler</a:t>
            </a:r>
            <a:r>
              <a:rPr lang="en-US" dirty="0"/>
              <a:t> </a:t>
            </a:r>
            <a:r>
              <a:rPr lang="en-US" dirty="0" err="1"/>
              <a:t>inputværdier</a:t>
            </a:r>
            <a:endParaRPr lang="en-US" dirty="0"/>
          </a:p>
          <a:p>
            <a:pPr lvl="1"/>
            <a:r>
              <a:rPr lang="da-DK" dirty="0"/>
              <a:t>Identificer </a:t>
            </a:r>
            <a:r>
              <a:rPr lang="da-DK" dirty="0" err="1"/>
              <a:t>inpuværdier</a:t>
            </a:r>
            <a:r>
              <a:rPr lang="da-DK" dirty="0"/>
              <a:t> med risiko</a:t>
            </a:r>
          </a:p>
          <a:p>
            <a:pPr lvl="1"/>
            <a:endParaRPr lang="da-DK" dirty="0"/>
          </a:p>
          <a:p>
            <a:r>
              <a:rPr lang="da-DK" dirty="0"/>
              <a:t>Reducere mængden af tests</a:t>
            </a:r>
          </a:p>
          <a:p>
            <a:pPr lvl="1"/>
            <a:r>
              <a:rPr lang="da-DK" dirty="0"/>
              <a:t>258 =&gt; 5 </a:t>
            </a:r>
            <a:endParaRPr lang="en-US" dirty="0"/>
          </a:p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28DC10F-3654-438C-B2ED-68FF8C28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85" y="645106"/>
            <a:ext cx="5114089" cy="269883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799FD0A-4A71-4C2E-B303-0D1A2F9D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3787544"/>
            <a:ext cx="5451627" cy="1826294"/>
          </a:xfrm>
          <a:prstGeom prst="rect">
            <a:avLst/>
          </a:prstGeom>
        </p:spPr>
      </p:pic>
      <p:sp>
        <p:nvSpPr>
          <p:cNvPr id="23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4DD9A3-9E14-4C40-8258-FFE7308E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r>
              <a:rPr lang="da-DK" dirty="0"/>
              <a:t> / TDD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37263F-B1E5-458E-91A9-BB925483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07355" cy="3759253"/>
          </a:xfrm>
        </p:spPr>
        <p:txBody>
          <a:bodyPr>
            <a:normAutofit/>
          </a:bodyPr>
          <a:lstStyle/>
          <a:p>
            <a:r>
              <a:rPr lang="da-DK" dirty="0"/>
              <a:t>Arbejdsmetode </a:t>
            </a:r>
          </a:p>
          <a:p>
            <a:r>
              <a:rPr lang="da-DK" dirty="0"/>
              <a:t>Tests driver din udvikling</a:t>
            </a:r>
          </a:p>
          <a:p>
            <a:pPr lvl="1"/>
            <a:r>
              <a:rPr lang="da-DK" dirty="0"/>
              <a:t>Skriv Test =&gt; Implementer =&gt; Test=&gt; </a:t>
            </a:r>
            <a:r>
              <a:rPr lang="da-DK" dirty="0" err="1"/>
              <a:t>Refaktorer</a:t>
            </a:r>
            <a:r>
              <a:rPr lang="da-DK" dirty="0"/>
              <a:t>  </a:t>
            </a:r>
          </a:p>
          <a:p>
            <a:r>
              <a:rPr lang="da-DK" dirty="0"/>
              <a:t>Skriv kun kode til at bestå Tests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Bruges bl.a. i XP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31AF8C4-5E93-4A93-8911-E0348AB1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38" y="193228"/>
            <a:ext cx="3171200" cy="6374272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862FD-F61E-4330-95F7-BCD8ED1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Hvorfor?</a:t>
            </a:r>
            <a:endParaRPr lang="en-US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3C52E225-6817-425D-AC1C-104C0022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48" y="2097966"/>
            <a:ext cx="8915400" cy="3777622"/>
          </a:xfrm>
        </p:spPr>
        <p:txBody>
          <a:bodyPr/>
          <a:lstStyle/>
          <a:p>
            <a:r>
              <a:rPr lang="da-DK" dirty="0"/>
              <a:t>Kvalitetssikring</a:t>
            </a:r>
          </a:p>
          <a:p>
            <a:pPr lvl="1"/>
            <a:r>
              <a:rPr lang="da-DK" dirty="0"/>
              <a:t>Lever op til kundens forventninger</a:t>
            </a:r>
          </a:p>
          <a:p>
            <a:r>
              <a:rPr lang="da-DK" dirty="0"/>
              <a:t>Sikre at produktet virker som ønsket</a:t>
            </a:r>
          </a:p>
          <a:p>
            <a:r>
              <a:rPr lang="da-DK" dirty="0"/>
              <a:t>Sikre applikationens stabilitet </a:t>
            </a:r>
          </a:p>
          <a:p>
            <a:pPr lvl="1"/>
            <a:r>
              <a:rPr lang="da-DK" b="1" dirty="0"/>
              <a:t>x / 0 -&gt; </a:t>
            </a:r>
            <a:r>
              <a:rPr lang="da-DK" dirty="0"/>
              <a:t>Fejlhåndtering</a:t>
            </a:r>
            <a:endParaRPr lang="en-US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</a:t>
            </a:r>
            <a:r>
              <a:rPr lang="en-US" dirty="0" err="1"/>
              <a:t>inimerer</a:t>
            </a:r>
            <a:r>
              <a:rPr lang="en-US" dirty="0"/>
              <a:t> </a:t>
            </a:r>
            <a:r>
              <a:rPr lang="en-US" dirty="0" err="1"/>
              <a:t>fejl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overseelser</a:t>
            </a:r>
            <a:endParaRPr lang="da-DK" dirty="0"/>
          </a:p>
        </p:txBody>
      </p:sp>
      <p:pic>
        <p:nvPicPr>
          <p:cNvPr id="6" name="Pladsholder til indhold 3">
            <a:extLst>
              <a:ext uri="{FF2B5EF4-FFF2-40B4-BE49-F238E27FC236}">
                <a16:creationId xmlns:a16="http://schemas.microsoft.com/office/drawing/2014/main" id="{8CE6DFA1-1F77-4607-9529-794B3652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970" y="413327"/>
            <a:ext cx="5247912" cy="60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4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882DD-C55E-49BB-9C11-3FD4529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Hvordan?</a:t>
            </a:r>
            <a:endParaRPr lang="en-US" dirty="0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0E13ED-0A93-401B-8A33-9FA4D05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546606"/>
            <a:ext cx="6629709" cy="3759253"/>
          </a:xfrm>
        </p:spPr>
        <p:txBody>
          <a:bodyPr>
            <a:normAutofit/>
          </a:bodyPr>
          <a:lstStyle/>
          <a:p>
            <a:r>
              <a:rPr lang="da-DK" dirty="0"/>
              <a:t>Forskellige typer af tests</a:t>
            </a:r>
            <a:endParaRPr lang="en-US" dirty="0"/>
          </a:p>
        </p:txBody>
      </p:sp>
      <p:pic>
        <p:nvPicPr>
          <p:cNvPr id="1030" name="Picture 6" descr="Billedresultat for monkey playing video game">
            <a:extLst>
              <a:ext uri="{FF2B5EF4-FFF2-40B4-BE49-F238E27FC236}">
                <a16:creationId xmlns:a16="http://schemas.microsoft.com/office/drawing/2014/main" id="{0A2735CC-BCEE-4934-B410-DF5FE0FF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56" y="403015"/>
            <a:ext cx="3752221" cy="6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est monkey">
            <a:extLst>
              <a:ext uri="{FF2B5EF4-FFF2-40B4-BE49-F238E27FC236}">
                <a16:creationId xmlns:a16="http://schemas.microsoft.com/office/drawing/2014/main" id="{7B0D1305-C0F0-48F4-9A38-25FE3C6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2" y="2453640"/>
            <a:ext cx="6721941" cy="39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2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74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F882DD-C55E-49BB-9C11-3FD4529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/>
              <a:t>Hvordan?</a:t>
            </a:r>
            <a:endParaRPr lang="en-US" dirty="0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0E13ED-0A93-401B-8A33-9FA4D05A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546606"/>
            <a:ext cx="6629709" cy="3759253"/>
          </a:xfrm>
        </p:spPr>
        <p:txBody>
          <a:bodyPr>
            <a:normAutofit/>
          </a:bodyPr>
          <a:lstStyle/>
          <a:p>
            <a:r>
              <a:rPr lang="da-DK" dirty="0"/>
              <a:t>Forskellige typer af tests</a:t>
            </a:r>
            <a:endParaRPr lang="en-US" dirty="0"/>
          </a:p>
        </p:txBody>
      </p:sp>
      <p:pic>
        <p:nvPicPr>
          <p:cNvPr id="1030" name="Picture 6" descr="Billedresultat for monkey playing video game">
            <a:extLst>
              <a:ext uri="{FF2B5EF4-FFF2-40B4-BE49-F238E27FC236}">
                <a16:creationId xmlns:a16="http://schemas.microsoft.com/office/drawing/2014/main" id="{0A2735CC-BCEE-4934-B410-DF5FE0FF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56" y="403015"/>
            <a:ext cx="3752221" cy="60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test monkey">
            <a:extLst>
              <a:ext uri="{FF2B5EF4-FFF2-40B4-BE49-F238E27FC236}">
                <a16:creationId xmlns:a16="http://schemas.microsoft.com/office/drawing/2014/main" id="{7B0D1305-C0F0-48F4-9A38-25FE3C61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2" y="2453640"/>
            <a:ext cx="6721941" cy="39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AB48B65-C3FF-4BBA-BD32-5FA57E1A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41" y="2780179"/>
            <a:ext cx="5886450" cy="220950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826B009-562E-4D2A-873C-1C9794429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4" y="2776124"/>
            <a:ext cx="5408401" cy="22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C5B751-7440-4272-9694-A8C726AF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EABB2F5-E617-4A6B-B426-627DAA46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63" y="0"/>
            <a:ext cx="10106073" cy="68580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A6931266-F8BB-4403-9616-743B57B1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8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55C7-6905-4F44-AA86-D4F1CDCB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Unit Tests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AF09E4-48E6-4694-B93D-02150868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Fyldstgørende</a:t>
            </a:r>
            <a:r>
              <a:rPr lang="da-DK" dirty="0"/>
              <a:t> tests</a:t>
            </a:r>
          </a:p>
          <a:p>
            <a:r>
              <a:rPr lang="da-DK" dirty="0"/>
              <a:t>Code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/>
              <a:t>Method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/>
              <a:t>Statement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 err="1"/>
              <a:t>Branch</a:t>
            </a:r>
            <a:r>
              <a:rPr lang="da-DK" dirty="0"/>
              <a:t>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r>
              <a:rPr lang="da-DK" dirty="0" err="1"/>
              <a:t>Condition</a:t>
            </a:r>
            <a:r>
              <a:rPr lang="da-DK" dirty="0"/>
              <a:t> </a:t>
            </a:r>
            <a:r>
              <a:rPr lang="da-DK" dirty="0" err="1"/>
              <a:t>Coverage</a:t>
            </a:r>
            <a:endParaRPr lang="da-DK" dirty="0"/>
          </a:p>
          <a:p>
            <a:pPr lvl="1"/>
            <a:endParaRPr lang="da-DK" dirty="0"/>
          </a:p>
          <a:p>
            <a:r>
              <a:rPr lang="en-US" dirty="0" err="1"/>
              <a:t>Ækvivalensklasser</a:t>
            </a:r>
            <a:r>
              <a:rPr lang="en-US" dirty="0"/>
              <a:t> &amp; </a:t>
            </a:r>
            <a:r>
              <a:rPr lang="en-US" dirty="0" err="1"/>
              <a:t>grænseværdier</a:t>
            </a: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EE127B9-937A-4923-848C-2C652F14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974" y="4798597"/>
            <a:ext cx="4395615" cy="376767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5F1EE32-2068-4356-876E-50595C42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43" y="1922047"/>
            <a:ext cx="4333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8BB8FF-CC06-4797-AEDE-AB024E5B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Method </a:t>
            </a:r>
            <a:r>
              <a:rPr lang="da-DK" dirty="0" err="1"/>
              <a:t>Coverage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15831E-ECBC-433C-AD48-ED584A74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Test alle metoder</a:t>
            </a:r>
            <a:endParaRPr lang="en-US" dirty="0"/>
          </a:p>
        </p:txBody>
      </p:sp>
      <p:pic>
        <p:nvPicPr>
          <p:cNvPr id="7" name="Pladsholder til indhold 3">
            <a:extLst>
              <a:ext uri="{FF2B5EF4-FFF2-40B4-BE49-F238E27FC236}">
                <a16:creationId xmlns:a16="http://schemas.microsoft.com/office/drawing/2014/main" id="{60E2B20F-62F9-4919-B811-F3D500C6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69668"/>
            <a:ext cx="5451627" cy="4398623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6F302-36D0-4DE6-91CE-F0583D43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Statement </a:t>
            </a:r>
            <a:r>
              <a:rPr lang="da-DK" dirty="0" err="1"/>
              <a:t>Coverage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03D2AF-62C7-465A-A473-D3FD7D98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da-DK" dirty="0"/>
              <a:t>Test alle Statements</a:t>
            </a:r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F5FFFA-963C-4D27-8A2A-AE91BDE6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971868"/>
            <a:ext cx="5451627" cy="2594222"/>
          </a:xfrm>
          <a:prstGeom prst="rect">
            <a:avLst/>
          </a:prstGeom>
        </p:spPr>
      </p:pic>
      <p:sp>
        <p:nvSpPr>
          <p:cNvPr id="31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7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0A1E8-E141-4686-BB05-5EBE9B4D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da-DK" sz="3200"/>
              <a:t>Branch Coverage</a:t>
            </a:r>
            <a:endParaRPr lang="en-US" sz="32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159AE0-C78F-422B-A7B3-800D8D89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Test alle grene af koden</a:t>
            </a:r>
          </a:p>
          <a:p>
            <a:r>
              <a:rPr lang="da-DK" sz="1600" dirty="0">
                <a:solidFill>
                  <a:srgbClr val="000000"/>
                </a:solidFill>
              </a:rPr>
              <a:t>Switch Cases &amp; If Statements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F17CD94-08E6-49C3-B2B7-85A06B79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78" y="645106"/>
            <a:ext cx="447370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6898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Vis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Visk</vt:lpstr>
      <vt:lpstr>Test &amp; Kvalitetssikring</vt:lpstr>
      <vt:lpstr>Hvorfor?</vt:lpstr>
      <vt:lpstr>Hvordan?</vt:lpstr>
      <vt:lpstr>Hvordan?</vt:lpstr>
      <vt:lpstr>PowerPoint-præsentation</vt:lpstr>
      <vt:lpstr>Unit Tests</vt:lpstr>
      <vt:lpstr>Method Coverage</vt:lpstr>
      <vt:lpstr>Statement Coverage</vt:lpstr>
      <vt:lpstr>Branch Coverage</vt:lpstr>
      <vt:lpstr>Condition Coverage</vt:lpstr>
      <vt:lpstr>Ækvivalensklasser &amp; grænseværdier</vt:lpstr>
      <vt:lpstr>Test Driven Developement /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&amp; Kvalitetssikring</dc:title>
  <dc:creator>Andreas Jensen</dc:creator>
  <cp:lastModifiedBy>Andreas Jensen</cp:lastModifiedBy>
  <cp:revision>4</cp:revision>
  <dcterms:created xsi:type="dcterms:W3CDTF">2018-12-19T14:43:59Z</dcterms:created>
  <dcterms:modified xsi:type="dcterms:W3CDTF">2018-12-19T23:22:55Z</dcterms:modified>
</cp:coreProperties>
</file>