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303a8b3c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303a8b3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303a8b3c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303a8b3c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303a8b3c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303a8b3c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303a8b3c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303a8b3c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303a8b3c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303a8b3c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303a8b3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303a8b3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303a8b3c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303a8b3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303a8b3c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303a8b3c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2d5afa80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2d5afa80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303a8b3c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303a8b3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303a8b3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303a8b3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303a8b3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303a8b3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336933e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336933e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Customer Discovery Report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Week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Demographic</a:t>
            </a:r>
            <a:r>
              <a:rPr lang="en"/>
              <a:t> Analysis - Gender</a:t>
            </a:r>
            <a:endParaRPr/>
          </a:p>
        </p:txBody>
      </p:sp>
      <p:pic>
        <p:nvPicPr>
          <p:cNvPr descr="Forms response chart. Question title: What is your gender identity?. Number of responses: 42 responses." id="120" name="Google Shape;120;p22" title="What is your gender identity?"/>
          <p:cNvPicPr preferRelativeResize="0"/>
          <p:nvPr/>
        </p:nvPicPr>
        <p:blipFill rotWithShape="1">
          <a:blip r:embed="rId3">
            <a:alphaModFix/>
          </a:blip>
          <a:srcRect b="0" l="0" r="13845" t="0"/>
          <a:stretch/>
        </p:blipFill>
        <p:spPr>
          <a:xfrm>
            <a:off x="790575" y="1339625"/>
            <a:ext cx="7562849" cy="36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Demographic Analysis - Age</a:t>
            </a:r>
            <a:endParaRPr/>
          </a:p>
        </p:txBody>
      </p:sp>
      <p:pic>
        <p:nvPicPr>
          <p:cNvPr descr="Forms response chart. Question title: What is your age?. Number of responses: 42 responses." id="126" name="Google Shape;126;p23" title="What is your age?"/>
          <p:cNvPicPr preferRelativeResize="0"/>
          <p:nvPr/>
        </p:nvPicPr>
        <p:blipFill rotWithShape="1">
          <a:blip r:embed="rId3">
            <a:alphaModFix/>
          </a:blip>
          <a:srcRect b="0" l="0" r="1166" t="2353"/>
          <a:stretch/>
        </p:blipFill>
        <p:spPr>
          <a:xfrm>
            <a:off x="152400" y="1383625"/>
            <a:ext cx="8675773" cy="3607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Demographic Analysis - Race</a:t>
            </a:r>
            <a:endParaRPr/>
          </a:p>
        </p:txBody>
      </p:sp>
      <p:pic>
        <p:nvPicPr>
          <p:cNvPr descr="Forms response chart. Question title: What is your race/ethnicity?. Number of responses: 42 responses." id="132" name="Google Shape;132;p24" title="What is your race/ethnicity?"/>
          <p:cNvPicPr preferRelativeResize="0"/>
          <p:nvPr/>
        </p:nvPicPr>
        <p:blipFill>
          <a:blip r:embed="rId3">
            <a:alphaModFix/>
          </a:blip>
          <a:stretch>
            <a:fillRect/>
          </a:stretch>
        </p:blipFill>
        <p:spPr>
          <a:xfrm>
            <a:off x="152400" y="1296525"/>
            <a:ext cx="8777830" cy="369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Helpful comments</a:t>
            </a:r>
            <a:endParaRPr/>
          </a:p>
        </p:txBody>
      </p:sp>
      <p:sp>
        <p:nvSpPr>
          <p:cNvPr id="138" name="Google Shape;138;p25"/>
          <p:cNvSpPr txBox="1"/>
          <p:nvPr>
            <p:ph idx="1" type="body"/>
          </p:nvPr>
        </p:nvSpPr>
        <p:spPr>
          <a:xfrm>
            <a:off x="387900" y="1323475"/>
            <a:ext cx="8368200" cy="32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 know there are companies with similar business models, not sure if anyone’s using DNA to augment supplement recommendations. Name is perfect. Starts with an “a”, doesn’t mean anything, 6 letters, beautiful. If suppies (fun little name for free) are prepackaged per day, use biodegradable materials to best the competition from an environmental standpoint. Forbid anyone working on this project from wearing a black turtleneck. Shit’s a bad omen, ya know?”</a:t>
            </a:r>
            <a:endParaRPr sz="1500"/>
          </a:p>
          <a:p>
            <a:pPr indent="0" lvl="0" marL="0" rtl="0" algn="l">
              <a:spcBef>
                <a:spcPts val="1200"/>
              </a:spcBef>
              <a:spcAft>
                <a:spcPts val="0"/>
              </a:spcAft>
              <a:buNone/>
            </a:pPr>
            <a:r>
              <a:rPr lang="en" sz="1500"/>
              <a:t>“Some people may buy this, but I would be very wary of protecting data about myself. Collecting DNA samples is a big ask in order to sell supplements, especially when I personally regard the sale of supplements to be a bit of a shady business to begin with. At least in the United States, no regulatory body exists which tests and verifies the efficacy or safety of dietary supplements.”</a:t>
            </a:r>
            <a:endParaRPr sz="1500"/>
          </a:p>
          <a:p>
            <a:pPr indent="0" lvl="0" marL="0" rtl="0" algn="l">
              <a:spcBef>
                <a:spcPts val="1200"/>
              </a:spcBef>
              <a:spcAft>
                <a:spcPts val="1200"/>
              </a:spcAft>
              <a:buNone/>
            </a:pPr>
            <a:r>
              <a:rPr lang="en" sz="1500"/>
              <a:t>“I would want assurance of my information to be private”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Honorable mentions</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current science does not support your business model.”</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en" sz="2000"/>
              <a:t>“Your idea sounds like pseudoscientific bullshit, but there are probably enough people who would believe that kind of nonsense to make this a viable business idea.”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730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710"/>
              <a:t>How many subscription services do you pay for each month?</a:t>
            </a:r>
            <a:endParaRPr sz="2710"/>
          </a:p>
        </p:txBody>
      </p:sp>
      <p:pic>
        <p:nvPicPr>
          <p:cNvPr descr="Forms response chart. Question title: How many subscription services do you pay for each month? (Ex. Netflix, Amazon, Spotify, Ipsy, HelloFresh, Shave Club). Number of responses: 42 responses." id="70" name="Google Shape;70;p14" title="How many subscription services do you pay for each month? (Ex. Netflix, Amazon, Spotify, Ipsy, HelloFresh, Shave Club)"/>
          <p:cNvPicPr preferRelativeResize="0"/>
          <p:nvPr/>
        </p:nvPicPr>
        <p:blipFill rotWithShape="1">
          <a:blip r:embed="rId3">
            <a:alphaModFix/>
          </a:blip>
          <a:srcRect b="0" l="0" r="4187" t="21488"/>
          <a:stretch/>
        </p:blipFill>
        <p:spPr>
          <a:xfrm>
            <a:off x="270150" y="1462174"/>
            <a:ext cx="8603699" cy="3198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Have you ever used a supplement subscription service?</a:t>
            </a:r>
            <a:endParaRPr/>
          </a:p>
        </p:txBody>
      </p:sp>
      <p:pic>
        <p:nvPicPr>
          <p:cNvPr descr="Forms response chart. Question title: Have you ever used a supplement subscription service?. Number of responses: 42 responses." id="76" name="Google Shape;76;p15" title="Have you ever used a supplement subscription service?"/>
          <p:cNvPicPr preferRelativeResize="0"/>
          <p:nvPr/>
        </p:nvPicPr>
        <p:blipFill rotWithShape="1">
          <a:blip r:embed="rId3">
            <a:alphaModFix/>
          </a:blip>
          <a:srcRect b="0" l="0" r="28402" t="15383"/>
          <a:stretch/>
        </p:blipFill>
        <p:spPr>
          <a:xfrm>
            <a:off x="948488" y="1371075"/>
            <a:ext cx="7247027" cy="36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Would you consider using this supplement subscription?</a:t>
            </a:r>
            <a:endParaRPr/>
          </a:p>
        </p:txBody>
      </p:sp>
      <p:pic>
        <p:nvPicPr>
          <p:cNvPr descr="Forms response chart. Question title: Would you consider using a supplement subscription service?. Number of responses: 42 responses." id="82" name="Google Shape;82;p16" title="Would you consider using a supplement subscription service?"/>
          <p:cNvPicPr preferRelativeResize="0"/>
          <p:nvPr/>
        </p:nvPicPr>
        <p:blipFill rotWithShape="1">
          <a:blip r:embed="rId3">
            <a:alphaModFix/>
          </a:blip>
          <a:srcRect b="0" l="0" r="28062" t="14973"/>
          <a:stretch/>
        </p:blipFill>
        <p:spPr>
          <a:xfrm>
            <a:off x="902374" y="1534825"/>
            <a:ext cx="6826900" cy="339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536975" y="255675"/>
            <a:ext cx="8368200" cy="88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price would you expect to pay for monthly, personalized supplements?”</a:t>
            </a:r>
            <a:endParaRPr/>
          </a:p>
        </p:txBody>
      </p:sp>
      <p:pic>
        <p:nvPicPr>
          <p:cNvPr descr="Forms response chart. Question title: Please estimate how much you currently pay for vitamins/supplements each month:. Number of responses: 42 responses." id="88" name="Google Shape;88;p17" title="Please estimate how much you currently pay for vitamins/supplements each month:"/>
          <p:cNvPicPr preferRelativeResize="0"/>
          <p:nvPr/>
        </p:nvPicPr>
        <p:blipFill rotWithShape="1">
          <a:blip r:embed="rId3">
            <a:alphaModFix/>
          </a:blip>
          <a:srcRect b="0" l="0" r="9918" t="15002"/>
          <a:stretch/>
        </p:blipFill>
        <p:spPr>
          <a:xfrm>
            <a:off x="427025" y="1413675"/>
            <a:ext cx="8289951" cy="3276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do you think about our company’s business model?</a:t>
            </a:r>
            <a:endParaRPr/>
          </a:p>
        </p:txBody>
      </p:sp>
      <p:sp>
        <p:nvSpPr>
          <p:cNvPr id="94" name="Google Shape;94;p18"/>
          <p:cNvSpPr txBox="1"/>
          <p:nvPr>
            <p:ph idx="1" type="body"/>
          </p:nvPr>
        </p:nvSpPr>
        <p:spPr>
          <a:xfrm>
            <a:off x="387900" y="1399575"/>
            <a:ext cx="8440200" cy="18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ansora uses genetic data to personalize nutrition. We collect DNA samples and use microarray data to quantify what nutrients each individual needs for optimal focus, energy, and health. Using this information, personalized vitamin supplements are sent out monthly via a subscription. We also offer pre-mixed supplement blends for purchase.</a:t>
            </a:r>
            <a:endParaRPr sz="1400"/>
          </a:p>
          <a:p>
            <a:pPr indent="0" lvl="0" marL="0" rtl="0" algn="l">
              <a:spcBef>
                <a:spcPts val="1200"/>
              </a:spcBef>
              <a:spcAft>
                <a:spcPts val="1200"/>
              </a:spcAft>
              <a:buNone/>
            </a:pPr>
            <a:r>
              <a:t/>
            </a:r>
            <a:endParaRPr/>
          </a:p>
        </p:txBody>
      </p:sp>
      <p:pic>
        <p:nvPicPr>
          <p:cNvPr descr="Forms response chart. Question title: What is your opinion on the company's business model?. Number of responses: 42 responses." id="95" name="Google Shape;95;p18" title="What is your opinion on the company's business model?"/>
          <p:cNvPicPr preferRelativeResize="0"/>
          <p:nvPr/>
        </p:nvPicPr>
        <p:blipFill rotWithShape="1">
          <a:blip r:embed="rId3">
            <a:alphaModFix/>
          </a:blip>
          <a:srcRect b="10570" l="2467" r="0" t="13000"/>
          <a:stretch/>
        </p:blipFill>
        <p:spPr>
          <a:xfrm>
            <a:off x="1370875" y="2571750"/>
            <a:ext cx="6658601" cy="2481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do you think of our company’s name?</a:t>
            </a:r>
            <a:endParaRPr/>
          </a:p>
        </p:txBody>
      </p:sp>
      <p:pic>
        <p:nvPicPr>
          <p:cNvPr id="101" name="Google Shape;101;p19"/>
          <p:cNvPicPr preferRelativeResize="0"/>
          <p:nvPr/>
        </p:nvPicPr>
        <p:blipFill rotWithShape="1">
          <a:blip r:embed="rId3">
            <a:alphaModFix/>
          </a:blip>
          <a:srcRect b="20468" l="1624" r="4469" t="50000"/>
          <a:stretch/>
        </p:blipFill>
        <p:spPr>
          <a:xfrm>
            <a:off x="353438" y="1144125"/>
            <a:ext cx="8437124" cy="1518974"/>
          </a:xfrm>
          <a:prstGeom prst="rect">
            <a:avLst/>
          </a:prstGeom>
          <a:noFill/>
          <a:ln>
            <a:noFill/>
          </a:ln>
        </p:spPr>
      </p:pic>
      <p:pic>
        <p:nvPicPr>
          <p:cNvPr descr="Forms response chart. Question title: What is your opinion on the company name: &quot;ansora&quot;?. Number of responses: 42 responses." id="102" name="Google Shape;102;p19" title="What is your opinion on the company name: &quot;ansora&quot;?"/>
          <p:cNvPicPr preferRelativeResize="0"/>
          <p:nvPr/>
        </p:nvPicPr>
        <p:blipFill rotWithShape="1">
          <a:blip r:embed="rId4">
            <a:alphaModFix/>
          </a:blip>
          <a:srcRect b="13043" l="0" r="0" t="13680"/>
          <a:stretch/>
        </p:blipFill>
        <p:spPr>
          <a:xfrm>
            <a:off x="1293700" y="2753325"/>
            <a:ext cx="6556590" cy="228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would be the most influential in your </a:t>
            </a:r>
            <a:r>
              <a:rPr lang="en"/>
              <a:t>decision</a:t>
            </a:r>
            <a:r>
              <a:rPr lang="en"/>
              <a:t> to use this service?</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i="1" lang="en" sz="2200" u="sng"/>
              <a:t>Affordability</a:t>
            </a:r>
            <a:endParaRPr b="1" i="1" sz="2200" u="sng"/>
          </a:p>
          <a:p>
            <a:pPr indent="-368300" lvl="0" marL="457200" rtl="0" algn="l">
              <a:spcBef>
                <a:spcPts val="0"/>
              </a:spcBef>
              <a:spcAft>
                <a:spcPts val="0"/>
              </a:spcAft>
              <a:buSzPts val="2200"/>
              <a:buChar char="-"/>
            </a:pPr>
            <a:r>
              <a:rPr lang="en" sz="2200"/>
              <a:t>Quality</a:t>
            </a:r>
            <a:endParaRPr sz="2200"/>
          </a:p>
          <a:p>
            <a:pPr indent="-368300" lvl="0" marL="457200" rtl="0" algn="l">
              <a:spcBef>
                <a:spcPts val="0"/>
              </a:spcBef>
              <a:spcAft>
                <a:spcPts val="0"/>
              </a:spcAft>
              <a:buSzPts val="2200"/>
              <a:buChar char="-"/>
            </a:pPr>
            <a:r>
              <a:rPr lang="en" sz="2200"/>
              <a:t>Data to back up results</a:t>
            </a:r>
            <a:endParaRPr sz="2200"/>
          </a:p>
          <a:p>
            <a:pPr indent="-368300" lvl="0" marL="457200" rtl="0" algn="l">
              <a:spcBef>
                <a:spcPts val="0"/>
              </a:spcBef>
              <a:spcAft>
                <a:spcPts val="0"/>
              </a:spcAft>
              <a:buSzPts val="2200"/>
              <a:buChar char="-"/>
            </a:pPr>
            <a:r>
              <a:rPr lang="en" sz="2200"/>
              <a:t>Convenience</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Ideal price ranges - according to responders</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10-15$</a:t>
            </a:r>
            <a:endParaRPr sz="2200"/>
          </a:p>
          <a:p>
            <a:pPr indent="-368300" lvl="0" marL="457200" rtl="0" algn="l">
              <a:spcBef>
                <a:spcPts val="0"/>
              </a:spcBef>
              <a:spcAft>
                <a:spcPts val="0"/>
              </a:spcAft>
              <a:buSzPts val="2200"/>
              <a:buChar char="-"/>
            </a:pPr>
            <a:r>
              <a:rPr lang="en" sz="2200"/>
              <a:t>15-20$</a:t>
            </a:r>
            <a:endParaRPr sz="2200"/>
          </a:p>
          <a:p>
            <a:pPr indent="-368300" lvl="0" marL="457200" rtl="0" algn="l">
              <a:spcBef>
                <a:spcPts val="0"/>
              </a:spcBef>
              <a:spcAft>
                <a:spcPts val="0"/>
              </a:spcAft>
              <a:buSzPts val="2200"/>
              <a:buChar char="-"/>
            </a:pPr>
            <a:r>
              <a:rPr lang="en" sz="2200"/>
              <a:t>20$</a:t>
            </a:r>
            <a:endParaRPr sz="2200"/>
          </a:p>
          <a:p>
            <a:pPr indent="-368300" lvl="0" marL="457200" rtl="0" algn="l">
              <a:spcBef>
                <a:spcPts val="0"/>
              </a:spcBef>
              <a:spcAft>
                <a:spcPts val="0"/>
              </a:spcAft>
              <a:buSzPts val="2200"/>
              <a:buChar char="-"/>
            </a:pPr>
            <a:r>
              <a:rPr lang="en" sz="2200"/>
              <a:t>50$</a:t>
            </a:r>
            <a:endParaRPr sz="2200"/>
          </a:p>
          <a:p>
            <a:pPr indent="-368300" lvl="0" marL="457200" rtl="0" algn="l">
              <a:spcBef>
                <a:spcPts val="0"/>
              </a:spcBef>
              <a:spcAft>
                <a:spcPts val="0"/>
              </a:spcAft>
              <a:buSzPts val="2200"/>
              <a:buChar char="-"/>
            </a:pPr>
            <a:r>
              <a:rPr lang="en" sz="2200"/>
              <a:t>40$</a:t>
            </a:r>
            <a:endParaRPr sz="2200"/>
          </a:p>
          <a:p>
            <a:pPr indent="-368300" lvl="0" marL="457200" rtl="0" algn="l">
              <a:spcBef>
                <a:spcPts val="0"/>
              </a:spcBef>
              <a:spcAft>
                <a:spcPts val="0"/>
              </a:spcAft>
              <a:buSzPts val="2200"/>
              <a:buChar char="-"/>
            </a:pPr>
            <a:r>
              <a:rPr lang="en" sz="2200"/>
              <a:t>25-50$</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