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54c898ad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54c898ad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52bcf4d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b52bcf4d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b52bcf4d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b52bcf4d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52bcf4d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b52bcf4dd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52bcf4d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52bcf4d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52bcf4d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52bcf4d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b52bcf4d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b52bcf4d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52bcf4d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b52bcf4d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b52bcf4d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b52bcf4d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5a4ae87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5a4ae87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54c898ad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54c898ad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54c898ad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b54c898ad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54c898ad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54c898ad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54c898ad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54c898ad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54c898ad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54c898ad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54c898ad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54c898ad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54c898ad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b54c898ad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ansora customer discovery report</a:t>
            </a:r>
            <a:endParaRPr/>
          </a:p>
        </p:txBody>
      </p:sp>
      <p:sp>
        <p:nvSpPr>
          <p:cNvPr id="278" name="Google Shape;278;p13"/>
          <p:cNvSpPr txBox="1"/>
          <p:nvPr>
            <p:ph idx="1" type="subTitle"/>
          </p:nvPr>
        </p:nvSpPr>
        <p:spPr>
          <a:xfrm>
            <a:off x="824000" y="348672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Week 3</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362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500">
                <a:solidFill>
                  <a:srgbClr val="000000"/>
                </a:solidFill>
                <a:highlight>
                  <a:srgbClr val="FFFFFF"/>
                </a:highlight>
                <a:latin typeface="Roboto"/>
                <a:ea typeface="Roboto"/>
                <a:cs typeface="Roboto"/>
                <a:sym typeface="Roboto"/>
              </a:rPr>
              <a:t>Supplement subscriptions that are currently on the market usually cost between $40 - $100 for each month of pills. These pills use consumer-reported data to inform supplement selection.</a:t>
            </a:r>
            <a:endParaRPr sz="3100"/>
          </a:p>
        </p:txBody>
      </p:sp>
      <p:pic>
        <p:nvPicPr>
          <p:cNvPr descr="Forms response chart. Question title: Keeping the above in mind, what price would you expect to pay for monthly supplements that are personalized using individual DNA?. Number of responses: 19 responses." id="333" name="Google Shape;333;p22" title="Keeping the above in mind, what price would you expect to pay for monthly supplements that are personalized using individual DNA?"/>
          <p:cNvPicPr preferRelativeResize="0"/>
          <p:nvPr/>
        </p:nvPicPr>
        <p:blipFill>
          <a:blip r:embed="rId3">
            <a:alphaModFix/>
          </a:blip>
          <a:stretch>
            <a:fillRect/>
          </a:stretch>
        </p:blipFill>
        <p:spPr>
          <a:xfrm>
            <a:off x="2248025" y="1510925"/>
            <a:ext cx="6375803" cy="3253278"/>
          </a:xfrm>
          <a:prstGeom prst="rect">
            <a:avLst/>
          </a:prstGeom>
          <a:noFill/>
          <a:ln>
            <a:noFill/>
          </a:ln>
        </p:spPr>
      </p:pic>
      <p:sp>
        <p:nvSpPr>
          <p:cNvPr id="334" name="Google Shape;334;p22"/>
          <p:cNvSpPr/>
          <p:nvPr/>
        </p:nvSpPr>
        <p:spPr>
          <a:xfrm>
            <a:off x="512775" y="1957325"/>
            <a:ext cx="1735200" cy="2348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5" name="Google Shape;335;p22"/>
          <p:cNvSpPr txBox="1"/>
          <p:nvPr/>
        </p:nvSpPr>
        <p:spPr>
          <a:xfrm>
            <a:off x="612125" y="2019450"/>
            <a:ext cx="1635900" cy="22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Nunito"/>
                <a:ea typeface="Nunito"/>
                <a:cs typeface="Nunito"/>
                <a:sym typeface="Nunito"/>
              </a:rPr>
              <a:t>Common Responses:</a:t>
            </a:r>
            <a:endParaRPr sz="1900">
              <a:solidFill>
                <a:schemeClr val="dk2"/>
              </a:solidFill>
              <a:latin typeface="Nunito"/>
              <a:ea typeface="Nunito"/>
              <a:cs typeface="Nunito"/>
              <a:sym typeface="Nunito"/>
            </a:endParaRPr>
          </a:p>
          <a:p>
            <a:pPr indent="0" lvl="0" marL="0" rtl="0" algn="l">
              <a:spcBef>
                <a:spcPts val="0"/>
              </a:spcBef>
              <a:spcAft>
                <a:spcPts val="0"/>
              </a:spcAft>
              <a:buNone/>
            </a:pPr>
            <a:r>
              <a:rPr lang="en" sz="1900">
                <a:solidFill>
                  <a:schemeClr val="dk2"/>
                </a:solidFill>
                <a:latin typeface="Nunito"/>
                <a:ea typeface="Nunito"/>
                <a:cs typeface="Nunito"/>
                <a:sym typeface="Nunito"/>
              </a:rPr>
              <a:t>$40</a:t>
            </a:r>
            <a:endParaRPr sz="1900">
              <a:solidFill>
                <a:schemeClr val="dk2"/>
              </a:solidFill>
              <a:latin typeface="Nunito"/>
              <a:ea typeface="Nunito"/>
              <a:cs typeface="Nunito"/>
              <a:sym typeface="Nunito"/>
            </a:endParaRPr>
          </a:p>
          <a:p>
            <a:pPr indent="0" lvl="0" marL="0" rtl="0" algn="l">
              <a:spcBef>
                <a:spcPts val="0"/>
              </a:spcBef>
              <a:spcAft>
                <a:spcPts val="0"/>
              </a:spcAft>
              <a:buNone/>
            </a:pPr>
            <a:r>
              <a:rPr lang="en" sz="1900">
                <a:solidFill>
                  <a:schemeClr val="dk2"/>
                </a:solidFill>
                <a:latin typeface="Nunito"/>
                <a:ea typeface="Nunito"/>
                <a:cs typeface="Nunito"/>
                <a:sym typeface="Nunito"/>
              </a:rPr>
              <a:t>$50</a:t>
            </a:r>
            <a:endParaRPr sz="1900">
              <a:solidFill>
                <a:schemeClr val="dk2"/>
              </a:solidFill>
              <a:latin typeface="Nunito"/>
              <a:ea typeface="Nunito"/>
              <a:cs typeface="Nunito"/>
              <a:sym typeface="Nunito"/>
            </a:endParaRPr>
          </a:p>
          <a:p>
            <a:pPr indent="0" lvl="0" marL="0" rtl="0" algn="l">
              <a:spcBef>
                <a:spcPts val="0"/>
              </a:spcBef>
              <a:spcAft>
                <a:spcPts val="0"/>
              </a:spcAft>
              <a:buNone/>
            </a:pPr>
            <a:r>
              <a:rPr lang="en" sz="1900">
                <a:solidFill>
                  <a:schemeClr val="dk2"/>
                </a:solidFill>
                <a:latin typeface="Nunito"/>
                <a:ea typeface="Nunito"/>
                <a:cs typeface="Nunito"/>
                <a:sym typeface="Nunito"/>
              </a:rPr>
              <a:t>$60</a:t>
            </a:r>
            <a:endParaRPr sz="1900">
              <a:solidFill>
                <a:schemeClr val="dk2"/>
              </a:solidFill>
              <a:latin typeface="Nunito"/>
              <a:ea typeface="Nunito"/>
              <a:cs typeface="Nunito"/>
              <a:sym typeface="Nunito"/>
            </a:endParaRPr>
          </a:p>
          <a:p>
            <a:pPr indent="0" lvl="0" marL="0" rtl="0" algn="l">
              <a:spcBef>
                <a:spcPts val="0"/>
              </a:spcBef>
              <a:spcAft>
                <a:spcPts val="0"/>
              </a:spcAft>
              <a:buNone/>
            </a:pPr>
            <a:r>
              <a:rPr lang="en" sz="1900">
                <a:solidFill>
                  <a:schemeClr val="dk2"/>
                </a:solidFill>
                <a:latin typeface="Nunito"/>
                <a:ea typeface="Nunito"/>
                <a:cs typeface="Nunito"/>
                <a:sym typeface="Nunito"/>
              </a:rPr>
              <a:t>$150</a:t>
            </a:r>
            <a:endParaRPr sz="1900">
              <a:solidFill>
                <a:schemeClr val="dk2"/>
              </a:solidFill>
              <a:latin typeface="Nunito"/>
              <a:ea typeface="Nunito"/>
              <a:cs typeface="Nunito"/>
              <a:sym typeface="Nunito"/>
            </a:endParaRPr>
          </a:p>
          <a:p>
            <a:pPr indent="0" lvl="0" marL="0" rtl="0" algn="l">
              <a:spcBef>
                <a:spcPts val="0"/>
              </a:spcBef>
              <a:spcAft>
                <a:spcPts val="0"/>
              </a:spcAft>
              <a:buNone/>
            </a:pPr>
            <a:r>
              <a:rPr lang="en" sz="1900">
                <a:solidFill>
                  <a:schemeClr val="dk2"/>
                </a:solidFill>
                <a:latin typeface="Nunito"/>
                <a:ea typeface="Nunito"/>
                <a:cs typeface="Nunito"/>
                <a:sym typeface="Nunito"/>
              </a:rPr>
              <a:t>$0</a:t>
            </a:r>
            <a:endParaRPr sz="19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Forms response chart. Question title: Which of these would inform your decision to go with one supplement subscription service over another? (You may select multiple). Number of responses: 19 responses." id="340" name="Google Shape;340;p23" title="Which of these would inform your decision to go with one supplement subscription service over another? (You may select multiple)"/>
          <p:cNvPicPr preferRelativeResize="0"/>
          <p:nvPr/>
        </p:nvPicPr>
        <p:blipFill>
          <a:blip r:embed="rId3">
            <a:alphaModFix/>
          </a:blip>
          <a:stretch>
            <a:fillRect/>
          </a:stretch>
        </p:blipFill>
        <p:spPr>
          <a:xfrm>
            <a:off x="574875" y="417675"/>
            <a:ext cx="8485550" cy="4435824"/>
          </a:xfrm>
          <a:prstGeom prst="rect">
            <a:avLst/>
          </a:prstGeom>
          <a:noFill/>
          <a:ln>
            <a:noFill/>
          </a:ln>
        </p:spPr>
      </p:pic>
      <p:sp>
        <p:nvSpPr>
          <p:cNvPr id="341" name="Google Shape;341;p23"/>
          <p:cNvSpPr/>
          <p:nvPr/>
        </p:nvSpPr>
        <p:spPr>
          <a:xfrm>
            <a:off x="1693050" y="1721275"/>
            <a:ext cx="223500" cy="1989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42" name="Google Shape;342;p23"/>
          <p:cNvSpPr/>
          <p:nvPr/>
        </p:nvSpPr>
        <p:spPr>
          <a:xfrm>
            <a:off x="478800" y="1997925"/>
            <a:ext cx="223500" cy="1989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43" name="Google Shape;343;p23"/>
          <p:cNvSpPr/>
          <p:nvPr/>
        </p:nvSpPr>
        <p:spPr>
          <a:xfrm>
            <a:off x="351375" y="2805475"/>
            <a:ext cx="223500" cy="1989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Demographics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descr="Forms response chart. Question title: What is your gender identity?. Number of responses: 19 responses." id="353" name="Google Shape;353;p25" title="What is your gender identity?"/>
          <p:cNvPicPr preferRelativeResize="0"/>
          <p:nvPr/>
        </p:nvPicPr>
        <p:blipFill>
          <a:blip r:embed="rId3">
            <a:alphaModFix/>
          </a:blip>
          <a:stretch>
            <a:fillRect/>
          </a:stretch>
        </p:blipFill>
        <p:spPr>
          <a:xfrm>
            <a:off x="72200" y="81350"/>
            <a:ext cx="8530401" cy="3602924"/>
          </a:xfrm>
          <a:prstGeom prst="rect">
            <a:avLst/>
          </a:prstGeom>
          <a:noFill/>
          <a:ln>
            <a:noFill/>
          </a:ln>
        </p:spPr>
      </p:pic>
      <p:sp>
        <p:nvSpPr>
          <p:cNvPr id="354" name="Google Shape;354;p25"/>
          <p:cNvSpPr/>
          <p:nvPr/>
        </p:nvSpPr>
        <p:spPr>
          <a:xfrm>
            <a:off x="4152975" y="2571750"/>
            <a:ext cx="4991100" cy="2571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Forms response chart. Question title: What is your gender identity?. Number of responses: 42 responses." id="355" name="Google Shape;355;p25" title="What is your gender identity?"/>
          <p:cNvPicPr preferRelativeResize="0"/>
          <p:nvPr/>
        </p:nvPicPr>
        <p:blipFill rotWithShape="1">
          <a:blip r:embed="rId4">
            <a:alphaModFix/>
          </a:blip>
          <a:srcRect b="0" l="0" r="13845" t="0"/>
          <a:stretch/>
        </p:blipFill>
        <p:spPr>
          <a:xfrm>
            <a:off x="4227075" y="2652535"/>
            <a:ext cx="4820398" cy="2354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descr="Forms response chart. Question title: What is your age?. Number of responses: 19 responses." id="360" name="Google Shape;360;p26" title="What is your age?"/>
          <p:cNvPicPr preferRelativeResize="0"/>
          <p:nvPr/>
        </p:nvPicPr>
        <p:blipFill>
          <a:blip r:embed="rId3">
            <a:alphaModFix/>
          </a:blip>
          <a:stretch>
            <a:fillRect/>
          </a:stretch>
        </p:blipFill>
        <p:spPr>
          <a:xfrm>
            <a:off x="0" y="0"/>
            <a:ext cx="8454252" cy="3570774"/>
          </a:xfrm>
          <a:prstGeom prst="rect">
            <a:avLst/>
          </a:prstGeom>
          <a:noFill/>
          <a:ln>
            <a:noFill/>
          </a:ln>
        </p:spPr>
      </p:pic>
      <p:sp>
        <p:nvSpPr>
          <p:cNvPr id="361" name="Google Shape;361;p26"/>
          <p:cNvSpPr/>
          <p:nvPr/>
        </p:nvSpPr>
        <p:spPr>
          <a:xfrm>
            <a:off x="4749325" y="2814575"/>
            <a:ext cx="4394700" cy="23289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Forms response chart. Question title: What is your age?. Number of responses: 42 responses." id="362" name="Google Shape;362;p26" title="What is your age?"/>
          <p:cNvPicPr preferRelativeResize="0"/>
          <p:nvPr/>
        </p:nvPicPr>
        <p:blipFill rotWithShape="1">
          <a:blip r:embed="rId4">
            <a:alphaModFix/>
          </a:blip>
          <a:srcRect b="0" l="0" r="15881" t="2353"/>
          <a:stretch/>
        </p:blipFill>
        <p:spPr>
          <a:xfrm>
            <a:off x="4847425" y="2953451"/>
            <a:ext cx="4198502" cy="2051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Forms response chart. Question title: What is your race/ethnicity?. Number of responses: 19 responses." id="367" name="Google Shape;367;p27" title="What is your race/ethnicity?"/>
          <p:cNvPicPr preferRelativeResize="0"/>
          <p:nvPr/>
        </p:nvPicPr>
        <p:blipFill>
          <a:blip r:embed="rId3">
            <a:alphaModFix/>
          </a:blip>
          <a:stretch>
            <a:fillRect/>
          </a:stretch>
        </p:blipFill>
        <p:spPr>
          <a:xfrm>
            <a:off x="0" y="0"/>
            <a:ext cx="8145126" cy="3440200"/>
          </a:xfrm>
          <a:prstGeom prst="rect">
            <a:avLst/>
          </a:prstGeom>
          <a:noFill/>
          <a:ln>
            <a:noFill/>
          </a:ln>
        </p:spPr>
      </p:pic>
      <p:sp>
        <p:nvSpPr>
          <p:cNvPr id="368" name="Google Shape;368;p27"/>
          <p:cNvSpPr/>
          <p:nvPr/>
        </p:nvSpPr>
        <p:spPr>
          <a:xfrm>
            <a:off x="4513275" y="2889125"/>
            <a:ext cx="4630800" cy="22545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Forms response chart. Question title: What is your race/ethnicity?. Number of responses: 42 responses." id="369" name="Google Shape;369;p27" title="What is your race/ethnicity?"/>
          <p:cNvPicPr preferRelativeResize="0"/>
          <p:nvPr/>
        </p:nvPicPr>
        <p:blipFill rotWithShape="1">
          <a:blip r:embed="rId4">
            <a:alphaModFix/>
          </a:blip>
          <a:srcRect b="0" l="1272" r="7211" t="0"/>
          <a:stretch/>
        </p:blipFill>
        <p:spPr>
          <a:xfrm>
            <a:off x="4611450" y="2996638"/>
            <a:ext cx="4434452" cy="2039475"/>
          </a:xfrm>
          <a:prstGeom prst="rect">
            <a:avLst/>
          </a:prstGeom>
          <a:noFill/>
          <a:ln>
            <a:noFill/>
          </a:ln>
        </p:spPr>
      </p:pic>
      <p:sp>
        <p:nvSpPr>
          <p:cNvPr id="370" name="Google Shape;370;p27"/>
          <p:cNvSpPr txBox="1"/>
          <p:nvPr/>
        </p:nvSpPr>
        <p:spPr>
          <a:xfrm>
            <a:off x="5494750" y="3071175"/>
            <a:ext cx="3649200" cy="52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Comic Sans MS"/>
                <a:ea typeface="Comic Sans MS"/>
                <a:cs typeface="Comic Sans MS"/>
                <a:sym typeface="Comic Sans MS"/>
              </a:rPr>
              <a:t>*</a:t>
            </a:r>
            <a:r>
              <a:rPr lang="en" sz="1300">
                <a:solidFill>
                  <a:schemeClr val="dk2"/>
                </a:solidFill>
                <a:latin typeface="Comic Sans MS"/>
                <a:ea typeface="Comic Sans MS"/>
                <a:cs typeface="Comic Sans MS"/>
                <a:sym typeface="Comic Sans MS"/>
              </a:rPr>
              <a:t>p</a:t>
            </a:r>
            <a:r>
              <a:rPr lang="en" sz="1300">
                <a:solidFill>
                  <a:schemeClr val="dk2"/>
                </a:solidFill>
                <a:latin typeface="Comic Sans MS"/>
                <a:ea typeface="Comic Sans MS"/>
                <a:cs typeface="Comic Sans MS"/>
                <a:sym typeface="Comic Sans MS"/>
              </a:rPr>
              <a:t>lease note</a:t>
            </a:r>
            <a:endParaRPr sz="1300">
              <a:solidFill>
                <a:schemeClr val="dk2"/>
              </a:solidFill>
              <a:latin typeface="Comic Sans MS"/>
              <a:ea typeface="Comic Sans MS"/>
              <a:cs typeface="Comic Sans MS"/>
              <a:sym typeface="Comic Sans MS"/>
            </a:endParaRPr>
          </a:p>
          <a:p>
            <a:pPr indent="0" lvl="0" marL="0" rtl="0" algn="ctr">
              <a:spcBef>
                <a:spcPts val="0"/>
              </a:spcBef>
              <a:spcAft>
                <a:spcPts val="0"/>
              </a:spcAft>
              <a:buNone/>
            </a:pPr>
            <a:r>
              <a:rPr lang="en" sz="1300">
                <a:solidFill>
                  <a:schemeClr val="dk2"/>
                </a:solidFill>
                <a:latin typeface="Comic Sans MS"/>
                <a:ea typeface="Comic Sans MS"/>
                <a:cs typeface="Comic Sans MS"/>
                <a:sym typeface="Comic Sans MS"/>
              </a:rPr>
              <a:t>the colors may represent different groups*</a:t>
            </a:r>
            <a:endParaRPr sz="1300">
              <a:solidFill>
                <a:schemeClr val="dk2"/>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94175" y="5739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comments</a:t>
            </a:r>
            <a:endParaRPr/>
          </a:p>
        </p:txBody>
      </p:sp>
      <p:sp>
        <p:nvSpPr>
          <p:cNvPr id="376" name="Google Shape;376;p28"/>
          <p:cNvSpPr txBox="1"/>
          <p:nvPr>
            <p:ph idx="1" type="body"/>
          </p:nvPr>
        </p:nvSpPr>
        <p:spPr>
          <a:xfrm>
            <a:off x="1220925" y="1162200"/>
            <a:ext cx="7690500" cy="3777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300">
                <a:solidFill>
                  <a:srgbClr val="202124"/>
                </a:solidFill>
                <a:highlight>
                  <a:srgbClr val="F8F9FA"/>
                </a:highlight>
                <a:latin typeface="Roboto"/>
                <a:ea typeface="Roboto"/>
                <a:cs typeface="Roboto"/>
                <a:sym typeface="Roboto"/>
              </a:rPr>
              <a:t>To a layman who has never used a supplement subscription service, DNA-informed suppie selection doesn’t sound that groundbreaking. Independent expert endorsements would help. An easily accessible white paper illustrating how other companies miss things you wouldn’t could be helpful to prospective subscribers</a:t>
            </a:r>
            <a:endParaRPr sz="4300">
              <a:solidFill>
                <a:srgbClr val="202124"/>
              </a:solidFill>
              <a:highlight>
                <a:srgbClr val="F8F9FA"/>
              </a:highlight>
              <a:latin typeface="Roboto"/>
              <a:ea typeface="Roboto"/>
              <a:cs typeface="Roboto"/>
              <a:sym typeface="Roboto"/>
            </a:endParaRPr>
          </a:p>
          <a:p>
            <a:pPr indent="0" lvl="0" marL="0" rtl="0" algn="l">
              <a:spcBef>
                <a:spcPts val="1200"/>
              </a:spcBef>
              <a:spcAft>
                <a:spcPts val="0"/>
              </a:spcAft>
              <a:buNone/>
            </a:pPr>
            <a:r>
              <a:rPr lang="en" sz="4300">
                <a:solidFill>
                  <a:srgbClr val="202124"/>
                </a:solidFill>
                <a:highlight>
                  <a:srgbClr val="F8F9FA"/>
                </a:highlight>
                <a:latin typeface="Roboto"/>
                <a:ea typeface="Roboto"/>
                <a:cs typeface="Roboto"/>
                <a:sym typeface="Roboto"/>
              </a:rPr>
              <a:t>I'm not sure the studies about genetics pricing which antidepressant will work best for you are ready for prime time.... Promising, sure. I pay attention to the overall value, overall utility. How do the costs and benefits weigh out. Given that the vast majority of adults are perfectly fine with a multivitamin...IF that...I don't see the point in investing so heavily in figuring out the optimal supplement regimen for every possible DNA combination. Our money, as a society, would do much more good for baby more people if we spent it laying the prices of healthy foods so someone can buy a alas with grilled chicken for the same price as a Big Mac. BUT... there probably is a market for this among the worried well. I take supplements due to a specific condition that causes malabsorption. Most people don't actually need them.</a:t>
            </a:r>
            <a:endParaRPr sz="4300">
              <a:solidFill>
                <a:srgbClr val="202124"/>
              </a:solidFill>
              <a:highlight>
                <a:srgbClr val="F8F9FA"/>
              </a:highlight>
              <a:latin typeface="Roboto"/>
              <a:ea typeface="Roboto"/>
              <a:cs typeface="Roboto"/>
              <a:sym typeface="Roboto"/>
            </a:endParaRPr>
          </a:p>
          <a:p>
            <a:pPr indent="0" lvl="0" marL="0" rtl="0" algn="l">
              <a:spcBef>
                <a:spcPts val="1200"/>
              </a:spcBef>
              <a:spcAft>
                <a:spcPts val="1200"/>
              </a:spcAft>
              <a:buNone/>
            </a:pPr>
            <a:r>
              <a:rPr lang="en" sz="4300">
                <a:solidFill>
                  <a:srgbClr val="202124"/>
                </a:solidFill>
                <a:highlight>
                  <a:srgbClr val="F8F9FA"/>
                </a:highlight>
                <a:latin typeface="Roboto"/>
                <a:ea typeface="Roboto"/>
                <a:cs typeface="Roboto"/>
                <a:sym typeface="Roboto"/>
              </a:rPr>
              <a:t>I would want to know all the details about what kind of testing you do, and how it shows you what vitamins and supplements I need. I also would want proof that the record of my genetic information had been destroyed when you finished using it</a:t>
            </a:r>
            <a:endParaRPr sz="850">
              <a:solidFill>
                <a:srgbClr val="202124"/>
              </a:solidFill>
              <a:highlight>
                <a:srgbClr val="F8F9FA"/>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Honorable mentions</a:t>
            </a:r>
            <a:endParaRPr/>
          </a:p>
        </p:txBody>
      </p:sp>
      <p:sp>
        <p:nvSpPr>
          <p:cNvPr id="382" name="Google Shape;382;p29"/>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rgbClr val="202124"/>
                </a:solidFill>
                <a:highlight>
                  <a:schemeClr val="lt1"/>
                </a:highlight>
              </a:rPr>
              <a:t>“what the fuck. i sincerely hope this is just a nonsense student concept and you're not seriously planning on creating yet ANOTHER dna database to inevitably leak”</a:t>
            </a:r>
            <a:endParaRPr sz="2000">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have we </a:t>
            </a:r>
            <a:r>
              <a:rPr lang="en"/>
              <a:t>learned?</a:t>
            </a:r>
            <a:endParaRPr/>
          </a:p>
        </p:txBody>
      </p:sp>
      <p:sp>
        <p:nvSpPr>
          <p:cNvPr id="388" name="Google Shape;388;p30"/>
          <p:cNvSpPr txBox="1"/>
          <p:nvPr>
            <p:ph idx="1" type="body"/>
          </p:nvPr>
        </p:nvSpPr>
        <p:spPr>
          <a:xfrm>
            <a:off x="1303800" y="1493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90000"/>
                </a:solidFill>
              </a:rPr>
              <a:t>A lot of people surveyed through the internet are worried about the privacy and security when it comes to DNA sampling for a business.</a:t>
            </a:r>
            <a:endParaRPr sz="1700">
              <a:solidFill>
                <a:srgbClr val="990000"/>
              </a:solidFill>
            </a:endParaRPr>
          </a:p>
          <a:p>
            <a:pPr indent="0" lvl="0" marL="0" rtl="0" algn="l">
              <a:spcBef>
                <a:spcPts val="1200"/>
              </a:spcBef>
              <a:spcAft>
                <a:spcPts val="1200"/>
              </a:spcAft>
              <a:buNone/>
            </a:pPr>
            <a:r>
              <a:rPr lang="en" sz="1700">
                <a:solidFill>
                  <a:srgbClr val="202124"/>
                </a:solidFill>
              </a:rPr>
              <a:t>We can remedy these concerns by clearly stating our privacy policy and provide details regarding the handling of DNA samples.</a:t>
            </a:r>
            <a:endParaRPr sz="1700">
              <a:solidFill>
                <a:srgbClr val="20212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284" name="Google Shape;284;p14"/>
          <p:cNvSpPr txBox="1"/>
          <p:nvPr>
            <p:ph idx="1" type="body"/>
          </p:nvPr>
        </p:nvSpPr>
        <p:spPr>
          <a:xfrm>
            <a:off x="3395125" y="2836550"/>
            <a:ext cx="4360200" cy="1394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700"/>
              <a:t>CEO - Rachel Evans</a:t>
            </a:r>
            <a:endParaRPr sz="1700"/>
          </a:p>
          <a:p>
            <a:pPr indent="0" lvl="0" marL="0" rtl="0" algn="l">
              <a:lnSpc>
                <a:spcPct val="105000"/>
              </a:lnSpc>
              <a:spcBef>
                <a:spcPts val="1200"/>
              </a:spcBef>
              <a:spcAft>
                <a:spcPts val="0"/>
              </a:spcAft>
              <a:buNone/>
            </a:pPr>
            <a:r>
              <a:rPr lang="en" sz="1700"/>
              <a:t>CTO - Sophie Tanker</a:t>
            </a:r>
            <a:endParaRPr sz="1700"/>
          </a:p>
          <a:p>
            <a:pPr indent="0" lvl="0" marL="0" rtl="0" algn="l">
              <a:lnSpc>
                <a:spcPct val="105000"/>
              </a:lnSpc>
              <a:spcBef>
                <a:spcPts val="1200"/>
              </a:spcBef>
              <a:spcAft>
                <a:spcPts val="1200"/>
              </a:spcAft>
              <a:buNone/>
            </a:pPr>
            <a:r>
              <a:rPr lang="en" sz="1700"/>
              <a:t>CFO - Andra Buchan</a:t>
            </a:r>
            <a:endParaRPr sz="1700"/>
          </a:p>
        </p:txBody>
      </p:sp>
      <p:pic>
        <p:nvPicPr>
          <p:cNvPr id="285" name="Google Shape;285;p14"/>
          <p:cNvPicPr preferRelativeResize="0"/>
          <p:nvPr/>
        </p:nvPicPr>
        <p:blipFill rotWithShape="1">
          <a:blip r:embed="rId3">
            <a:alphaModFix/>
          </a:blip>
          <a:srcRect b="16186" l="0" r="4196" t="42158"/>
          <a:stretch/>
        </p:blipFill>
        <p:spPr>
          <a:xfrm>
            <a:off x="267950" y="429200"/>
            <a:ext cx="8608251" cy="2142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Forms response chart. Question title: What is your opinion on the company name: &quot;ansora&quot;?. Number of responses: 19 responses." id="290" name="Google Shape;290;p15" title="What is your opinion on the company name: &quot;ansora&quot;?"/>
          <p:cNvPicPr preferRelativeResize="0"/>
          <p:nvPr/>
        </p:nvPicPr>
        <p:blipFill>
          <a:blip r:embed="rId3">
            <a:alphaModFix/>
          </a:blip>
          <a:stretch>
            <a:fillRect/>
          </a:stretch>
        </p:blipFill>
        <p:spPr>
          <a:xfrm>
            <a:off x="1029725" y="193125"/>
            <a:ext cx="7084549" cy="3369351"/>
          </a:xfrm>
          <a:prstGeom prst="rect">
            <a:avLst/>
          </a:prstGeom>
          <a:noFill/>
          <a:ln>
            <a:noFill/>
          </a:ln>
        </p:spPr>
      </p:pic>
      <p:pic>
        <p:nvPicPr>
          <p:cNvPr descr="Forms response chart. Question title: What is your opinion on the company name: &quot;ansora&quot;?. Number of responses: 42 responses." id="291" name="Google Shape;291;p15" title="What is your opinion on the company name: &quot;ansora&quot;?"/>
          <p:cNvPicPr preferRelativeResize="0"/>
          <p:nvPr/>
        </p:nvPicPr>
        <p:blipFill rotWithShape="1">
          <a:blip r:embed="rId4">
            <a:alphaModFix/>
          </a:blip>
          <a:srcRect b="13043" l="0" r="0" t="13680"/>
          <a:stretch/>
        </p:blipFill>
        <p:spPr>
          <a:xfrm>
            <a:off x="1729625" y="3087900"/>
            <a:ext cx="5684751" cy="198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Forms response chart. Question title: What is your opinion on the company's business model?. Number of responses: 19 responses." id="296" name="Google Shape;296;p16" title="What is your opinion on the company's business model?"/>
          <p:cNvPicPr preferRelativeResize="0"/>
          <p:nvPr/>
        </p:nvPicPr>
        <p:blipFill>
          <a:blip r:embed="rId3">
            <a:alphaModFix/>
          </a:blip>
          <a:stretch>
            <a:fillRect/>
          </a:stretch>
        </p:blipFill>
        <p:spPr>
          <a:xfrm>
            <a:off x="1171400" y="151525"/>
            <a:ext cx="6801198" cy="3234549"/>
          </a:xfrm>
          <a:prstGeom prst="rect">
            <a:avLst/>
          </a:prstGeom>
          <a:noFill/>
          <a:ln>
            <a:noFill/>
          </a:ln>
        </p:spPr>
      </p:pic>
      <p:pic>
        <p:nvPicPr>
          <p:cNvPr descr="Forms response chart. Question title: What is your opinion on the company's business model?. Number of responses: 42 responses." id="297" name="Google Shape;297;p16" title="What is your opinion on the company's business model?"/>
          <p:cNvPicPr preferRelativeResize="0"/>
          <p:nvPr/>
        </p:nvPicPr>
        <p:blipFill rotWithShape="1">
          <a:blip r:embed="rId4">
            <a:alphaModFix/>
          </a:blip>
          <a:srcRect b="10570" l="2467" r="0" t="13000"/>
          <a:stretch/>
        </p:blipFill>
        <p:spPr>
          <a:xfrm>
            <a:off x="1764075" y="2997600"/>
            <a:ext cx="5615852" cy="2092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Forms response chart. Question title: If an expert unaffiliated with ansora were to endorse our product, would you be more likely to subscribe?. Number of responses: 19 responses." id="302" name="Google Shape;302;p17" title="If an expert unaffiliated with ansora were to endorse our product, would you be more likely to subscribe?"/>
          <p:cNvPicPr preferRelativeResize="0"/>
          <p:nvPr/>
        </p:nvPicPr>
        <p:blipFill>
          <a:blip r:embed="rId3">
            <a:alphaModFix/>
          </a:blip>
          <a:stretch>
            <a:fillRect/>
          </a:stretch>
        </p:blipFill>
        <p:spPr>
          <a:xfrm>
            <a:off x="152400" y="325263"/>
            <a:ext cx="8839204" cy="4510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our product remind </a:t>
            </a:r>
            <a:r>
              <a:rPr lang="en"/>
              <a:t>you</a:t>
            </a:r>
            <a:r>
              <a:rPr lang="en"/>
              <a:t> of any other products?</a:t>
            </a:r>
            <a:endParaRPr/>
          </a:p>
        </p:txBody>
      </p:sp>
      <p:sp>
        <p:nvSpPr>
          <p:cNvPr id="308" name="Google Shape;308;p18"/>
          <p:cNvSpPr txBox="1"/>
          <p:nvPr>
            <p:ph idx="1" type="body"/>
          </p:nvPr>
        </p:nvSpPr>
        <p:spPr>
          <a:xfrm>
            <a:off x="1303800" y="16546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202124"/>
                </a:solidFill>
                <a:highlight>
                  <a:srgbClr val="F8F9FA"/>
                </a:highlight>
                <a:latin typeface="Roboto"/>
                <a:ea typeface="Roboto"/>
                <a:cs typeface="Roboto"/>
                <a:sym typeface="Roboto"/>
              </a:rPr>
              <a:t>“Care/of or Ritual”</a:t>
            </a:r>
            <a:endParaRPr sz="1550">
              <a:solidFill>
                <a:srgbClr val="202124"/>
              </a:solidFill>
              <a:highlight>
                <a:srgbClr val="F8F9FA"/>
              </a:highlight>
              <a:latin typeface="Roboto"/>
              <a:ea typeface="Roboto"/>
              <a:cs typeface="Roboto"/>
              <a:sym typeface="Roboto"/>
            </a:endParaRPr>
          </a:p>
          <a:p>
            <a:pPr indent="0" lvl="0" marL="0" rtl="0" algn="l">
              <a:spcBef>
                <a:spcPts val="1200"/>
              </a:spcBef>
              <a:spcAft>
                <a:spcPts val="0"/>
              </a:spcAft>
              <a:buNone/>
            </a:pPr>
            <a:r>
              <a:rPr lang="en" sz="1550">
                <a:solidFill>
                  <a:srgbClr val="202124"/>
                </a:solidFill>
                <a:highlight>
                  <a:srgbClr val="F8F9FA"/>
                </a:highlight>
                <a:latin typeface="Roboto"/>
                <a:ea typeface="Roboto"/>
                <a:cs typeface="Roboto"/>
                <a:sym typeface="Roboto"/>
              </a:rPr>
              <a:t>“23 and Me for the DNA testing.”</a:t>
            </a:r>
            <a:endParaRPr sz="1550">
              <a:solidFill>
                <a:srgbClr val="202124"/>
              </a:solidFill>
              <a:highlight>
                <a:srgbClr val="F8F9FA"/>
              </a:highlight>
              <a:latin typeface="Roboto"/>
              <a:ea typeface="Roboto"/>
              <a:cs typeface="Roboto"/>
              <a:sym typeface="Roboto"/>
            </a:endParaRPr>
          </a:p>
          <a:p>
            <a:pPr indent="0" lvl="0" marL="0" marR="101600" rtl="0" algn="l">
              <a:lnSpc>
                <a:spcPct val="142857"/>
              </a:lnSpc>
              <a:spcBef>
                <a:spcPts val="1200"/>
              </a:spcBef>
              <a:spcAft>
                <a:spcPts val="0"/>
              </a:spcAft>
              <a:buNone/>
            </a:pPr>
            <a:r>
              <a:rPr lang="en" sz="1550">
                <a:solidFill>
                  <a:srgbClr val="202124"/>
                </a:solidFill>
                <a:highlight>
                  <a:srgbClr val="F8F9FA"/>
                </a:highlight>
                <a:latin typeface="Roboto"/>
                <a:ea typeface="Roboto"/>
                <a:cs typeface="Roboto"/>
                <a:sym typeface="Roboto"/>
              </a:rPr>
              <a:t>“Those pill subscriptions and at home allergy/food sensitivity tests”</a:t>
            </a:r>
            <a:endParaRPr sz="1550">
              <a:solidFill>
                <a:srgbClr val="202124"/>
              </a:solidFill>
              <a:highlight>
                <a:srgbClr val="F8F9FA"/>
              </a:highlight>
              <a:latin typeface="Roboto"/>
              <a:ea typeface="Roboto"/>
              <a:cs typeface="Roboto"/>
              <a:sym typeface="Roboto"/>
            </a:endParaRPr>
          </a:p>
          <a:p>
            <a:pPr indent="0" lvl="0" marL="0" marR="101600" rtl="0" algn="l">
              <a:lnSpc>
                <a:spcPct val="142857"/>
              </a:lnSpc>
              <a:spcBef>
                <a:spcPts val="300"/>
              </a:spcBef>
              <a:spcAft>
                <a:spcPts val="0"/>
              </a:spcAft>
              <a:buNone/>
            </a:pPr>
            <a:r>
              <a:rPr lang="en" sz="1550">
                <a:solidFill>
                  <a:srgbClr val="202124"/>
                </a:solidFill>
                <a:highlight>
                  <a:srgbClr val="F8F9FA"/>
                </a:highlight>
                <a:latin typeface="Roboto"/>
                <a:ea typeface="Roboto"/>
                <a:cs typeface="Roboto"/>
                <a:sym typeface="Roboto"/>
              </a:rPr>
              <a:t>“The only other companies that use genetic info are ancesty sites like 23 and Me and their reputation is quite bad “at the moment.”</a:t>
            </a:r>
            <a:endParaRPr sz="1550">
              <a:solidFill>
                <a:srgbClr val="202124"/>
              </a:solidFill>
              <a:highlight>
                <a:srgbClr val="F8F9FA"/>
              </a:highlight>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050">
              <a:solidFill>
                <a:srgbClr val="202124"/>
              </a:solidFill>
              <a:highlight>
                <a:srgbClr val="F8F9FA"/>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Forms response chart. Question title: Have you ever used a supplement subscription service?. Number of responses: 19 responses." id="313" name="Google Shape;313;p19" title="Have you ever used a supplement subscription service?"/>
          <p:cNvPicPr preferRelativeResize="0"/>
          <p:nvPr/>
        </p:nvPicPr>
        <p:blipFill>
          <a:blip r:embed="rId3">
            <a:alphaModFix/>
          </a:blip>
          <a:stretch>
            <a:fillRect/>
          </a:stretch>
        </p:blipFill>
        <p:spPr>
          <a:xfrm>
            <a:off x="56500" y="56475"/>
            <a:ext cx="8442025" cy="3553224"/>
          </a:xfrm>
          <a:prstGeom prst="rect">
            <a:avLst/>
          </a:prstGeom>
          <a:noFill/>
          <a:ln>
            <a:noFill/>
          </a:ln>
        </p:spPr>
      </p:pic>
      <p:sp>
        <p:nvSpPr>
          <p:cNvPr id="314" name="Google Shape;314;p19"/>
          <p:cNvSpPr/>
          <p:nvPr/>
        </p:nvSpPr>
        <p:spPr>
          <a:xfrm>
            <a:off x="4152975" y="2571750"/>
            <a:ext cx="4820400" cy="2516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Forms response chart. Question title: Have you ever used a supplement subscription service?. Number of responses: 42 responses." id="315" name="Google Shape;315;p19" title="Have you ever used a supplement subscription service?"/>
          <p:cNvPicPr preferRelativeResize="0"/>
          <p:nvPr/>
        </p:nvPicPr>
        <p:blipFill rotWithShape="1">
          <a:blip r:embed="rId4">
            <a:alphaModFix/>
          </a:blip>
          <a:srcRect b="0" l="0" r="28402" t="15383"/>
          <a:stretch/>
        </p:blipFill>
        <p:spPr>
          <a:xfrm>
            <a:off x="4296345" y="2702325"/>
            <a:ext cx="4533678" cy="2255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Forms response chart. Question title: Would you consider using a supplement subscription service?. Number of responses: 19 responses." id="320" name="Google Shape;320;p20" title="Would you consider using a supplement subscription service?"/>
          <p:cNvPicPr preferRelativeResize="0"/>
          <p:nvPr/>
        </p:nvPicPr>
        <p:blipFill>
          <a:blip r:embed="rId3">
            <a:alphaModFix/>
          </a:blip>
          <a:stretch>
            <a:fillRect/>
          </a:stretch>
        </p:blipFill>
        <p:spPr>
          <a:xfrm>
            <a:off x="326325" y="188650"/>
            <a:ext cx="7423227" cy="3135301"/>
          </a:xfrm>
          <a:prstGeom prst="rect">
            <a:avLst/>
          </a:prstGeom>
          <a:noFill/>
          <a:ln>
            <a:noFill/>
          </a:ln>
        </p:spPr>
      </p:pic>
      <p:sp>
        <p:nvSpPr>
          <p:cNvPr id="321" name="Google Shape;321;p20"/>
          <p:cNvSpPr/>
          <p:nvPr/>
        </p:nvSpPr>
        <p:spPr>
          <a:xfrm>
            <a:off x="3929350" y="2441875"/>
            <a:ext cx="4994400" cy="2609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descr="Forms response chart. Question title: Would you consider using a supplement subscription service?. Number of responses: 42 responses." id="322" name="Google Shape;322;p20" title="Would you consider using a supplement subscription service?"/>
          <p:cNvPicPr preferRelativeResize="0"/>
          <p:nvPr/>
        </p:nvPicPr>
        <p:blipFill rotWithShape="1">
          <a:blip r:embed="rId4">
            <a:alphaModFix/>
          </a:blip>
          <a:srcRect b="0" l="0" r="28062" t="14973"/>
          <a:stretch/>
        </p:blipFill>
        <p:spPr>
          <a:xfrm>
            <a:off x="4042829" y="2571750"/>
            <a:ext cx="4742472" cy="2359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Forms response chart. Question title: Have you heard of any existing supplement subscription services? (Ex. Care/of, Ritual, VitaminLab, VitaRx, etc.). Number of responses: 19 responses." id="327" name="Google Shape;327;p21" title="Have you heard of any existing supplement subscription services? (Ex. Care/of, Ritual, VitaminLab, VitaRx, etc.)"/>
          <p:cNvPicPr preferRelativeResize="0"/>
          <p:nvPr/>
        </p:nvPicPr>
        <p:blipFill>
          <a:blip r:embed="rId3">
            <a:alphaModFix/>
          </a:blip>
          <a:stretch>
            <a:fillRect/>
          </a:stretch>
        </p:blipFill>
        <p:spPr>
          <a:xfrm>
            <a:off x="152400" y="566963"/>
            <a:ext cx="8839204" cy="40268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