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95ae9829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95ae9829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95ae9829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95ae9829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996050d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996050d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8dbc79b0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8dbc79b0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8dbc79b0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8dbc79b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8dbc79b0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8dbc79b0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95ae98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95ae98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95ae982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95ae982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95ae982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95ae982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95ae982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95ae982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Discovery - Week 4</a:t>
            </a:r>
            <a:endParaRPr/>
          </a:p>
        </p:txBody>
      </p:sp>
      <p:pic>
        <p:nvPicPr>
          <p:cNvPr id="87" name="Google Shape;87;p13"/>
          <p:cNvPicPr preferRelativeResize="0"/>
          <p:nvPr/>
        </p:nvPicPr>
        <p:blipFill rotWithShape="1">
          <a:blip r:embed="rId3">
            <a:alphaModFix/>
          </a:blip>
          <a:srcRect b="18016" l="-573" r="3447" t="45430"/>
          <a:stretch/>
        </p:blipFill>
        <p:spPr>
          <a:xfrm>
            <a:off x="384950" y="2206225"/>
            <a:ext cx="8377100" cy="180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Feedback</a:t>
            </a:r>
            <a:endParaRPr/>
          </a:p>
        </p:txBody>
      </p:sp>
      <p:sp>
        <p:nvSpPr>
          <p:cNvPr id="157" name="Google Shape;157;p22"/>
          <p:cNvSpPr txBox="1"/>
          <p:nvPr>
            <p:ph idx="1" type="body"/>
          </p:nvPr>
        </p:nvSpPr>
        <p:spPr>
          <a:xfrm>
            <a:off x="727650" y="1904925"/>
            <a:ext cx="7688700" cy="25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latin typeface="Roboto"/>
                <a:ea typeface="Roboto"/>
                <a:cs typeface="Roboto"/>
                <a:sym typeface="Roboto"/>
              </a:rPr>
              <a:t>“It seems like a standard blood test would be a cheaper, easier, and better way to determine what nutrients a person was deficient in.”</a:t>
            </a:r>
            <a:endParaRPr sz="1200">
              <a:solidFill>
                <a:srgbClr val="202124"/>
              </a:solidFill>
              <a:latin typeface="Roboto"/>
              <a:ea typeface="Roboto"/>
              <a:cs typeface="Roboto"/>
              <a:sym typeface="Roboto"/>
            </a:endParaRPr>
          </a:p>
          <a:p>
            <a:pPr indent="0" lvl="0" marL="0" marR="101600" rtl="0" algn="l">
              <a:lnSpc>
                <a:spcPct val="142857"/>
              </a:lnSpc>
              <a:spcBef>
                <a:spcPts val="1200"/>
              </a:spcBef>
              <a:spcAft>
                <a:spcPts val="0"/>
              </a:spcAft>
              <a:buNone/>
            </a:pPr>
            <a:r>
              <a:rPr lang="en" sz="1200">
                <a:solidFill>
                  <a:srgbClr val="202124"/>
                </a:solidFill>
                <a:latin typeface="Roboto"/>
                <a:ea typeface="Roboto"/>
                <a:cs typeface="Roboto"/>
                <a:sym typeface="Roboto"/>
              </a:rPr>
              <a:t>“Also, you might run into trouble with the FDA if you're claiming to diagnose nutrient deficiencies; that would be regulated like any other diagnostic (which is to say, significant regulatory burdens).”</a:t>
            </a:r>
            <a:endParaRPr sz="1200">
              <a:solidFill>
                <a:srgbClr val="202124"/>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202124"/>
                </a:solidFill>
                <a:latin typeface="Roboto"/>
                <a:ea typeface="Roboto"/>
                <a:cs typeface="Roboto"/>
                <a:sym typeface="Roboto"/>
              </a:rPr>
              <a:t>“It seems like storing the data might actually be preferable. You could track progress and study the effects of your supplements on gene expression. How else would you show that they're actually working?”</a:t>
            </a:r>
            <a:endParaRPr sz="1200">
              <a:solidFill>
                <a:srgbClr val="202124"/>
              </a:solidFill>
              <a:latin typeface="Roboto"/>
              <a:ea typeface="Roboto"/>
              <a:cs typeface="Roboto"/>
              <a:sym typeface="Roboto"/>
            </a:endParaRPr>
          </a:p>
          <a:p>
            <a:pPr indent="0" lvl="0" marL="0" marR="101600" rtl="0" algn="l">
              <a:lnSpc>
                <a:spcPct val="142857"/>
              </a:lnSpc>
              <a:spcBef>
                <a:spcPts val="1200"/>
              </a:spcBef>
              <a:spcAft>
                <a:spcPts val="0"/>
              </a:spcAft>
              <a:buNone/>
            </a:pPr>
            <a:r>
              <a:rPr lang="en" sz="1200">
                <a:solidFill>
                  <a:srgbClr val="202124"/>
                </a:solidFill>
                <a:latin typeface="Roboto"/>
                <a:ea typeface="Roboto"/>
                <a:cs typeface="Roboto"/>
                <a:sym typeface="Roboto"/>
              </a:rPr>
              <a:t>“Also, you might run into trouble with the FDA if you're claiming to diagnose nutrient deficiencies; that would be regulated like any other diagnostic (which is to say, significant regulatory burdens).”</a:t>
            </a:r>
            <a:endParaRPr sz="1200">
              <a:solidFill>
                <a:srgbClr val="202124"/>
              </a:solidFill>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202124"/>
              </a:solidFill>
              <a:latin typeface="Roboto"/>
              <a:ea typeface="Roboto"/>
              <a:cs typeface="Roboto"/>
              <a:sym typeface="Roboto"/>
            </a:endParaRPr>
          </a:p>
          <a:p>
            <a:pPr indent="0" lvl="0" marL="0" rtl="0" algn="l">
              <a:spcBef>
                <a:spcPts val="1200"/>
              </a:spcBef>
              <a:spcAft>
                <a:spcPts val="0"/>
              </a:spcAft>
              <a:buNone/>
            </a:pPr>
            <a:r>
              <a:t/>
            </a:r>
            <a:endParaRPr sz="1100">
              <a:solidFill>
                <a:srgbClr val="202124"/>
              </a:solidFill>
              <a:latin typeface="Roboto"/>
              <a:ea typeface="Roboto"/>
              <a:cs typeface="Roboto"/>
              <a:sym typeface="Roboto"/>
            </a:endParaRPr>
          </a:p>
          <a:p>
            <a:pPr indent="0" lvl="0" marL="0" rtl="0" algn="l">
              <a:spcBef>
                <a:spcPts val="1200"/>
              </a:spcBef>
              <a:spcAft>
                <a:spcPts val="0"/>
              </a:spcAft>
              <a:buNone/>
            </a:pPr>
            <a:r>
              <a:t/>
            </a:r>
            <a:endParaRPr sz="1100">
              <a:solidFill>
                <a:srgbClr val="202124"/>
              </a:solidFill>
              <a:latin typeface="Roboto"/>
              <a:ea typeface="Roboto"/>
              <a:cs typeface="Roboto"/>
              <a:sym typeface="Roboto"/>
            </a:endParaRPr>
          </a:p>
          <a:p>
            <a:pPr indent="0" lvl="0" marL="0" rtl="0" algn="l">
              <a:spcBef>
                <a:spcPts val="1200"/>
              </a:spcBef>
              <a:spcAft>
                <a:spcPts val="1200"/>
              </a:spcAft>
              <a:buNone/>
            </a:pPr>
            <a:r>
              <a:t/>
            </a:r>
            <a:endParaRPr sz="1100"/>
          </a:p>
        </p:txBody>
      </p:sp>
      <p:pic>
        <p:nvPicPr>
          <p:cNvPr id="158" name="Google Shape;158;p22"/>
          <p:cNvPicPr preferRelativeResize="0"/>
          <p:nvPr/>
        </p:nvPicPr>
        <p:blipFill>
          <a:blip r:embed="rId3">
            <a:alphaModFix/>
          </a:blip>
          <a:stretch>
            <a:fillRect/>
          </a:stretch>
        </p:blipFill>
        <p:spPr>
          <a:xfrm>
            <a:off x="258899" y="4503525"/>
            <a:ext cx="470550" cy="47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25290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solidFill>
                  <a:schemeClr val="accent5"/>
                </a:solidFill>
              </a:rPr>
              <a:t>Questions?</a:t>
            </a:r>
            <a:endParaRPr sz="3000">
              <a:solidFill>
                <a:schemeClr val="accent5"/>
              </a:solidFill>
            </a:endParaRPr>
          </a:p>
        </p:txBody>
      </p:sp>
      <p:pic>
        <p:nvPicPr>
          <p:cNvPr id="164" name="Google Shape;164;p23"/>
          <p:cNvPicPr preferRelativeResize="0"/>
          <p:nvPr/>
        </p:nvPicPr>
        <p:blipFill>
          <a:blip r:embed="rId3">
            <a:alphaModFix/>
          </a:blip>
          <a:stretch>
            <a:fillRect/>
          </a:stretch>
        </p:blipFill>
        <p:spPr>
          <a:xfrm>
            <a:off x="258899" y="4503525"/>
            <a:ext cx="470550" cy="47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41875" y="88675"/>
            <a:ext cx="4852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Demographic Information:</a:t>
            </a:r>
            <a:endParaRPr/>
          </a:p>
        </p:txBody>
      </p:sp>
      <p:pic>
        <p:nvPicPr>
          <p:cNvPr descr="Forms response chart. Question title: What is your gender identity?. Number of responses: 13 responses." id="93" name="Google Shape;93;p14" title="What is your gender identity?"/>
          <p:cNvPicPr preferRelativeResize="0"/>
          <p:nvPr/>
        </p:nvPicPr>
        <p:blipFill rotWithShape="1">
          <a:blip r:embed="rId3">
            <a:alphaModFix/>
          </a:blip>
          <a:srcRect b="0" l="0" r="15297" t="0"/>
          <a:stretch/>
        </p:blipFill>
        <p:spPr>
          <a:xfrm>
            <a:off x="0" y="623875"/>
            <a:ext cx="4460252" cy="2213801"/>
          </a:xfrm>
          <a:prstGeom prst="rect">
            <a:avLst/>
          </a:prstGeom>
          <a:noFill/>
          <a:ln>
            <a:noFill/>
          </a:ln>
        </p:spPr>
      </p:pic>
      <p:pic>
        <p:nvPicPr>
          <p:cNvPr descr="Forms response chart. Question title: What is your highest level of education?. Number of responses: 13 responses." id="94" name="Google Shape;94;p14" title="What is your highest level of education?"/>
          <p:cNvPicPr preferRelativeResize="0"/>
          <p:nvPr/>
        </p:nvPicPr>
        <p:blipFill rotWithShape="1">
          <a:blip r:embed="rId4">
            <a:alphaModFix/>
          </a:blip>
          <a:srcRect b="0" l="0" r="12441" t="0"/>
          <a:stretch/>
        </p:blipFill>
        <p:spPr>
          <a:xfrm>
            <a:off x="4460249" y="553675"/>
            <a:ext cx="4610698" cy="2213801"/>
          </a:xfrm>
          <a:prstGeom prst="rect">
            <a:avLst/>
          </a:prstGeom>
          <a:noFill/>
          <a:ln>
            <a:noFill/>
          </a:ln>
        </p:spPr>
      </p:pic>
      <p:pic>
        <p:nvPicPr>
          <p:cNvPr descr="Forms response chart. Question title: What is your age?. Number of responses: 13 responses." id="95" name="Google Shape;95;p14" title="What is your age?"/>
          <p:cNvPicPr preferRelativeResize="0"/>
          <p:nvPr/>
        </p:nvPicPr>
        <p:blipFill rotWithShape="1">
          <a:blip r:embed="rId5">
            <a:alphaModFix/>
          </a:blip>
          <a:srcRect b="0" l="1942" r="18439" t="0"/>
          <a:stretch/>
        </p:blipFill>
        <p:spPr>
          <a:xfrm>
            <a:off x="-8" y="2796950"/>
            <a:ext cx="4348605" cy="2296175"/>
          </a:xfrm>
          <a:prstGeom prst="rect">
            <a:avLst/>
          </a:prstGeom>
          <a:noFill/>
          <a:ln>
            <a:noFill/>
          </a:ln>
        </p:spPr>
      </p:pic>
      <p:pic>
        <p:nvPicPr>
          <p:cNvPr descr="Forms response chart. Question title: What is your race/ethnicity?. Number of responses: 13 responses." id="96" name="Google Shape;96;p14" title="What is your race/ethnicity?"/>
          <p:cNvPicPr preferRelativeResize="0"/>
          <p:nvPr/>
        </p:nvPicPr>
        <p:blipFill rotWithShape="1">
          <a:blip r:embed="rId6">
            <a:alphaModFix/>
          </a:blip>
          <a:srcRect b="0" l="2097" r="6720" t="0"/>
          <a:stretch/>
        </p:blipFill>
        <p:spPr>
          <a:xfrm>
            <a:off x="4339500" y="2906273"/>
            <a:ext cx="4852198" cy="22372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782050"/>
            <a:ext cx="7688700" cy="107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According to people who have tried supplement subscription services…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solidFill>
                  <a:srgbClr val="1C1C1C"/>
                </a:solidFill>
                <a:latin typeface="Arial"/>
                <a:ea typeface="Arial"/>
                <a:cs typeface="Arial"/>
                <a:sym typeface="Arial"/>
              </a:rPr>
              <a:t>“They are terrible about sending you your package on time. Overall it’s cheaper but unreliable” -former customer of Care/Of</a:t>
            </a:r>
            <a:endParaRPr sz="1600">
              <a:solidFill>
                <a:srgbClr val="1C1C1C"/>
              </a:solidFill>
              <a:latin typeface="Arial"/>
              <a:ea typeface="Arial"/>
              <a:cs typeface="Arial"/>
              <a:sym typeface="Arial"/>
            </a:endParaRPr>
          </a:p>
          <a:p>
            <a:pPr indent="0" lvl="0" marL="457200" rtl="0" algn="l">
              <a:spcBef>
                <a:spcPts val="1200"/>
              </a:spcBef>
              <a:spcAft>
                <a:spcPts val="0"/>
              </a:spcAft>
              <a:buNone/>
            </a:pPr>
            <a:r>
              <a:t/>
            </a:r>
            <a:endParaRPr sz="1600">
              <a:solidFill>
                <a:srgbClr val="1C1C1C"/>
              </a:solidFill>
              <a:latin typeface="Arial"/>
              <a:ea typeface="Arial"/>
              <a:cs typeface="Arial"/>
              <a:sym typeface="Arial"/>
            </a:endParaRPr>
          </a:p>
          <a:p>
            <a:pPr indent="-330200" lvl="0" marL="457200" rtl="0" algn="l">
              <a:spcBef>
                <a:spcPts val="1200"/>
              </a:spcBef>
              <a:spcAft>
                <a:spcPts val="0"/>
              </a:spcAft>
              <a:buClr>
                <a:srgbClr val="1C1C1C"/>
              </a:buClr>
              <a:buSzPts val="1600"/>
              <a:buFont typeface="Arial"/>
              <a:buChar char="-"/>
            </a:pPr>
            <a:r>
              <a:rPr lang="en" sz="1600">
                <a:solidFill>
                  <a:srgbClr val="1C1C1C"/>
                </a:solidFill>
                <a:latin typeface="Arial"/>
                <a:ea typeface="Arial"/>
                <a:cs typeface="Arial"/>
                <a:sym typeface="Arial"/>
              </a:rPr>
              <a:t>“I take care to read the research they provide for each of the vitamins they recommend for you, so if empirically-supported supplement use is something you value then I think care of does a really nice job summarizing the data. “ -former customer of Care/Of</a:t>
            </a:r>
            <a:endParaRPr sz="1600">
              <a:solidFill>
                <a:srgbClr val="1C1C1C"/>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258899" y="4503525"/>
            <a:ext cx="470550" cy="47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782050"/>
            <a:ext cx="7688700" cy="107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According to people who have tried supplement subscription services…</a:t>
            </a:r>
            <a:endParaRPr/>
          </a:p>
        </p:txBody>
      </p:sp>
      <p:sp>
        <p:nvSpPr>
          <p:cNvPr id="109" name="Google Shape;109;p16"/>
          <p:cNvSpPr txBox="1"/>
          <p:nvPr>
            <p:ph idx="1" type="body"/>
          </p:nvPr>
        </p:nvSpPr>
        <p:spPr>
          <a:xfrm>
            <a:off x="727650" y="1853950"/>
            <a:ext cx="7688700" cy="281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C1C1C"/>
              </a:buClr>
              <a:buSzPts val="1600"/>
              <a:buFont typeface="Arial"/>
              <a:buChar char="-"/>
            </a:pPr>
            <a:r>
              <a:rPr lang="en" sz="1600">
                <a:solidFill>
                  <a:srgbClr val="1C1C1C"/>
                </a:solidFill>
                <a:latin typeface="Arial"/>
                <a:ea typeface="Arial"/>
                <a:cs typeface="Arial"/>
                <a:sym typeface="Arial"/>
              </a:rPr>
              <a:t>“I stopped after a year due to disillusionment with the supplement industry, financial priorities ($30 per month), lack of observable “results” (even if just Ritual’s much-touted increased energy / improved mood)” - former customer of Ritual</a:t>
            </a:r>
            <a:endParaRPr sz="1600">
              <a:solidFill>
                <a:srgbClr val="1C1C1C"/>
              </a:solidFill>
              <a:latin typeface="Arial"/>
              <a:ea typeface="Arial"/>
              <a:cs typeface="Arial"/>
              <a:sym typeface="Arial"/>
            </a:endParaRPr>
          </a:p>
          <a:p>
            <a:pPr indent="0" lvl="0" marL="457200" rtl="0" algn="l">
              <a:spcBef>
                <a:spcPts val="1200"/>
              </a:spcBef>
              <a:spcAft>
                <a:spcPts val="0"/>
              </a:spcAft>
              <a:buNone/>
            </a:pPr>
            <a:r>
              <a:t/>
            </a:r>
            <a:endParaRPr sz="1600">
              <a:solidFill>
                <a:srgbClr val="1C1C1C"/>
              </a:solidFill>
              <a:latin typeface="Arial"/>
              <a:ea typeface="Arial"/>
              <a:cs typeface="Arial"/>
              <a:sym typeface="Arial"/>
            </a:endParaRPr>
          </a:p>
          <a:p>
            <a:pPr indent="-330200" lvl="0" marL="457200" rtl="0" algn="l">
              <a:spcBef>
                <a:spcPts val="1200"/>
              </a:spcBef>
              <a:spcAft>
                <a:spcPts val="0"/>
              </a:spcAft>
              <a:buClr>
                <a:srgbClr val="1C1C1C"/>
              </a:buClr>
              <a:buSzPts val="1600"/>
              <a:buFont typeface="Arial"/>
              <a:buChar char="-"/>
            </a:pPr>
            <a:r>
              <a:rPr lang="en" sz="1600">
                <a:solidFill>
                  <a:srgbClr val="1C1C1C"/>
                </a:solidFill>
                <a:latin typeface="Arial"/>
                <a:ea typeface="Arial"/>
                <a:cs typeface="Arial"/>
                <a:sym typeface="Arial"/>
              </a:rPr>
              <a:t>“my biggest complaint is that the individual packaging is a little wasteful, but other than that my experience has been really positive!” -former customer of Care/Of</a:t>
            </a:r>
            <a:endParaRPr sz="1600">
              <a:solidFill>
                <a:srgbClr val="1C1C1C"/>
              </a:solidFill>
              <a:latin typeface="Arial"/>
              <a:ea typeface="Arial"/>
              <a:cs typeface="Arial"/>
              <a:sym typeface="Arial"/>
            </a:endParaRPr>
          </a:p>
        </p:txBody>
      </p:sp>
      <p:pic>
        <p:nvPicPr>
          <p:cNvPr id="110" name="Google Shape;110;p16"/>
          <p:cNvPicPr preferRelativeResize="0"/>
          <p:nvPr/>
        </p:nvPicPr>
        <p:blipFill>
          <a:blip r:embed="rId3">
            <a:alphaModFix/>
          </a:blip>
          <a:stretch>
            <a:fillRect/>
          </a:stretch>
        </p:blipFill>
        <p:spPr>
          <a:xfrm>
            <a:off x="258899" y="4491100"/>
            <a:ext cx="470550" cy="47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Sustainable packaging</a:t>
            </a:r>
            <a:endParaRPr sz="1900"/>
          </a:p>
          <a:p>
            <a:pPr indent="-349250" lvl="0" marL="457200" rtl="0" algn="l">
              <a:spcBef>
                <a:spcPts val="0"/>
              </a:spcBef>
              <a:spcAft>
                <a:spcPts val="0"/>
              </a:spcAft>
              <a:buSzPts val="1900"/>
              <a:buChar char="-"/>
            </a:pPr>
            <a:r>
              <a:rPr lang="en" sz="1900"/>
              <a:t>Reliable </a:t>
            </a:r>
            <a:r>
              <a:rPr lang="en" sz="1900"/>
              <a:t>shipping (comparable to HelloFresh)</a:t>
            </a:r>
            <a:endParaRPr sz="1900"/>
          </a:p>
          <a:p>
            <a:pPr indent="-349250" lvl="0" marL="457200" rtl="0" algn="l">
              <a:spcBef>
                <a:spcPts val="0"/>
              </a:spcBef>
              <a:spcAft>
                <a:spcPts val="0"/>
              </a:spcAft>
              <a:buSzPts val="1900"/>
              <a:buChar char="-"/>
            </a:pPr>
            <a:r>
              <a:rPr lang="en" sz="1900"/>
              <a:t>Explain science behind product in as much detail as possible </a:t>
            </a:r>
            <a:endParaRPr sz="1900"/>
          </a:p>
        </p:txBody>
      </p:sp>
      <p:pic>
        <p:nvPicPr>
          <p:cNvPr id="117" name="Google Shape;117;p17"/>
          <p:cNvPicPr preferRelativeResize="0"/>
          <p:nvPr/>
        </p:nvPicPr>
        <p:blipFill>
          <a:blip r:embed="rId3">
            <a:alphaModFix/>
          </a:blip>
          <a:stretch>
            <a:fillRect/>
          </a:stretch>
        </p:blipFill>
        <p:spPr>
          <a:xfrm>
            <a:off x="258899" y="4503525"/>
            <a:ext cx="470550" cy="47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80">
                <a:solidFill>
                  <a:srgbClr val="000000"/>
                </a:solidFill>
                <a:highlight>
                  <a:srgbClr val="FFFFFF"/>
                </a:highlight>
              </a:rPr>
              <a:t>Supplement subscriptions that are currently on the market usually cost between $40 - $100 for each month of pills. These pills use consumer-reported data to inform supplement selection.</a:t>
            </a:r>
            <a:endParaRPr sz="2740"/>
          </a:p>
        </p:txBody>
      </p:sp>
      <p:pic>
        <p:nvPicPr>
          <p:cNvPr id="123" name="Google Shape;123;p18"/>
          <p:cNvPicPr preferRelativeResize="0"/>
          <p:nvPr/>
        </p:nvPicPr>
        <p:blipFill>
          <a:blip r:embed="rId3">
            <a:alphaModFix/>
          </a:blip>
          <a:stretch>
            <a:fillRect/>
          </a:stretch>
        </p:blipFill>
        <p:spPr>
          <a:xfrm>
            <a:off x="258899" y="4503525"/>
            <a:ext cx="470550" cy="474725"/>
          </a:xfrm>
          <a:prstGeom prst="rect">
            <a:avLst/>
          </a:prstGeom>
          <a:noFill/>
          <a:ln>
            <a:noFill/>
          </a:ln>
        </p:spPr>
      </p:pic>
      <p:pic>
        <p:nvPicPr>
          <p:cNvPr descr="Forms response chart. Question title: Keeping the above in mind, which of these prices would you expect to pay for monthly supplements that are personalized using individual DNA?. Number of responses: 13 responses." id="124" name="Google Shape;124;p18" title="Keeping the above in mind, which of these prices would you expect to pay for monthly supplements that are personalized using individual DNA?"/>
          <p:cNvPicPr preferRelativeResize="0"/>
          <p:nvPr/>
        </p:nvPicPr>
        <p:blipFill>
          <a:blip r:embed="rId4">
            <a:alphaModFix/>
          </a:blip>
          <a:stretch>
            <a:fillRect/>
          </a:stretch>
        </p:blipFill>
        <p:spPr>
          <a:xfrm>
            <a:off x="968825" y="2101275"/>
            <a:ext cx="6576783" cy="298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Forms response chart. Question title: Which of these would inform your decision to go with one supplement subscription service over another? (You may select multiple). Number of responses: 12 responses." id="129" name="Google Shape;129;p19" title="Which of these would inform your decision to go with one supplement subscription service over another? (You may select multiple)"/>
          <p:cNvPicPr preferRelativeResize="0"/>
          <p:nvPr/>
        </p:nvPicPr>
        <p:blipFill>
          <a:blip r:embed="rId3">
            <a:alphaModFix/>
          </a:blip>
          <a:stretch>
            <a:fillRect/>
          </a:stretch>
        </p:blipFill>
        <p:spPr>
          <a:xfrm>
            <a:off x="986188" y="1320100"/>
            <a:ext cx="7171625" cy="3659357"/>
          </a:xfrm>
          <a:prstGeom prst="rect">
            <a:avLst/>
          </a:prstGeom>
          <a:noFill/>
          <a:ln>
            <a:noFill/>
          </a:ln>
        </p:spPr>
      </p:pic>
      <p:pic>
        <p:nvPicPr>
          <p:cNvPr id="130" name="Google Shape;130;p19"/>
          <p:cNvPicPr preferRelativeResize="0"/>
          <p:nvPr/>
        </p:nvPicPr>
        <p:blipFill>
          <a:blip r:embed="rId4">
            <a:alphaModFix/>
          </a:blip>
          <a:stretch>
            <a:fillRect/>
          </a:stretch>
        </p:blipFill>
        <p:spPr>
          <a:xfrm>
            <a:off x="258899" y="4503525"/>
            <a:ext cx="470550" cy="474725"/>
          </a:xfrm>
          <a:prstGeom prst="rect">
            <a:avLst/>
          </a:prstGeom>
          <a:noFill/>
          <a:ln>
            <a:noFill/>
          </a:ln>
        </p:spPr>
      </p:pic>
      <p:sp>
        <p:nvSpPr>
          <p:cNvPr id="131" name="Google Shape;131;p19"/>
          <p:cNvSpPr/>
          <p:nvPr/>
        </p:nvSpPr>
        <p:spPr>
          <a:xfrm>
            <a:off x="1941525" y="2379750"/>
            <a:ext cx="198900" cy="1920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19"/>
          <p:cNvSpPr/>
          <p:nvPr/>
        </p:nvSpPr>
        <p:spPr>
          <a:xfrm>
            <a:off x="787300" y="3265150"/>
            <a:ext cx="198900" cy="1920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19"/>
          <p:cNvSpPr/>
          <p:nvPr/>
        </p:nvSpPr>
        <p:spPr>
          <a:xfrm>
            <a:off x="787300" y="3457150"/>
            <a:ext cx="198900" cy="1920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19"/>
          <p:cNvSpPr txBox="1"/>
          <p:nvPr/>
        </p:nvSpPr>
        <p:spPr>
          <a:xfrm>
            <a:off x="4401450" y="516250"/>
            <a:ext cx="4646400" cy="72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Font typeface="Lato"/>
              <a:buChar char="●"/>
            </a:pPr>
            <a:r>
              <a:rPr lang="en">
                <a:solidFill>
                  <a:schemeClr val="accent5"/>
                </a:solidFill>
                <a:latin typeface="Lato"/>
                <a:ea typeface="Lato"/>
                <a:cs typeface="Lato"/>
                <a:sym typeface="Lato"/>
              </a:rPr>
              <a:t>Affordability</a:t>
            </a:r>
            <a:endParaRPr>
              <a:solidFill>
                <a:schemeClr val="accent5"/>
              </a:solidFill>
              <a:latin typeface="Lato"/>
              <a:ea typeface="Lato"/>
              <a:cs typeface="Lato"/>
              <a:sym typeface="Lato"/>
            </a:endParaRPr>
          </a:p>
          <a:p>
            <a:pPr indent="-317500" lvl="0" marL="457200" rtl="0" algn="l">
              <a:spcBef>
                <a:spcPts val="0"/>
              </a:spcBef>
              <a:spcAft>
                <a:spcPts val="0"/>
              </a:spcAft>
              <a:buClr>
                <a:schemeClr val="accent5"/>
              </a:buClr>
              <a:buSzPts val="1400"/>
              <a:buFont typeface="Lato"/>
              <a:buChar char="●"/>
            </a:pPr>
            <a:r>
              <a:rPr lang="en">
                <a:solidFill>
                  <a:schemeClr val="accent5"/>
                </a:solidFill>
                <a:latin typeface="Lato"/>
                <a:ea typeface="Lato"/>
                <a:cs typeface="Lato"/>
                <a:sym typeface="Lato"/>
              </a:rPr>
              <a:t>Transparent information about ingredients’ efficacy</a:t>
            </a:r>
            <a:endParaRPr>
              <a:solidFill>
                <a:schemeClr val="accent5"/>
              </a:solidFill>
              <a:latin typeface="Lato"/>
              <a:ea typeface="Lato"/>
              <a:cs typeface="Lato"/>
              <a:sym typeface="Lato"/>
            </a:endParaRPr>
          </a:p>
          <a:p>
            <a:pPr indent="-317500" lvl="0" marL="457200" rtl="0" algn="l">
              <a:spcBef>
                <a:spcPts val="0"/>
              </a:spcBef>
              <a:spcAft>
                <a:spcPts val="0"/>
              </a:spcAft>
              <a:buClr>
                <a:schemeClr val="accent5"/>
              </a:buClr>
              <a:buSzPts val="1400"/>
              <a:buFont typeface="Lato"/>
              <a:buChar char="●"/>
            </a:pPr>
            <a:r>
              <a:rPr lang="en">
                <a:solidFill>
                  <a:schemeClr val="accent5"/>
                </a:solidFill>
                <a:latin typeface="Lato"/>
                <a:ea typeface="Lato"/>
                <a:cs typeface="Lato"/>
                <a:sym typeface="Lato"/>
              </a:rPr>
              <a:t>Strict privacy and security policies</a:t>
            </a:r>
            <a:endParaRPr>
              <a:solidFill>
                <a:schemeClr val="accent5"/>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highlight>
                  <a:srgbClr val="FFFFFF"/>
                </a:highlight>
              </a:rPr>
              <a:t>If you checked "Other" on the previous question, what did you have in mind?</a:t>
            </a:r>
            <a:endParaRPr sz="3000"/>
          </a:p>
        </p:txBody>
      </p:sp>
      <p:sp>
        <p:nvSpPr>
          <p:cNvPr id="140" name="Google Shape;140;p20"/>
          <p:cNvSpPr txBox="1"/>
          <p:nvPr>
            <p:ph idx="1" type="body"/>
          </p:nvPr>
        </p:nvSpPr>
        <p:spPr>
          <a:xfrm>
            <a:off x="890950" y="1853850"/>
            <a:ext cx="7688700" cy="277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37"/>
              <a:t>“</a:t>
            </a:r>
            <a:r>
              <a:rPr lang="en" sz="1537">
                <a:solidFill>
                  <a:srgbClr val="202124"/>
                </a:solidFill>
                <a:latin typeface="Roboto"/>
                <a:ea typeface="Roboto"/>
                <a:cs typeface="Roboto"/>
                <a:sym typeface="Roboto"/>
              </a:rPr>
              <a:t>I would not go for a suplement subscription. As far as I am concerned, suppelements do not actually provide anything useful (as per medical studies)”</a:t>
            </a:r>
            <a:endParaRPr sz="1537">
              <a:solidFill>
                <a:srgbClr val="202124"/>
              </a:solidFill>
              <a:latin typeface="Roboto"/>
              <a:ea typeface="Roboto"/>
              <a:cs typeface="Roboto"/>
              <a:sym typeface="Roboto"/>
            </a:endParaRPr>
          </a:p>
          <a:p>
            <a:pPr indent="0" lvl="0" marL="0" rtl="0" algn="l">
              <a:lnSpc>
                <a:spcPct val="95000"/>
              </a:lnSpc>
              <a:spcBef>
                <a:spcPts val="1200"/>
              </a:spcBef>
              <a:spcAft>
                <a:spcPts val="0"/>
              </a:spcAft>
              <a:buSzPts val="275"/>
              <a:buNone/>
            </a:pPr>
            <a:r>
              <a:t/>
            </a:r>
            <a:endParaRPr sz="1537">
              <a:solidFill>
                <a:srgbClr val="202124"/>
              </a:solidFill>
              <a:latin typeface="Roboto"/>
              <a:ea typeface="Roboto"/>
              <a:cs typeface="Roboto"/>
              <a:sym typeface="Roboto"/>
            </a:endParaRPr>
          </a:p>
          <a:p>
            <a:pPr indent="0" lvl="0" marL="0" marR="101600" rtl="0" algn="l">
              <a:lnSpc>
                <a:spcPct val="122857"/>
              </a:lnSpc>
              <a:spcBef>
                <a:spcPts val="1200"/>
              </a:spcBef>
              <a:spcAft>
                <a:spcPts val="0"/>
              </a:spcAft>
              <a:buSzPts val="275"/>
              <a:buNone/>
            </a:pPr>
            <a:r>
              <a:rPr lang="en" sz="1537">
                <a:solidFill>
                  <a:srgbClr val="202124"/>
                </a:solidFill>
                <a:latin typeface="Roboto"/>
                <a:ea typeface="Roboto"/>
                <a:cs typeface="Roboto"/>
                <a:sym typeface="Roboto"/>
              </a:rPr>
              <a:t>“I would not go for a suplement subscription. As far as I am concerned, suppelements do not actually provide anything useful (as per medical studies)”</a:t>
            </a:r>
            <a:endParaRPr sz="1537">
              <a:solidFill>
                <a:srgbClr val="202124"/>
              </a:solidFill>
              <a:latin typeface="Roboto"/>
              <a:ea typeface="Roboto"/>
              <a:cs typeface="Roboto"/>
              <a:sym typeface="Roboto"/>
            </a:endParaRPr>
          </a:p>
          <a:p>
            <a:pPr indent="0" lvl="0" marL="0" marR="330200" rtl="0" algn="l">
              <a:lnSpc>
                <a:spcPct val="122857"/>
              </a:lnSpc>
              <a:spcBef>
                <a:spcPts val="300"/>
              </a:spcBef>
              <a:spcAft>
                <a:spcPts val="0"/>
              </a:spcAft>
              <a:buSzPts val="275"/>
              <a:buNone/>
            </a:pPr>
            <a:r>
              <a:t/>
            </a:r>
            <a:endParaRPr sz="1537">
              <a:solidFill>
                <a:srgbClr val="000000"/>
              </a:solidFill>
              <a:latin typeface="Arial"/>
              <a:ea typeface="Arial"/>
              <a:cs typeface="Arial"/>
              <a:sym typeface="Arial"/>
            </a:endParaRPr>
          </a:p>
          <a:p>
            <a:pPr indent="0" lvl="0" marL="0" marR="330200" rtl="0" algn="l">
              <a:lnSpc>
                <a:spcPct val="122857"/>
              </a:lnSpc>
              <a:spcBef>
                <a:spcPts val="900"/>
              </a:spcBef>
              <a:spcAft>
                <a:spcPts val="0"/>
              </a:spcAft>
              <a:buSzPts val="275"/>
              <a:buNone/>
            </a:pPr>
            <a:r>
              <a:rPr lang="en" sz="1537">
                <a:solidFill>
                  <a:srgbClr val="000000"/>
                </a:solidFill>
                <a:latin typeface="Arial"/>
                <a:ea typeface="Arial"/>
                <a:cs typeface="Arial"/>
                <a:sym typeface="Arial"/>
              </a:rPr>
              <a:t>“</a:t>
            </a:r>
            <a:r>
              <a:rPr lang="en" sz="1537">
                <a:solidFill>
                  <a:srgbClr val="202124"/>
                </a:solidFill>
                <a:latin typeface="Roboto"/>
                <a:ea typeface="Roboto"/>
                <a:cs typeface="Roboto"/>
                <a:sym typeface="Roboto"/>
              </a:rPr>
              <a:t>Someone in charge or endorsing the product being of an ethnic/gender/sexual/religious minority”</a:t>
            </a:r>
            <a:endParaRPr sz="1537">
              <a:solidFill>
                <a:srgbClr val="202124"/>
              </a:solidFill>
              <a:latin typeface="Roboto"/>
              <a:ea typeface="Roboto"/>
              <a:cs typeface="Roboto"/>
              <a:sym typeface="Roboto"/>
            </a:endParaRPr>
          </a:p>
          <a:p>
            <a:pPr indent="0" lvl="0" marL="228600" marR="228600" rtl="0" algn="l">
              <a:lnSpc>
                <a:spcPct val="95000"/>
              </a:lnSpc>
              <a:spcBef>
                <a:spcPts val="900"/>
              </a:spcBef>
              <a:spcAft>
                <a:spcPts val="0"/>
              </a:spcAft>
              <a:buSzPts val="275"/>
              <a:buNone/>
            </a:pPr>
            <a:r>
              <a:t/>
            </a:r>
            <a:endParaRPr sz="375">
              <a:solidFill>
                <a:srgbClr val="000000"/>
              </a:solidFill>
              <a:latin typeface="Roboto"/>
              <a:ea typeface="Roboto"/>
              <a:cs typeface="Roboto"/>
              <a:sym typeface="Roboto"/>
            </a:endParaRPr>
          </a:p>
          <a:p>
            <a:pPr indent="0" lvl="0" marL="0" rtl="0" algn="l">
              <a:lnSpc>
                <a:spcPct val="95000"/>
              </a:lnSpc>
              <a:spcBef>
                <a:spcPts val="900"/>
              </a:spcBef>
              <a:spcAft>
                <a:spcPts val="0"/>
              </a:spcAft>
              <a:buSzPts val="275"/>
              <a:buNone/>
            </a:pPr>
            <a:r>
              <a:t/>
            </a:r>
            <a:endParaRPr sz="362">
              <a:solidFill>
                <a:srgbClr val="202124"/>
              </a:solidFill>
              <a:latin typeface="Roboto"/>
              <a:ea typeface="Roboto"/>
              <a:cs typeface="Roboto"/>
              <a:sym typeface="Roboto"/>
            </a:endParaRPr>
          </a:p>
          <a:p>
            <a:pPr indent="0" lvl="0" marL="0" rtl="0" algn="l">
              <a:lnSpc>
                <a:spcPct val="95000"/>
              </a:lnSpc>
              <a:spcBef>
                <a:spcPts val="1200"/>
              </a:spcBef>
              <a:spcAft>
                <a:spcPts val="0"/>
              </a:spcAft>
              <a:buSzPts val="275"/>
              <a:buNone/>
            </a:pPr>
            <a:r>
              <a:t/>
            </a:r>
            <a:endParaRPr sz="375">
              <a:solidFill>
                <a:srgbClr val="000000"/>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425"/>
          </a:p>
        </p:txBody>
      </p:sp>
      <p:pic>
        <p:nvPicPr>
          <p:cNvPr id="141" name="Google Shape;141;p20"/>
          <p:cNvPicPr preferRelativeResize="0"/>
          <p:nvPr/>
        </p:nvPicPr>
        <p:blipFill>
          <a:blip r:embed="rId3">
            <a:alphaModFix/>
          </a:blip>
          <a:stretch>
            <a:fillRect/>
          </a:stretch>
        </p:blipFill>
        <p:spPr>
          <a:xfrm>
            <a:off x="258899" y="4503525"/>
            <a:ext cx="470550" cy="47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Forms response chart. Question title: What measures would make you feel the most comfortable when providing a genetic sample? (You may select multiple). Number of responses: 12 responses." id="146" name="Google Shape;146;p21" title="What measures would make you feel the most comfortable when providing a genetic sample? (You may select multiple)"/>
          <p:cNvPicPr preferRelativeResize="0"/>
          <p:nvPr/>
        </p:nvPicPr>
        <p:blipFill>
          <a:blip r:embed="rId3">
            <a:alphaModFix/>
          </a:blip>
          <a:stretch>
            <a:fillRect/>
          </a:stretch>
        </p:blipFill>
        <p:spPr>
          <a:xfrm>
            <a:off x="810950" y="881825"/>
            <a:ext cx="8028252" cy="4096426"/>
          </a:xfrm>
          <a:prstGeom prst="rect">
            <a:avLst/>
          </a:prstGeom>
          <a:noFill/>
          <a:ln>
            <a:noFill/>
          </a:ln>
        </p:spPr>
      </p:pic>
      <p:pic>
        <p:nvPicPr>
          <p:cNvPr id="147" name="Google Shape;147;p21"/>
          <p:cNvPicPr preferRelativeResize="0"/>
          <p:nvPr/>
        </p:nvPicPr>
        <p:blipFill>
          <a:blip r:embed="rId4">
            <a:alphaModFix/>
          </a:blip>
          <a:stretch>
            <a:fillRect/>
          </a:stretch>
        </p:blipFill>
        <p:spPr>
          <a:xfrm>
            <a:off x="258899" y="4503525"/>
            <a:ext cx="470550" cy="474725"/>
          </a:xfrm>
          <a:prstGeom prst="rect">
            <a:avLst/>
          </a:prstGeom>
          <a:noFill/>
          <a:ln>
            <a:noFill/>
          </a:ln>
        </p:spPr>
      </p:pic>
      <p:sp>
        <p:nvSpPr>
          <p:cNvPr id="148" name="Google Shape;148;p21"/>
          <p:cNvSpPr txBox="1"/>
          <p:nvPr/>
        </p:nvSpPr>
        <p:spPr>
          <a:xfrm>
            <a:off x="4875900" y="180725"/>
            <a:ext cx="3963300" cy="81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Font typeface="Lato"/>
              <a:buChar char="●"/>
            </a:pPr>
            <a:r>
              <a:rPr lang="en">
                <a:solidFill>
                  <a:schemeClr val="accent5"/>
                </a:solidFill>
                <a:latin typeface="Lato"/>
                <a:ea typeface="Lato"/>
                <a:cs typeface="Lato"/>
                <a:sym typeface="Lato"/>
              </a:rPr>
              <a:t>Disposal of the sample</a:t>
            </a:r>
            <a:endParaRPr>
              <a:solidFill>
                <a:schemeClr val="accent5"/>
              </a:solidFill>
              <a:latin typeface="Lato"/>
              <a:ea typeface="Lato"/>
              <a:cs typeface="Lato"/>
              <a:sym typeface="Lato"/>
            </a:endParaRPr>
          </a:p>
          <a:p>
            <a:pPr indent="-317500" lvl="0" marL="457200" rtl="0" algn="l">
              <a:spcBef>
                <a:spcPts val="0"/>
              </a:spcBef>
              <a:spcAft>
                <a:spcPts val="0"/>
              </a:spcAft>
              <a:buClr>
                <a:schemeClr val="accent5"/>
              </a:buClr>
              <a:buSzPts val="1400"/>
              <a:buFont typeface="Lato"/>
              <a:buChar char="●"/>
            </a:pPr>
            <a:r>
              <a:rPr lang="en">
                <a:solidFill>
                  <a:schemeClr val="accent5"/>
                </a:solidFill>
                <a:latin typeface="Lato"/>
                <a:ea typeface="Lato"/>
                <a:cs typeface="Lato"/>
                <a:sym typeface="Lato"/>
              </a:rPr>
              <a:t>Legally enforceable contract preventing the sale or transfer of genetic data</a:t>
            </a:r>
            <a:endParaRPr>
              <a:solidFill>
                <a:schemeClr val="accent5"/>
              </a:solidFill>
              <a:latin typeface="Lato"/>
              <a:ea typeface="Lato"/>
              <a:cs typeface="Lato"/>
              <a:sym typeface="Lato"/>
            </a:endParaRPr>
          </a:p>
        </p:txBody>
      </p:sp>
      <p:sp>
        <p:nvSpPr>
          <p:cNvPr id="149" name="Google Shape;149;p21"/>
          <p:cNvSpPr/>
          <p:nvPr/>
        </p:nvSpPr>
        <p:spPr>
          <a:xfrm>
            <a:off x="1233375" y="2094000"/>
            <a:ext cx="198900" cy="1920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21"/>
          <p:cNvSpPr/>
          <p:nvPr/>
        </p:nvSpPr>
        <p:spPr>
          <a:xfrm>
            <a:off x="612050" y="3215450"/>
            <a:ext cx="198900" cy="1920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21"/>
          <p:cNvSpPr txBox="1"/>
          <p:nvPr/>
        </p:nvSpPr>
        <p:spPr>
          <a:xfrm>
            <a:off x="2363925" y="4603625"/>
            <a:ext cx="62988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5"/>
                </a:solidFill>
                <a:latin typeface="Lato"/>
                <a:ea typeface="Lato"/>
                <a:cs typeface="Lato"/>
                <a:sym typeface="Lato"/>
              </a:rPr>
              <a:t>“Honestly I don’t care anymore. I worked in genetics research and I’m sure all my DNA info is already out there if someone cared to find it”</a:t>
            </a:r>
            <a:endParaRPr sz="1300">
              <a:solidFill>
                <a:schemeClr val="accent5"/>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