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7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612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92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536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848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65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964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114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4132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12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30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D6C-1D85-4E44-A0E6-B3CEF5395FDE}" type="datetimeFigureOut">
              <a:rPr lang="es-ES" smtClean="0"/>
              <a:pPr/>
              <a:t>25/02/2014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491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Pràctica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1752600"/>
          </a:xfrm>
        </p:spPr>
        <p:txBody>
          <a:bodyPr/>
          <a:lstStyle/>
          <a:p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Resolució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e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sistemes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d’equacions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>
                <a:solidFill>
                  <a:schemeClr val="accent3">
                    <a:lumMod val="50000"/>
                  </a:schemeClr>
                </a:solidFill>
              </a:rPr>
              <a:t>(I)</a:t>
            </a:r>
            <a:br>
              <a:rPr lang="es-E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Mètodes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directes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01826" y="188640"/>
            <a:ext cx="849694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Operacions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elementals</a:t>
            </a:r>
            <a:endParaRPr lang="es-ES" sz="3200" b="1" dirty="0" smtClean="0"/>
          </a:p>
          <a:p>
            <a:endParaRPr lang="es-ES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1. </a:t>
            </a:r>
            <a:r>
              <a:rPr lang="es-ES" sz="2400" dirty="0" err="1" smtClean="0"/>
              <a:t>Intercanvi</a:t>
            </a:r>
            <a:r>
              <a:rPr lang="es-ES" sz="2400" dirty="0" smtClean="0"/>
              <a:t> </a:t>
            </a:r>
            <a:r>
              <a:rPr lang="es-ES" sz="2400" dirty="0"/>
              <a:t>de </a:t>
            </a:r>
            <a:r>
              <a:rPr lang="es-ES" sz="2400" dirty="0" smtClean="0"/>
              <a:t>files </a:t>
            </a:r>
            <a:r>
              <a:rPr lang="es-ES" sz="2400" dirty="0" err="1" smtClean="0"/>
              <a:t>aplicant</a:t>
            </a:r>
            <a:r>
              <a:rPr lang="es-ES" sz="2400" dirty="0" smtClean="0"/>
              <a:t> </a:t>
            </a:r>
            <a:r>
              <a:rPr lang="es-ES" sz="2400" dirty="0"/>
              <a:t>a </a:t>
            </a:r>
            <a:r>
              <a:rPr lang="es-ES" sz="2400" dirty="0" smtClean="0"/>
              <a:t>les files i, j: 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	A </a:t>
            </a:r>
            <a:r>
              <a:rPr lang="es-ES" sz="2400" dirty="0"/>
              <a:t>([i , j ],:) = A ([j , i </a:t>
            </a:r>
            <a:r>
              <a:rPr lang="es-ES" sz="2400" dirty="0" smtClean="0"/>
              <a:t>],:)</a:t>
            </a:r>
          </a:p>
          <a:p>
            <a:r>
              <a:rPr lang="es-ES" sz="2400" dirty="0" smtClean="0"/>
              <a:t>	2</a:t>
            </a:r>
            <a:r>
              <a:rPr lang="es-ES" sz="2400" dirty="0"/>
              <a:t>. </a:t>
            </a:r>
            <a:r>
              <a:rPr lang="es-ES" sz="2400" dirty="0" err="1" smtClean="0"/>
              <a:t>Multipliquem</a:t>
            </a:r>
            <a:r>
              <a:rPr lang="es-ES" sz="2400" dirty="0" smtClean="0"/>
              <a:t> la </a:t>
            </a:r>
            <a:r>
              <a:rPr lang="es-ES" sz="2400" dirty="0"/>
              <a:t>fila </a:t>
            </a:r>
            <a:r>
              <a:rPr lang="es-ES" sz="2400" dirty="0" smtClean="0"/>
              <a:t>i-</a:t>
            </a:r>
            <a:r>
              <a:rPr lang="es-ES" sz="2400" dirty="0" err="1" smtClean="0"/>
              <a:t>èssima</a:t>
            </a:r>
            <a:r>
              <a:rPr lang="es-ES" sz="2400" dirty="0" smtClean="0"/>
              <a:t> per </a:t>
            </a:r>
            <a:r>
              <a:rPr lang="es-ES" sz="2400" dirty="0"/>
              <a:t>p:</a:t>
            </a:r>
          </a:p>
          <a:p>
            <a:r>
              <a:rPr lang="es-ES" sz="2400" dirty="0" smtClean="0"/>
              <a:t>		A </a:t>
            </a:r>
            <a:r>
              <a:rPr lang="es-ES" sz="2400" dirty="0"/>
              <a:t>(i ,:) = p*A (i ,:)</a:t>
            </a:r>
          </a:p>
          <a:p>
            <a:r>
              <a:rPr lang="es-ES" sz="2400" dirty="0" smtClean="0"/>
              <a:t>	3</a:t>
            </a:r>
            <a:r>
              <a:rPr lang="es-ES" sz="2400" dirty="0"/>
              <a:t>. </a:t>
            </a:r>
            <a:r>
              <a:rPr lang="es-ES" sz="2400" smtClean="0"/>
              <a:t>Substituïm</a:t>
            </a:r>
            <a:r>
              <a:rPr lang="es-ES" sz="2400" dirty="0" smtClean="0"/>
              <a:t> la </a:t>
            </a:r>
            <a:r>
              <a:rPr lang="es-ES" sz="2400" dirty="0"/>
              <a:t>fila i </a:t>
            </a:r>
            <a:r>
              <a:rPr lang="es-ES" sz="2400" dirty="0" smtClean="0"/>
              <a:t>per </a:t>
            </a:r>
            <a:r>
              <a:rPr lang="es-ES" sz="2400" dirty="0"/>
              <a:t>la </a:t>
            </a:r>
            <a:r>
              <a:rPr lang="es-ES" sz="2400" dirty="0" smtClean="0"/>
              <a:t>fila </a:t>
            </a:r>
            <a:r>
              <a:rPr lang="es-ES" sz="2400" dirty="0"/>
              <a:t>i </a:t>
            </a:r>
            <a:r>
              <a:rPr lang="es-ES" sz="2400" dirty="0" err="1" smtClean="0"/>
              <a:t>més</a:t>
            </a:r>
            <a:r>
              <a:rPr lang="es-ES" sz="2400" dirty="0" smtClean="0"/>
              <a:t> </a:t>
            </a:r>
            <a:r>
              <a:rPr lang="es-ES" sz="2400" dirty="0"/>
              <a:t>p </a:t>
            </a:r>
            <a:r>
              <a:rPr lang="es-ES" sz="2400" dirty="0" err="1" smtClean="0"/>
              <a:t>vegades</a:t>
            </a:r>
            <a:r>
              <a:rPr lang="es-ES" sz="2400" dirty="0" smtClean="0"/>
              <a:t> </a:t>
            </a:r>
            <a:r>
              <a:rPr lang="es-ES" sz="2400" dirty="0"/>
              <a:t>la </a:t>
            </a:r>
            <a:r>
              <a:rPr lang="es-ES" sz="2400" dirty="0" smtClean="0"/>
              <a:t>j</a:t>
            </a:r>
            <a:r>
              <a:rPr lang="es-ES" sz="2400" dirty="0"/>
              <a:t>:</a:t>
            </a:r>
          </a:p>
          <a:p>
            <a:r>
              <a:rPr lang="es-ES" sz="2400" dirty="0" smtClean="0"/>
              <a:t>		A </a:t>
            </a:r>
            <a:r>
              <a:rPr lang="es-ES" sz="2400" dirty="0"/>
              <a:t>(i ,:) = A (i ,:) + p *A (j ,:)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54226" y="3796585"/>
            <a:ext cx="8496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/>
              <a:t>La forma escalonada </a:t>
            </a:r>
            <a:r>
              <a:rPr lang="es-ES" sz="3200" b="1" dirty="0" err="1" smtClean="0"/>
              <a:t>reduïda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s’obté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amb</a:t>
            </a:r>
            <a:r>
              <a:rPr lang="es-ES" sz="3200" b="1" dirty="0" smtClean="0"/>
              <a:t> </a:t>
            </a:r>
            <a:r>
              <a:rPr lang="es-ES" sz="3200" b="1" i="1" dirty="0" err="1" smtClean="0"/>
              <a:t>rref</a:t>
            </a:r>
            <a:endParaRPr lang="es-ES" sz="2400" i="1" dirty="0"/>
          </a:p>
          <a:p>
            <a:endParaRPr lang="es-ES" sz="2400" dirty="0" smtClean="0"/>
          </a:p>
          <a:p>
            <a:r>
              <a:rPr lang="es-ES" sz="2400" dirty="0" smtClean="0"/>
              <a:t>A</a:t>
            </a:r>
            <a:r>
              <a:rPr lang="es-ES" sz="2400" dirty="0"/>
              <a:t>=[0 -2 3 9;-4 6 0 -4;2 -5 5 17</a:t>
            </a:r>
            <a:r>
              <a:rPr lang="es-ES" sz="2400" dirty="0" smtClean="0"/>
              <a:t>]; </a:t>
            </a:r>
            <a:r>
              <a:rPr lang="es-ES" sz="2400" dirty="0" err="1" smtClean="0"/>
              <a:t>rref</a:t>
            </a:r>
            <a:r>
              <a:rPr lang="es-ES" sz="2400" dirty="0" smtClean="0"/>
              <a:t>(A)</a:t>
            </a:r>
          </a:p>
          <a:p>
            <a:endParaRPr lang="es-ES" sz="2400" dirty="0"/>
          </a:p>
          <a:p>
            <a:r>
              <a:rPr lang="es-ES" sz="2400" dirty="0"/>
              <a:t> </a:t>
            </a:r>
            <a:r>
              <a:rPr lang="es-ES" sz="2400" dirty="0" smtClean="0"/>
              <a:t>   </a:t>
            </a:r>
            <a:r>
              <a:rPr lang="es-ES" sz="2400" dirty="0"/>
              <a:t>1.    0.    0.    1.  </a:t>
            </a:r>
          </a:p>
          <a:p>
            <a:r>
              <a:rPr lang="es-ES" sz="2400" dirty="0"/>
              <a:t>    0.    1.    0.    0.  </a:t>
            </a:r>
          </a:p>
          <a:p>
            <a:r>
              <a:rPr lang="es-ES" sz="2400" dirty="0"/>
              <a:t>    0.    0.    1.    3. 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0139842"/>
              </p:ext>
            </p:extLst>
          </p:nvPr>
        </p:nvGraphicFramePr>
        <p:xfrm>
          <a:off x="3419872" y="5733256"/>
          <a:ext cx="1638300" cy="698500"/>
        </p:xfrm>
        <a:graphic>
          <a:graphicData uri="http://schemas.openxmlformats.org/presentationml/2006/ole">
            <p:oleObj spid="_x0000_s5194" name="Equation" r:id="rId3" imgW="1638000" imgH="698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0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01826" y="188640"/>
            <a:ext cx="84969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Descripció</a:t>
            </a:r>
            <a:r>
              <a:rPr lang="es-ES" sz="3200" b="1" dirty="0" smtClean="0"/>
              <a:t> de </a:t>
            </a:r>
            <a:r>
              <a:rPr lang="es-ES" sz="3200" b="1" dirty="0" err="1" smtClean="0"/>
              <a:t>l’operador</a:t>
            </a:r>
            <a:r>
              <a:rPr lang="es-ES" sz="3200" b="1" dirty="0" smtClean="0"/>
              <a:t> \</a:t>
            </a:r>
          </a:p>
          <a:p>
            <a:endParaRPr lang="es-ES" dirty="0" smtClean="0"/>
          </a:p>
          <a:p>
            <a:r>
              <a:rPr lang="es-ES" sz="2400" dirty="0" smtClean="0"/>
              <a:t>SCD	A\b  calcula la única </a:t>
            </a:r>
            <a:r>
              <a:rPr lang="es-ES" sz="2400" dirty="0" err="1" smtClean="0"/>
              <a:t>solució</a:t>
            </a:r>
            <a:r>
              <a:rPr lang="es-ES" sz="2400" dirty="0" smtClean="0"/>
              <a:t> de </a:t>
            </a:r>
            <a:r>
              <a:rPr lang="es-ES" sz="2400" dirty="0" err="1" smtClean="0"/>
              <a:t>Ax</a:t>
            </a:r>
            <a:r>
              <a:rPr lang="es-ES" sz="2400" dirty="0" smtClean="0"/>
              <a:t>=b</a:t>
            </a:r>
          </a:p>
          <a:p>
            <a:r>
              <a:rPr lang="es-ES" sz="2400" dirty="0" smtClean="0"/>
              <a:t>SCI	A\b  calcula una </a:t>
            </a:r>
            <a:r>
              <a:rPr lang="es-ES" sz="2400" dirty="0" err="1" smtClean="0"/>
              <a:t>solució</a:t>
            </a:r>
            <a:r>
              <a:rPr lang="es-ES" sz="2400" dirty="0" smtClean="0"/>
              <a:t> de </a:t>
            </a:r>
            <a:r>
              <a:rPr lang="es-ES" sz="2400" dirty="0" err="1" smtClean="0"/>
              <a:t>Ax</a:t>
            </a:r>
            <a:r>
              <a:rPr lang="es-ES" sz="2400" dirty="0" smtClean="0"/>
              <a:t>=b</a:t>
            </a:r>
          </a:p>
          <a:p>
            <a:r>
              <a:rPr lang="es-ES" sz="2400" dirty="0" smtClean="0"/>
              <a:t>SI	A\b  calcula una </a:t>
            </a:r>
            <a:r>
              <a:rPr lang="es-ES" sz="2400" dirty="0" err="1" smtClean="0"/>
              <a:t>solució</a:t>
            </a:r>
            <a:r>
              <a:rPr lang="es-ES" sz="2400" dirty="0" smtClean="0"/>
              <a:t> de </a:t>
            </a:r>
            <a:r>
              <a:rPr lang="es-ES" sz="2400" dirty="0" err="1" smtClean="0"/>
              <a:t>mínims</a:t>
            </a:r>
            <a:r>
              <a:rPr lang="es-ES" sz="2400" dirty="0" smtClean="0"/>
              <a:t> </a:t>
            </a:r>
            <a:r>
              <a:rPr lang="es-ES" sz="2400" dirty="0" err="1" smtClean="0"/>
              <a:t>quadrats</a:t>
            </a:r>
            <a:r>
              <a:rPr lang="es-ES" sz="2400" dirty="0" smtClean="0"/>
              <a:t> de </a:t>
            </a:r>
            <a:r>
              <a:rPr lang="es-ES" sz="2400" dirty="0" err="1" smtClean="0"/>
              <a:t>Ax</a:t>
            </a:r>
            <a:r>
              <a:rPr lang="es-ES" sz="2400" dirty="0" smtClean="0"/>
              <a:t>=b</a:t>
            </a:r>
          </a:p>
          <a:p>
            <a:r>
              <a:rPr lang="es-ES" sz="2400" dirty="0" smtClean="0"/>
              <a:t>	</a:t>
            </a:r>
            <a:r>
              <a:rPr lang="es-ES" dirty="0"/>
              <a:t>	</a:t>
            </a:r>
            <a:r>
              <a:rPr lang="es-ES" dirty="0" smtClean="0"/>
              <a:t>		                     (</a:t>
            </a:r>
            <a:r>
              <a:rPr lang="es-ES" dirty="0" err="1" smtClean="0"/>
              <a:t>minimitza</a:t>
            </a:r>
            <a:r>
              <a:rPr lang="es-ES" dirty="0" smtClean="0"/>
              <a:t> la norma de </a:t>
            </a:r>
            <a:r>
              <a:rPr lang="es-ES" dirty="0" err="1" smtClean="0"/>
              <a:t>Ax</a:t>
            </a:r>
            <a:r>
              <a:rPr lang="es-ES" dirty="0" smtClean="0"/>
              <a:t>-b)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01826" y="2708920"/>
            <a:ext cx="876266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 smtClean="0"/>
              <a:t>Discussió</a:t>
            </a:r>
            <a:endParaRPr lang="es-ES" sz="2400" dirty="0"/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rref</a:t>
            </a:r>
            <a:r>
              <a:rPr lang="es-ES" sz="2400" dirty="0" smtClean="0"/>
              <a:t>([A b])</a:t>
            </a:r>
          </a:p>
          <a:p>
            <a:r>
              <a:rPr lang="es-ES" sz="2400" dirty="0" smtClean="0"/>
              <a:t>	</a:t>
            </a:r>
            <a:r>
              <a:rPr lang="es-ES" sz="2400" dirty="0" err="1" smtClean="0"/>
              <a:t>rank</a:t>
            </a:r>
            <a:r>
              <a:rPr lang="es-ES" sz="2400" dirty="0" smtClean="0"/>
              <a:t>(A)==</a:t>
            </a:r>
            <a:r>
              <a:rPr lang="es-ES" sz="2400" dirty="0" err="1" smtClean="0"/>
              <a:t>rank</a:t>
            </a:r>
            <a:r>
              <a:rPr lang="es-ES" sz="2400" dirty="0" smtClean="0"/>
              <a:t>([A b])</a:t>
            </a:r>
            <a:endParaRPr lang="es-ES" sz="2400" dirty="0" smtClean="0"/>
          </a:p>
          <a:p>
            <a:r>
              <a:rPr lang="es-ES" sz="2400" dirty="0"/>
              <a:t>	</a:t>
            </a:r>
            <a:r>
              <a:rPr lang="es-ES" sz="2400" dirty="0" smtClean="0"/>
              <a:t>A*s-b==0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8418010"/>
              </p:ext>
            </p:extLst>
          </p:nvPr>
        </p:nvGraphicFramePr>
        <p:xfrm>
          <a:off x="4177660" y="3106668"/>
          <a:ext cx="4769712" cy="838080"/>
        </p:xfrm>
        <a:graphic>
          <a:graphicData uri="http://schemas.openxmlformats.org/presentationml/2006/ole">
            <p:oleObj spid="_x0000_s9226" name="Equation" r:id="rId3" imgW="3974760" imgH="698400" progId="Equation.DSMT4">
              <p:embed/>
            </p:oleObj>
          </a:graphicData>
        </a:graphic>
      </p:graphicFrame>
      <p:sp>
        <p:nvSpPr>
          <p:cNvPr id="5" name="4 Rectángulo"/>
          <p:cNvSpPr/>
          <p:nvPr/>
        </p:nvSpPr>
        <p:spPr>
          <a:xfrm>
            <a:off x="288045" y="4581128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ULL </a:t>
            </a:r>
            <a:r>
              <a:rPr lang="en-US" dirty="0" err="1" smtClean="0"/>
              <a:t>amb</a:t>
            </a:r>
            <a:r>
              <a:rPr lang="en-US" dirty="0" smtClean="0"/>
              <a:t> </a:t>
            </a:r>
            <a:r>
              <a:rPr lang="en-US" dirty="0" err="1" smtClean="0"/>
              <a:t>els</a:t>
            </a:r>
            <a:r>
              <a:rPr lang="en-US" dirty="0" smtClean="0"/>
              <a:t> </a:t>
            </a:r>
            <a:r>
              <a:rPr lang="en-US" dirty="0" err="1" smtClean="0"/>
              <a:t>arrodoniments</a:t>
            </a:r>
            <a:r>
              <a:rPr lang="en-US" dirty="0" smtClean="0"/>
              <a:t>. </a:t>
            </a:r>
            <a:r>
              <a:rPr lang="en-US" dirty="0" err="1" smtClean="0"/>
              <a:t>Fer</a:t>
            </a:r>
            <a:r>
              <a:rPr lang="en-US" dirty="0" smtClean="0"/>
              <a:t> </a:t>
            </a:r>
            <a:r>
              <a:rPr lang="en-US" dirty="0" err="1" smtClean="0"/>
              <a:t>ús</a:t>
            </a:r>
            <a:r>
              <a:rPr lang="en-US" dirty="0" smtClean="0"/>
              <a:t> de </a:t>
            </a:r>
            <a:r>
              <a:rPr lang="en-US" i="1" dirty="0" smtClean="0"/>
              <a:t>clean</a:t>
            </a:r>
          </a:p>
          <a:p>
            <a:r>
              <a:rPr lang="en-US" dirty="0" smtClean="0"/>
              <a:t>ULL </a:t>
            </a:r>
            <a:r>
              <a:rPr lang="en-US" dirty="0" err="1" smtClean="0"/>
              <a:t>amb</a:t>
            </a:r>
            <a:r>
              <a:rPr lang="en-US" dirty="0" smtClean="0"/>
              <a:t> </a:t>
            </a:r>
            <a:r>
              <a:rPr lang="en-US" dirty="0" err="1" smtClean="0"/>
              <a:t>sistemes</a:t>
            </a:r>
            <a:r>
              <a:rPr lang="en-US" dirty="0" smtClean="0"/>
              <a:t> incompatibles. </a:t>
            </a:r>
            <a:r>
              <a:rPr lang="en-US" dirty="0" err="1" smtClean="0"/>
              <a:t>Comprovar</a:t>
            </a:r>
            <a:r>
              <a:rPr lang="en-US" dirty="0" smtClean="0"/>
              <a:t> </a:t>
            </a:r>
            <a:r>
              <a:rPr lang="en-US" dirty="0" err="1" smtClean="0"/>
              <a:t>solucions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warning </a:t>
            </a:r>
            <a:r>
              <a:rPr lang="en-US" dirty="0"/>
              <a:t>:</a:t>
            </a:r>
          </a:p>
          <a:p>
            <a:r>
              <a:rPr lang="en-US" dirty="0"/>
              <a:t>matrix is close to singular or badly scaled. </a:t>
            </a:r>
            <a:r>
              <a:rPr lang="en-US" dirty="0" err="1"/>
              <a:t>rcond</a:t>
            </a:r>
            <a:r>
              <a:rPr lang="en-US" dirty="0"/>
              <a:t> = </a:t>
            </a:r>
            <a:r>
              <a:rPr lang="en-US" dirty="0" smtClean="0"/>
              <a:t>2.2204D-18</a:t>
            </a:r>
          </a:p>
          <a:p>
            <a:r>
              <a:rPr lang="es-ES" dirty="0" err="1" smtClean="0"/>
              <a:t>Advertència</a:t>
            </a:r>
            <a:r>
              <a:rPr lang="es-ES" dirty="0" smtClean="0"/>
              <a:t> </a:t>
            </a:r>
            <a:r>
              <a:rPr lang="es-ES" dirty="0"/>
              <a:t>:</a:t>
            </a:r>
          </a:p>
          <a:p>
            <a:r>
              <a:rPr lang="es-ES" dirty="0"/>
              <a:t>la </a:t>
            </a:r>
            <a:r>
              <a:rPr lang="es-ES" dirty="0" err="1" smtClean="0"/>
              <a:t>matriu</a:t>
            </a:r>
            <a:r>
              <a:rPr lang="es-ES" dirty="0" smtClean="0"/>
              <a:t> </a:t>
            </a:r>
            <a:r>
              <a:rPr lang="es-ES" dirty="0" err="1" smtClean="0"/>
              <a:t>està</a:t>
            </a:r>
            <a:r>
              <a:rPr lang="es-ES" dirty="0" smtClean="0"/>
              <a:t> </a:t>
            </a:r>
            <a:r>
              <a:rPr lang="es-ES" dirty="0" err="1" smtClean="0"/>
              <a:t>prop</a:t>
            </a:r>
            <a:r>
              <a:rPr lang="es-ES" dirty="0" smtClean="0"/>
              <a:t> </a:t>
            </a:r>
            <a:r>
              <a:rPr lang="es-ES" dirty="0"/>
              <a:t>de la </a:t>
            </a:r>
            <a:r>
              <a:rPr lang="es-ES" dirty="0" err="1" smtClean="0"/>
              <a:t>singularitat</a:t>
            </a:r>
            <a:r>
              <a:rPr lang="es-ES" dirty="0" smtClean="0"/>
              <a:t> </a:t>
            </a:r>
            <a:r>
              <a:rPr lang="es-ES" dirty="0"/>
              <a:t>o mal escalada. </a:t>
            </a:r>
            <a:r>
              <a:rPr lang="es-ES" dirty="0" err="1"/>
              <a:t>rcond</a:t>
            </a:r>
            <a:r>
              <a:rPr lang="es-ES" dirty="0"/>
              <a:t> =    </a:t>
            </a:r>
            <a:r>
              <a:rPr lang="es-ES" dirty="0" smtClean="0"/>
              <a:t>2.2204D-18</a:t>
            </a:r>
          </a:p>
        </p:txBody>
      </p:sp>
    </p:spTree>
    <p:extLst>
      <p:ext uri="{BB962C8B-B14F-4D97-AF65-F5344CB8AC3E}">
        <p14:creationId xmlns:p14="http://schemas.microsoft.com/office/powerpoint/2010/main" xmlns="" val="417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01826" y="188640"/>
            <a:ext cx="849694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/>
              <a:t>Sistemas compatibles </a:t>
            </a:r>
            <a:r>
              <a:rPr lang="es-ES" sz="3200" b="1" dirty="0" err="1" smtClean="0"/>
              <a:t>indeterminats</a:t>
            </a:r>
            <a:r>
              <a:rPr lang="es-ES" sz="3200" b="1" dirty="0" smtClean="0"/>
              <a:t>. </a:t>
            </a:r>
          </a:p>
          <a:p>
            <a:r>
              <a:rPr lang="es-ES" sz="2400" dirty="0" smtClean="0"/>
              <a:t>	</a:t>
            </a:r>
          </a:p>
          <a:p>
            <a:r>
              <a:rPr lang="es-ES" sz="2400" dirty="0"/>
              <a:t>	</a:t>
            </a:r>
            <a:r>
              <a:rPr lang="es-ES" sz="2400" dirty="0" smtClean="0"/>
              <a:t>A*x =b  un </a:t>
            </a:r>
            <a:r>
              <a:rPr lang="es-ES" sz="2400" dirty="0"/>
              <a:t>sistema </a:t>
            </a:r>
            <a:r>
              <a:rPr lang="es-ES" sz="2400" dirty="0" err="1" smtClean="0"/>
              <a:t>d’equacions</a:t>
            </a:r>
            <a:r>
              <a:rPr lang="es-ES" sz="2400" dirty="0" smtClean="0"/>
              <a:t> </a:t>
            </a:r>
            <a:r>
              <a:rPr lang="es-ES" sz="2400" dirty="0" err="1" smtClean="0"/>
              <a:t>lineals</a:t>
            </a:r>
            <a:r>
              <a:rPr lang="es-ES" sz="2400" dirty="0" smtClean="0"/>
              <a:t> compatible.</a:t>
            </a:r>
          </a:p>
          <a:p>
            <a:r>
              <a:rPr lang="es-ES" sz="2400" dirty="0" smtClean="0"/>
              <a:t>	x0  una </a:t>
            </a:r>
            <a:r>
              <a:rPr lang="es-ES" sz="2400" dirty="0" err="1" smtClean="0"/>
              <a:t>solució</a:t>
            </a:r>
            <a:r>
              <a:rPr lang="es-ES" sz="2400" dirty="0" smtClean="0"/>
              <a:t> particular del sistema.</a:t>
            </a:r>
          </a:p>
          <a:p>
            <a:r>
              <a:rPr lang="es-ES" sz="2400" dirty="0" smtClean="0"/>
              <a:t>	{u1,u2,…,</a:t>
            </a:r>
            <a:r>
              <a:rPr lang="es-ES" sz="2400" dirty="0" err="1" smtClean="0"/>
              <a:t>ur</a:t>
            </a:r>
            <a:r>
              <a:rPr lang="es-ES" sz="2400" dirty="0" smtClean="0"/>
              <a:t>}  generador del </a:t>
            </a:r>
            <a:r>
              <a:rPr lang="es-ES" sz="2400" dirty="0" err="1" smtClean="0"/>
              <a:t>nucli</a:t>
            </a:r>
            <a:r>
              <a:rPr lang="es-ES" sz="2400" dirty="0" smtClean="0"/>
              <a:t> de la </a:t>
            </a:r>
            <a:r>
              <a:rPr lang="es-ES" sz="2400" dirty="0" err="1" smtClean="0"/>
              <a:t>matriu</a:t>
            </a:r>
            <a:r>
              <a:rPr lang="es-ES" sz="2400" dirty="0" smtClean="0"/>
              <a:t> A</a:t>
            </a:r>
            <a:endParaRPr lang="es-ES" sz="2400" dirty="0"/>
          </a:p>
          <a:p>
            <a:endParaRPr lang="pt-BR" sz="2400" dirty="0" smtClean="0"/>
          </a:p>
          <a:p>
            <a:r>
              <a:rPr lang="pt-BR" sz="2400" dirty="0" smtClean="0"/>
              <a:t>		x </a:t>
            </a:r>
            <a:r>
              <a:rPr lang="pt-BR" sz="2400" dirty="0"/>
              <a:t>= </a:t>
            </a:r>
            <a:r>
              <a:rPr lang="pt-BR" sz="2400" dirty="0" smtClean="0"/>
              <a:t>x0 </a:t>
            </a:r>
            <a:r>
              <a:rPr lang="pt-BR" sz="2400" dirty="0"/>
              <a:t>+ </a:t>
            </a:r>
            <a:r>
              <a:rPr lang="el-GR" sz="2400" dirty="0" smtClean="0"/>
              <a:t>α</a:t>
            </a:r>
            <a:r>
              <a:rPr lang="pt-BR" sz="2400" dirty="0" smtClean="0"/>
              <a:t>1*u1 +</a:t>
            </a:r>
            <a:r>
              <a:rPr lang="el-GR" sz="2400" dirty="0" smtClean="0"/>
              <a:t> α</a:t>
            </a:r>
            <a:r>
              <a:rPr lang="pt-BR" sz="2400" dirty="0" smtClean="0"/>
              <a:t>2*u2 + ... + </a:t>
            </a:r>
            <a:r>
              <a:rPr lang="el-GR" sz="2400" dirty="0" smtClean="0"/>
              <a:t>α</a:t>
            </a:r>
            <a:r>
              <a:rPr lang="es-ES" sz="2400" dirty="0" smtClean="0"/>
              <a:t>r</a:t>
            </a:r>
            <a:r>
              <a:rPr lang="pt-BR" sz="2400" dirty="0" smtClean="0"/>
              <a:t>*</a:t>
            </a:r>
            <a:r>
              <a:rPr lang="pt-BR" sz="2400" dirty="0" err="1" smtClean="0"/>
              <a:t>ur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err="1" smtClean="0"/>
              <a:t>Fent</a:t>
            </a:r>
            <a:r>
              <a:rPr lang="pt-BR" sz="2400" dirty="0" smtClean="0"/>
              <a:t> </a:t>
            </a:r>
            <a:r>
              <a:rPr lang="pt-BR" sz="2400" dirty="0" err="1" smtClean="0"/>
              <a:t>ús</a:t>
            </a:r>
            <a:r>
              <a:rPr lang="pt-BR" sz="2400" dirty="0" smtClean="0"/>
              <a:t> de </a:t>
            </a:r>
            <a:r>
              <a:rPr lang="pt-BR" sz="2400" dirty="0" err="1" smtClean="0"/>
              <a:t>Scilab</a:t>
            </a:r>
            <a:r>
              <a:rPr lang="pt-BR" sz="2400" dirty="0" smtClean="0"/>
              <a:t> </a:t>
            </a:r>
            <a:r>
              <a:rPr lang="pt-BR" sz="2400" dirty="0" err="1" smtClean="0"/>
              <a:t>obtindrem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	x0  </a:t>
            </a:r>
            <a:r>
              <a:rPr lang="pt-BR" sz="2400" dirty="0" err="1" smtClean="0"/>
              <a:t>amb</a:t>
            </a:r>
            <a:r>
              <a:rPr lang="pt-BR" sz="2400" dirty="0" smtClean="0"/>
              <a:t>  A\b</a:t>
            </a:r>
          </a:p>
          <a:p>
            <a:r>
              <a:rPr lang="es-ES" sz="2400" dirty="0"/>
              <a:t>	{u1,u2,…,</a:t>
            </a:r>
            <a:r>
              <a:rPr lang="es-ES" sz="2400" smtClean="0"/>
              <a:t>ur}  </a:t>
            </a:r>
            <a:r>
              <a:rPr lang="es-ES" sz="2400" dirty="0" err="1" smtClean="0"/>
              <a:t>amb</a:t>
            </a:r>
            <a:r>
              <a:rPr lang="es-ES" sz="2400" dirty="0" smtClean="0"/>
              <a:t> </a:t>
            </a:r>
            <a:r>
              <a:rPr lang="es-ES" sz="2400" dirty="0" err="1" smtClean="0"/>
              <a:t>kernel</a:t>
            </a:r>
            <a:r>
              <a:rPr lang="es-ES" sz="2400" dirty="0" smtClean="0"/>
              <a:t>(A)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36371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122</Words>
  <Application>Microsoft Office PowerPoint</Application>
  <PresentationFormat>Presentación en pantalla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Tema de Office</vt:lpstr>
      <vt:lpstr>Equation</vt:lpstr>
      <vt:lpstr>Pràctica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 . Soluciones</dc:title>
  <dc:creator>Antonio</dc:creator>
  <cp:lastModifiedBy>vdelolmo</cp:lastModifiedBy>
  <cp:revision>70</cp:revision>
  <dcterms:created xsi:type="dcterms:W3CDTF">2013-02-21T17:57:45Z</dcterms:created>
  <dcterms:modified xsi:type="dcterms:W3CDTF">2014-02-25T10:12:42Z</dcterms:modified>
</cp:coreProperties>
</file>