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70" r:id="rId15"/>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7" autoAdjust="0"/>
    <p:restoredTop sz="94727" autoAdjust="0"/>
  </p:normalViewPr>
  <p:slideViewPr>
    <p:cSldViewPr snapToGrid="0">
      <p:cViewPr>
        <p:scale>
          <a:sx n="70" d="100"/>
          <a:sy n="70" d="100"/>
        </p:scale>
        <p:origin x="-702" y="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2F918-755C-490A-9FD9-C4C5D343D67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D2351D08-7CA0-40E7-88E8-0EE5740B5B72}">
      <dgm:prSet phldrT="[Texto]"/>
      <dgm:spPr/>
      <dgm:t>
        <a:bodyPr/>
        <a:lstStyle/>
        <a:p>
          <a:r>
            <a:rPr lang="es-ES_tradnl" dirty="0" smtClean="0"/>
            <a:t>Dirección general</a:t>
          </a:r>
          <a:endParaRPr lang="es-ES" dirty="0"/>
        </a:p>
      </dgm:t>
    </dgm:pt>
    <dgm:pt modelId="{34694DC1-8639-4459-9B09-B058124B7C82}" type="parTrans" cxnId="{2D7BAD33-8C69-4E67-A35D-6CAA1D86CDA8}">
      <dgm:prSet/>
      <dgm:spPr/>
      <dgm:t>
        <a:bodyPr/>
        <a:lstStyle/>
        <a:p>
          <a:endParaRPr lang="es-ES"/>
        </a:p>
      </dgm:t>
    </dgm:pt>
    <dgm:pt modelId="{F404409B-102C-40EB-911B-4FE0F9A10691}" type="sibTrans" cxnId="{2D7BAD33-8C69-4E67-A35D-6CAA1D86CDA8}">
      <dgm:prSet/>
      <dgm:spPr/>
      <dgm:t>
        <a:bodyPr/>
        <a:lstStyle/>
        <a:p>
          <a:endParaRPr lang="es-ES"/>
        </a:p>
      </dgm:t>
    </dgm:pt>
    <dgm:pt modelId="{1697D43C-F478-46C1-82AA-AFCB6A40EEAB}" type="asst">
      <dgm:prSet phldrT="[Texto]"/>
      <dgm:spPr/>
      <dgm:t>
        <a:bodyPr/>
        <a:lstStyle/>
        <a:p>
          <a:r>
            <a:rPr lang="es-ES_tradnl" dirty="0" smtClean="0"/>
            <a:t>Diseño y desarrollo (Sergio y Marc)</a:t>
          </a:r>
          <a:endParaRPr lang="es-ES" dirty="0"/>
        </a:p>
      </dgm:t>
    </dgm:pt>
    <dgm:pt modelId="{FBD2C206-0A78-4EF0-B1CF-101241AB06FC}" type="parTrans" cxnId="{4DFF6E98-CAC0-49BF-9CCF-2EA80D4E3220}">
      <dgm:prSet/>
      <dgm:spPr/>
      <dgm:t>
        <a:bodyPr/>
        <a:lstStyle/>
        <a:p>
          <a:endParaRPr lang="es-ES"/>
        </a:p>
      </dgm:t>
    </dgm:pt>
    <dgm:pt modelId="{56C92EB9-475D-413F-8D8B-FAEEA841ED93}" type="sibTrans" cxnId="{4DFF6E98-CAC0-49BF-9CCF-2EA80D4E3220}">
      <dgm:prSet/>
      <dgm:spPr/>
      <dgm:t>
        <a:bodyPr/>
        <a:lstStyle/>
        <a:p>
          <a:endParaRPr lang="es-ES"/>
        </a:p>
      </dgm:t>
    </dgm:pt>
    <dgm:pt modelId="{3E663A50-3F1E-4285-8363-27CB4A345B33}">
      <dgm:prSet phldrT="[Texto]"/>
      <dgm:spPr/>
      <dgm:t>
        <a:bodyPr/>
        <a:lstStyle/>
        <a:p>
          <a:r>
            <a:rPr lang="es-ES_tradnl" dirty="0" smtClean="0"/>
            <a:t>Compra y Venta (Raül y Andreu)</a:t>
          </a:r>
          <a:endParaRPr lang="es-ES" dirty="0"/>
        </a:p>
      </dgm:t>
    </dgm:pt>
    <dgm:pt modelId="{38144282-9670-4E2F-BB2C-A56C9B874B4C}" type="parTrans" cxnId="{13F92B7C-1986-4A6F-ACB3-62C119BD06F4}">
      <dgm:prSet/>
      <dgm:spPr/>
      <dgm:t>
        <a:bodyPr/>
        <a:lstStyle/>
        <a:p>
          <a:endParaRPr lang="es-ES"/>
        </a:p>
      </dgm:t>
    </dgm:pt>
    <dgm:pt modelId="{36B60ACE-3052-4914-B21C-EC7B9DCC27D3}" type="sibTrans" cxnId="{13F92B7C-1986-4A6F-ACB3-62C119BD06F4}">
      <dgm:prSet/>
      <dgm:spPr/>
      <dgm:t>
        <a:bodyPr/>
        <a:lstStyle/>
        <a:p>
          <a:endParaRPr lang="es-ES"/>
        </a:p>
      </dgm:t>
    </dgm:pt>
    <dgm:pt modelId="{AD2C7A2A-3C7B-4E30-BC50-F2E958103FA5}">
      <dgm:prSet phldrT="[Texto]"/>
      <dgm:spPr/>
      <dgm:t>
        <a:bodyPr/>
        <a:lstStyle/>
        <a:p>
          <a:r>
            <a:rPr lang="es-ES_tradnl" dirty="0" smtClean="0"/>
            <a:t>Marketing (</a:t>
          </a:r>
          <a:r>
            <a:rPr lang="es-ES_tradnl" dirty="0" err="1" smtClean="0"/>
            <a:t>Vicent</a:t>
          </a:r>
          <a:r>
            <a:rPr lang="es-ES_tradnl" dirty="0" smtClean="0"/>
            <a:t>)</a:t>
          </a:r>
          <a:endParaRPr lang="es-ES" dirty="0"/>
        </a:p>
      </dgm:t>
    </dgm:pt>
    <dgm:pt modelId="{A20CDBDD-DD21-4C25-A2F3-6B47E91F2540}" type="parTrans" cxnId="{A293B2B7-7031-4D93-B28B-80C3F8C2C3CA}">
      <dgm:prSet/>
      <dgm:spPr/>
      <dgm:t>
        <a:bodyPr/>
        <a:lstStyle/>
        <a:p>
          <a:endParaRPr lang="es-ES"/>
        </a:p>
      </dgm:t>
    </dgm:pt>
    <dgm:pt modelId="{E405ABC7-C722-4673-8B88-841B5ECA0A08}" type="sibTrans" cxnId="{A293B2B7-7031-4D93-B28B-80C3F8C2C3CA}">
      <dgm:prSet/>
      <dgm:spPr/>
      <dgm:t>
        <a:bodyPr/>
        <a:lstStyle/>
        <a:p>
          <a:endParaRPr lang="es-ES"/>
        </a:p>
      </dgm:t>
    </dgm:pt>
    <dgm:pt modelId="{C660EDCA-9852-461F-A829-605314C97FDA}" type="asst">
      <dgm:prSet phldrT="[Texto]"/>
      <dgm:spPr/>
      <dgm:t>
        <a:bodyPr/>
        <a:lstStyle/>
        <a:p>
          <a:r>
            <a:rPr lang="es-ES_tradnl" dirty="0" smtClean="0"/>
            <a:t>Diseñadores</a:t>
          </a:r>
          <a:endParaRPr lang="es-ES" dirty="0"/>
        </a:p>
      </dgm:t>
    </dgm:pt>
    <dgm:pt modelId="{92E6DAE4-0680-4AEE-9B40-6CCC588932A0}" type="parTrans" cxnId="{064A1195-6432-4FD8-950B-75ACF71B04C2}">
      <dgm:prSet/>
      <dgm:spPr/>
      <dgm:t>
        <a:bodyPr/>
        <a:lstStyle/>
        <a:p>
          <a:endParaRPr lang="es-ES_tradnl"/>
        </a:p>
      </dgm:t>
    </dgm:pt>
    <dgm:pt modelId="{C4AE03E7-0310-4B04-98ED-7F0FD662467F}" type="sibTrans" cxnId="{064A1195-6432-4FD8-950B-75ACF71B04C2}">
      <dgm:prSet/>
      <dgm:spPr/>
      <dgm:t>
        <a:bodyPr/>
        <a:lstStyle/>
        <a:p>
          <a:endParaRPr lang="es-ES_tradnl"/>
        </a:p>
      </dgm:t>
    </dgm:pt>
    <dgm:pt modelId="{BE05E627-778A-4444-9F8C-A30234AF8873}" type="asst">
      <dgm:prSet phldrT="[Texto]"/>
      <dgm:spPr/>
      <dgm:t>
        <a:bodyPr/>
        <a:lstStyle/>
        <a:p>
          <a:r>
            <a:rPr lang="es-ES_tradnl" dirty="0" smtClean="0"/>
            <a:t>Técnicos o desarrolladores</a:t>
          </a:r>
          <a:endParaRPr lang="es-ES" dirty="0"/>
        </a:p>
      </dgm:t>
    </dgm:pt>
    <dgm:pt modelId="{4007ABBF-7426-4A84-AA2C-C26FE372EE11}" type="parTrans" cxnId="{019CB036-BF44-4026-8AEA-68EEF04991AF}">
      <dgm:prSet/>
      <dgm:spPr/>
      <dgm:t>
        <a:bodyPr/>
        <a:lstStyle/>
        <a:p>
          <a:endParaRPr lang="es-ES_tradnl"/>
        </a:p>
      </dgm:t>
    </dgm:pt>
    <dgm:pt modelId="{FB4AEEEF-A27F-4CCF-B4AE-472D8BE4A0AB}" type="sibTrans" cxnId="{019CB036-BF44-4026-8AEA-68EEF04991AF}">
      <dgm:prSet/>
      <dgm:spPr/>
      <dgm:t>
        <a:bodyPr/>
        <a:lstStyle/>
        <a:p>
          <a:endParaRPr lang="es-ES_tradnl"/>
        </a:p>
      </dgm:t>
    </dgm:pt>
    <dgm:pt modelId="{F31E810E-1206-4E4B-9BCA-405CE3D622C9}">
      <dgm:prSet phldrT="[Texto]"/>
      <dgm:spPr/>
      <dgm:t>
        <a:bodyPr/>
        <a:lstStyle/>
        <a:p>
          <a:r>
            <a:rPr lang="es-ES_tradnl" dirty="0" smtClean="0"/>
            <a:t>Empresas de tecnología</a:t>
          </a:r>
          <a:endParaRPr lang="es-ES" dirty="0"/>
        </a:p>
      </dgm:t>
    </dgm:pt>
    <dgm:pt modelId="{5519767D-0782-46B6-89DD-B96B978A38A5}" type="parTrans" cxnId="{EC92579C-4834-4B56-A98E-28B93E47A66A}">
      <dgm:prSet/>
      <dgm:spPr/>
      <dgm:t>
        <a:bodyPr/>
        <a:lstStyle/>
        <a:p>
          <a:endParaRPr lang="es-ES_tradnl"/>
        </a:p>
      </dgm:t>
    </dgm:pt>
    <dgm:pt modelId="{E788F3A6-C387-47BE-90B7-1CD220AEAA95}" type="sibTrans" cxnId="{EC92579C-4834-4B56-A98E-28B93E47A66A}">
      <dgm:prSet/>
      <dgm:spPr/>
      <dgm:t>
        <a:bodyPr/>
        <a:lstStyle/>
        <a:p>
          <a:endParaRPr lang="es-ES_tradnl"/>
        </a:p>
      </dgm:t>
    </dgm:pt>
    <dgm:pt modelId="{7FAC2346-BBFD-496F-A556-C52F748C9E9A}" type="pres">
      <dgm:prSet presAssocID="{7E82F918-755C-490A-9FD9-C4C5D343D67E}" presName="hierChild1" presStyleCnt="0">
        <dgm:presLayoutVars>
          <dgm:chPref val="1"/>
          <dgm:dir/>
          <dgm:animOne val="branch"/>
          <dgm:animLvl val="lvl"/>
          <dgm:resizeHandles/>
        </dgm:presLayoutVars>
      </dgm:prSet>
      <dgm:spPr/>
      <dgm:t>
        <a:bodyPr/>
        <a:lstStyle/>
        <a:p>
          <a:endParaRPr lang="es-ES_tradnl"/>
        </a:p>
      </dgm:t>
    </dgm:pt>
    <dgm:pt modelId="{132D2AA4-7191-4EC2-A87C-3B15775223CE}" type="pres">
      <dgm:prSet presAssocID="{D2351D08-7CA0-40E7-88E8-0EE5740B5B72}" presName="hierRoot1" presStyleCnt="0"/>
      <dgm:spPr/>
      <dgm:t>
        <a:bodyPr/>
        <a:lstStyle/>
        <a:p>
          <a:endParaRPr lang="es-ES_tradnl"/>
        </a:p>
      </dgm:t>
    </dgm:pt>
    <dgm:pt modelId="{6661CBE9-A4E0-455B-850A-9FE8F37C25F9}" type="pres">
      <dgm:prSet presAssocID="{D2351D08-7CA0-40E7-88E8-0EE5740B5B72}" presName="composite" presStyleCnt="0"/>
      <dgm:spPr/>
      <dgm:t>
        <a:bodyPr/>
        <a:lstStyle/>
        <a:p>
          <a:endParaRPr lang="es-ES_tradnl"/>
        </a:p>
      </dgm:t>
    </dgm:pt>
    <dgm:pt modelId="{7BABB22B-8218-4E49-B995-A45606701A41}" type="pres">
      <dgm:prSet presAssocID="{D2351D08-7CA0-40E7-88E8-0EE5740B5B72}" presName="background" presStyleLbl="node0" presStyleIdx="0" presStyleCnt="1"/>
      <dgm:spPr/>
      <dgm:t>
        <a:bodyPr/>
        <a:lstStyle/>
        <a:p>
          <a:endParaRPr lang="es-ES_tradnl"/>
        </a:p>
      </dgm:t>
    </dgm:pt>
    <dgm:pt modelId="{78B55038-ED14-4061-8429-D42B013F327E}" type="pres">
      <dgm:prSet presAssocID="{D2351D08-7CA0-40E7-88E8-0EE5740B5B72}" presName="text" presStyleLbl="fgAcc0" presStyleIdx="0" presStyleCnt="1" custScaleX="150075" custScaleY="35008">
        <dgm:presLayoutVars>
          <dgm:chPref val="3"/>
        </dgm:presLayoutVars>
      </dgm:prSet>
      <dgm:spPr/>
      <dgm:t>
        <a:bodyPr/>
        <a:lstStyle/>
        <a:p>
          <a:endParaRPr lang="es-ES_tradnl"/>
        </a:p>
      </dgm:t>
    </dgm:pt>
    <dgm:pt modelId="{795BA01B-10A6-4807-A75E-BF1C31E1CF63}" type="pres">
      <dgm:prSet presAssocID="{D2351D08-7CA0-40E7-88E8-0EE5740B5B72}" presName="hierChild2" presStyleCnt="0"/>
      <dgm:spPr/>
      <dgm:t>
        <a:bodyPr/>
        <a:lstStyle/>
        <a:p>
          <a:endParaRPr lang="es-ES_tradnl"/>
        </a:p>
      </dgm:t>
    </dgm:pt>
    <dgm:pt modelId="{A7B77789-E5C4-4B53-8296-E3AD42BC88EE}" type="pres">
      <dgm:prSet presAssocID="{FBD2C206-0A78-4EF0-B1CF-101241AB06FC}" presName="Name10" presStyleLbl="parChTrans1D2" presStyleIdx="0" presStyleCnt="3"/>
      <dgm:spPr/>
      <dgm:t>
        <a:bodyPr/>
        <a:lstStyle/>
        <a:p>
          <a:endParaRPr lang="es-ES_tradnl"/>
        </a:p>
      </dgm:t>
    </dgm:pt>
    <dgm:pt modelId="{AF62FC96-8590-4014-898C-319379E60B86}" type="pres">
      <dgm:prSet presAssocID="{1697D43C-F478-46C1-82AA-AFCB6A40EEAB}" presName="hierRoot2" presStyleCnt="0"/>
      <dgm:spPr/>
      <dgm:t>
        <a:bodyPr/>
        <a:lstStyle/>
        <a:p>
          <a:endParaRPr lang="es-ES_tradnl"/>
        </a:p>
      </dgm:t>
    </dgm:pt>
    <dgm:pt modelId="{E1786EC8-4E53-4792-9B1B-8FF3381CDE5F}" type="pres">
      <dgm:prSet presAssocID="{1697D43C-F478-46C1-82AA-AFCB6A40EEAB}" presName="composite2" presStyleCnt="0"/>
      <dgm:spPr/>
      <dgm:t>
        <a:bodyPr/>
        <a:lstStyle/>
        <a:p>
          <a:endParaRPr lang="es-ES_tradnl"/>
        </a:p>
      </dgm:t>
    </dgm:pt>
    <dgm:pt modelId="{A3369A29-BD4E-4CA1-AB87-E593F273D9F4}" type="pres">
      <dgm:prSet presAssocID="{1697D43C-F478-46C1-82AA-AFCB6A40EEAB}" presName="background2" presStyleLbl="asst1" presStyleIdx="0" presStyleCnt="3"/>
      <dgm:spPr/>
      <dgm:t>
        <a:bodyPr/>
        <a:lstStyle/>
        <a:p>
          <a:endParaRPr lang="es-ES_tradnl"/>
        </a:p>
      </dgm:t>
    </dgm:pt>
    <dgm:pt modelId="{89705092-9663-4925-ACC6-67766DF27790}" type="pres">
      <dgm:prSet presAssocID="{1697D43C-F478-46C1-82AA-AFCB6A40EEAB}" presName="text2" presStyleLbl="fgAcc2" presStyleIdx="0" presStyleCnt="3">
        <dgm:presLayoutVars>
          <dgm:chPref val="3"/>
        </dgm:presLayoutVars>
      </dgm:prSet>
      <dgm:spPr/>
      <dgm:t>
        <a:bodyPr/>
        <a:lstStyle/>
        <a:p>
          <a:endParaRPr lang="es-ES_tradnl"/>
        </a:p>
      </dgm:t>
    </dgm:pt>
    <dgm:pt modelId="{11D4BB28-8306-42A6-9098-C231DA5A8EFC}" type="pres">
      <dgm:prSet presAssocID="{1697D43C-F478-46C1-82AA-AFCB6A40EEAB}" presName="hierChild3" presStyleCnt="0"/>
      <dgm:spPr/>
      <dgm:t>
        <a:bodyPr/>
        <a:lstStyle/>
        <a:p>
          <a:endParaRPr lang="es-ES_tradnl"/>
        </a:p>
      </dgm:t>
    </dgm:pt>
    <dgm:pt modelId="{6B7D1C71-3846-491C-BC17-9EDE164A4E9A}" type="pres">
      <dgm:prSet presAssocID="{92E6DAE4-0680-4AEE-9B40-6CCC588932A0}" presName="Name17" presStyleLbl="parChTrans1D3" presStyleIdx="0" presStyleCnt="3"/>
      <dgm:spPr/>
      <dgm:t>
        <a:bodyPr/>
        <a:lstStyle/>
        <a:p>
          <a:endParaRPr lang="es-ES_tradnl"/>
        </a:p>
      </dgm:t>
    </dgm:pt>
    <dgm:pt modelId="{1CA52840-EA78-41D8-A2E8-93D1F1A3CBDE}" type="pres">
      <dgm:prSet presAssocID="{C660EDCA-9852-461F-A829-605314C97FDA}" presName="hierRoot3" presStyleCnt="0"/>
      <dgm:spPr/>
      <dgm:t>
        <a:bodyPr/>
        <a:lstStyle/>
        <a:p>
          <a:endParaRPr lang="es-ES_tradnl"/>
        </a:p>
      </dgm:t>
    </dgm:pt>
    <dgm:pt modelId="{EBBBE918-936C-402A-9CAD-EE8070B8CCAB}" type="pres">
      <dgm:prSet presAssocID="{C660EDCA-9852-461F-A829-605314C97FDA}" presName="composite3" presStyleCnt="0"/>
      <dgm:spPr/>
      <dgm:t>
        <a:bodyPr/>
        <a:lstStyle/>
        <a:p>
          <a:endParaRPr lang="es-ES_tradnl"/>
        </a:p>
      </dgm:t>
    </dgm:pt>
    <dgm:pt modelId="{A21EBB0B-9B2A-474A-B320-93E51957C2E9}" type="pres">
      <dgm:prSet presAssocID="{C660EDCA-9852-461F-A829-605314C97FDA}" presName="background3" presStyleLbl="asst1" presStyleIdx="1" presStyleCnt="3"/>
      <dgm:spPr/>
      <dgm:t>
        <a:bodyPr/>
        <a:lstStyle/>
        <a:p>
          <a:endParaRPr lang="es-ES_tradnl"/>
        </a:p>
      </dgm:t>
    </dgm:pt>
    <dgm:pt modelId="{2EC8358C-A67B-446A-8B70-CAE7CB0A7C7A}" type="pres">
      <dgm:prSet presAssocID="{C660EDCA-9852-461F-A829-605314C97FDA}" presName="text3" presStyleLbl="fgAcc3" presStyleIdx="0" presStyleCnt="3">
        <dgm:presLayoutVars>
          <dgm:chPref val="3"/>
        </dgm:presLayoutVars>
      </dgm:prSet>
      <dgm:spPr/>
      <dgm:t>
        <a:bodyPr/>
        <a:lstStyle/>
        <a:p>
          <a:endParaRPr lang="es-ES"/>
        </a:p>
      </dgm:t>
    </dgm:pt>
    <dgm:pt modelId="{BFC3C33F-CB4D-48E7-B108-A15B1B1AA5B7}" type="pres">
      <dgm:prSet presAssocID="{C660EDCA-9852-461F-A829-605314C97FDA}" presName="hierChild4" presStyleCnt="0"/>
      <dgm:spPr/>
      <dgm:t>
        <a:bodyPr/>
        <a:lstStyle/>
        <a:p>
          <a:endParaRPr lang="es-ES_tradnl"/>
        </a:p>
      </dgm:t>
    </dgm:pt>
    <dgm:pt modelId="{42D9F3E7-380E-4207-9B20-9B5D0010FCC6}" type="pres">
      <dgm:prSet presAssocID="{4007ABBF-7426-4A84-AA2C-C26FE372EE11}" presName="Name17" presStyleLbl="parChTrans1D3" presStyleIdx="1" presStyleCnt="3"/>
      <dgm:spPr/>
      <dgm:t>
        <a:bodyPr/>
        <a:lstStyle/>
        <a:p>
          <a:endParaRPr lang="es-ES_tradnl"/>
        </a:p>
      </dgm:t>
    </dgm:pt>
    <dgm:pt modelId="{6783693C-6EDC-4555-AE1F-94F13B4DF054}" type="pres">
      <dgm:prSet presAssocID="{BE05E627-778A-4444-9F8C-A30234AF8873}" presName="hierRoot3" presStyleCnt="0"/>
      <dgm:spPr/>
      <dgm:t>
        <a:bodyPr/>
        <a:lstStyle/>
        <a:p>
          <a:endParaRPr lang="es-ES_tradnl"/>
        </a:p>
      </dgm:t>
    </dgm:pt>
    <dgm:pt modelId="{7DB5C564-EB59-46AB-B5EF-DAD683868FDB}" type="pres">
      <dgm:prSet presAssocID="{BE05E627-778A-4444-9F8C-A30234AF8873}" presName="composite3" presStyleCnt="0"/>
      <dgm:spPr/>
      <dgm:t>
        <a:bodyPr/>
        <a:lstStyle/>
        <a:p>
          <a:endParaRPr lang="es-ES_tradnl"/>
        </a:p>
      </dgm:t>
    </dgm:pt>
    <dgm:pt modelId="{DD2432A9-AD7D-4766-8121-7DC5B11642A5}" type="pres">
      <dgm:prSet presAssocID="{BE05E627-778A-4444-9F8C-A30234AF8873}" presName="background3" presStyleLbl="asst1" presStyleIdx="2" presStyleCnt="3"/>
      <dgm:spPr/>
      <dgm:t>
        <a:bodyPr/>
        <a:lstStyle/>
        <a:p>
          <a:endParaRPr lang="es-ES_tradnl"/>
        </a:p>
      </dgm:t>
    </dgm:pt>
    <dgm:pt modelId="{BF406B54-EEEC-44F3-AF8B-45BB0834F2E2}" type="pres">
      <dgm:prSet presAssocID="{BE05E627-778A-4444-9F8C-A30234AF8873}" presName="text3" presStyleLbl="fgAcc3" presStyleIdx="1" presStyleCnt="3">
        <dgm:presLayoutVars>
          <dgm:chPref val="3"/>
        </dgm:presLayoutVars>
      </dgm:prSet>
      <dgm:spPr/>
      <dgm:t>
        <a:bodyPr/>
        <a:lstStyle/>
        <a:p>
          <a:endParaRPr lang="es-ES_tradnl"/>
        </a:p>
      </dgm:t>
    </dgm:pt>
    <dgm:pt modelId="{FB582D01-B3BB-432B-9A93-67B4ED90318C}" type="pres">
      <dgm:prSet presAssocID="{BE05E627-778A-4444-9F8C-A30234AF8873}" presName="hierChild4" presStyleCnt="0"/>
      <dgm:spPr/>
      <dgm:t>
        <a:bodyPr/>
        <a:lstStyle/>
        <a:p>
          <a:endParaRPr lang="es-ES_tradnl"/>
        </a:p>
      </dgm:t>
    </dgm:pt>
    <dgm:pt modelId="{8FE03BD1-2800-490B-98C8-99BAF01817CB}" type="pres">
      <dgm:prSet presAssocID="{38144282-9670-4E2F-BB2C-A56C9B874B4C}" presName="Name10" presStyleLbl="parChTrans1D2" presStyleIdx="1" presStyleCnt="3"/>
      <dgm:spPr/>
      <dgm:t>
        <a:bodyPr/>
        <a:lstStyle/>
        <a:p>
          <a:endParaRPr lang="es-ES_tradnl"/>
        </a:p>
      </dgm:t>
    </dgm:pt>
    <dgm:pt modelId="{4339A783-12C6-4AE7-9D9F-4BB1D7C9D298}" type="pres">
      <dgm:prSet presAssocID="{3E663A50-3F1E-4285-8363-27CB4A345B33}" presName="hierRoot2" presStyleCnt="0"/>
      <dgm:spPr/>
      <dgm:t>
        <a:bodyPr/>
        <a:lstStyle/>
        <a:p>
          <a:endParaRPr lang="es-ES_tradnl"/>
        </a:p>
      </dgm:t>
    </dgm:pt>
    <dgm:pt modelId="{8B30AC23-0E6D-4D6D-8441-31AF1080B1BC}" type="pres">
      <dgm:prSet presAssocID="{3E663A50-3F1E-4285-8363-27CB4A345B33}" presName="composite2" presStyleCnt="0"/>
      <dgm:spPr/>
      <dgm:t>
        <a:bodyPr/>
        <a:lstStyle/>
        <a:p>
          <a:endParaRPr lang="es-ES_tradnl"/>
        </a:p>
      </dgm:t>
    </dgm:pt>
    <dgm:pt modelId="{A2D3BF34-0063-4259-AAB4-ABC30C23B7A4}" type="pres">
      <dgm:prSet presAssocID="{3E663A50-3F1E-4285-8363-27CB4A345B33}" presName="background2" presStyleLbl="node2" presStyleIdx="0" presStyleCnt="2"/>
      <dgm:spPr/>
      <dgm:t>
        <a:bodyPr/>
        <a:lstStyle/>
        <a:p>
          <a:endParaRPr lang="es-ES_tradnl"/>
        </a:p>
      </dgm:t>
    </dgm:pt>
    <dgm:pt modelId="{8C91826E-00AB-4EF5-9C2A-702805A8FBA0}" type="pres">
      <dgm:prSet presAssocID="{3E663A50-3F1E-4285-8363-27CB4A345B33}" presName="text2" presStyleLbl="fgAcc2" presStyleIdx="1" presStyleCnt="3">
        <dgm:presLayoutVars>
          <dgm:chPref val="3"/>
        </dgm:presLayoutVars>
      </dgm:prSet>
      <dgm:spPr/>
      <dgm:t>
        <a:bodyPr/>
        <a:lstStyle/>
        <a:p>
          <a:endParaRPr lang="es-ES_tradnl"/>
        </a:p>
      </dgm:t>
    </dgm:pt>
    <dgm:pt modelId="{275ACA69-32B1-4CCD-B6C2-7C18A9A4081D}" type="pres">
      <dgm:prSet presAssocID="{3E663A50-3F1E-4285-8363-27CB4A345B33}" presName="hierChild3" presStyleCnt="0"/>
      <dgm:spPr/>
      <dgm:t>
        <a:bodyPr/>
        <a:lstStyle/>
        <a:p>
          <a:endParaRPr lang="es-ES_tradnl"/>
        </a:p>
      </dgm:t>
    </dgm:pt>
    <dgm:pt modelId="{6C6E3C3A-0482-4484-A81E-B27CAFAA166D}" type="pres">
      <dgm:prSet presAssocID="{5519767D-0782-46B6-89DD-B96B978A38A5}" presName="Name17" presStyleLbl="parChTrans1D3" presStyleIdx="2" presStyleCnt="3"/>
      <dgm:spPr/>
      <dgm:t>
        <a:bodyPr/>
        <a:lstStyle/>
        <a:p>
          <a:endParaRPr lang="es-ES_tradnl"/>
        </a:p>
      </dgm:t>
    </dgm:pt>
    <dgm:pt modelId="{698C01C0-1344-48EC-AEC5-EBDCF421F32E}" type="pres">
      <dgm:prSet presAssocID="{F31E810E-1206-4E4B-9BCA-405CE3D622C9}" presName="hierRoot3" presStyleCnt="0"/>
      <dgm:spPr/>
      <dgm:t>
        <a:bodyPr/>
        <a:lstStyle/>
        <a:p>
          <a:endParaRPr lang="es-ES_tradnl"/>
        </a:p>
      </dgm:t>
    </dgm:pt>
    <dgm:pt modelId="{502C28A0-A1A4-4FB3-B7BE-6D024300A018}" type="pres">
      <dgm:prSet presAssocID="{F31E810E-1206-4E4B-9BCA-405CE3D622C9}" presName="composite3" presStyleCnt="0"/>
      <dgm:spPr/>
      <dgm:t>
        <a:bodyPr/>
        <a:lstStyle/>
        <a:p>
          <a:endParaRPr lang="es-ES_tradnl"/>
        </a:p>
      </dgm:t>
    </dgm:pt>
    <dgm:pt modelId="{C3AD07DA-8749-4A9A-8822-6B92A9FC1498}" type="pres">
      <dgm:prSet presAssocID="{F31E810E-1206-4E4B-9BCA-405CE3D622C9}" presName="background3" presStyleLbl="node3" presStyleIdx="0" presStyleCnt="1"/>
      <dgm:spPr/>
      <dgm:t>
        <a:bodyPr/>
        <a:lstStyle/>
        <a:p>
          <a:endParaRPr lang="es-ES_tradnl"/>
        </a:p>
      </dgm:t>
    </dgm:pt>
    <dgm:pt modelId="{3E1F1A33-3B07-4381-BE88-A69753688782}" type="pres">
      <dgm:prSet presAssocID="{F31E810E-1206-4E4B-9BCA-405CE3D622C9}" presName="text3" presStyleLbl="fgAcc3" presStyleIdx="2" presStyleCnt="3">
        <dgm:presLayoutVars>
          <dgm:chPref val="3"/>
        </dgm:presLayoutVars>
      </dgm:prSet>
      <dgm:spPr/>
      <dgm:t>
        <a:bodyPr/>
        <a:lstStyle/>
        <a:p>
          <a:endParaRPr lang="es-ES_tradnl"/>
        </a:p>
      </dgm:t>
    </dgm:pt>
    <dgm:pt modelId="{E8F6F678-3455-430F-B12B-904286242048}" type="pres">
      <dgm:prSet presAssocID="{F31E810E-1206-4E4B-9BCA-405CE3D622C9}" presName="hierChild4" presStyleCnt="0"/>
      <dgm:spPr/>
      <dgm:t>
        <a:bodyPr/>
        <a:lstStyle/>
        <a:p>
          <a:endParaRPr lang="es-ES_tradnl"/>
        </a:p>
      </dgm:t>
    </dgm:pt>
    <dgm:pt modelId="{B12D43E5-87AC-4EE6-8F2C-DC8E945E2CAB}" type="pres">
      <dgm:prSet presAssocID="{A20CDBDD-DD21-4C25-A2F3-6B47E91F2540}" presName="Name10" presStyleLbl="parChTrans1D2" presStyleIdx="2" presStyleCnt="3"/>
      <dgm:spPr/>
      <dgm:t>
        <a:bodyPr/>
        <a:lstStyle/>
        <a:p>
          <a:endParaRPr lang="es-ES_tradnl"/>
        </a:p>
      </dgm:t>
    </dgm:pt>
    <dgm:pt modelId="{035139DC-A669-4A34-8087-AE427F8A7799}" type="pres">
      <dgm:prSet presAssocID="{AD2C7A2A-3C7B-4E30-BC50-F2E958103FA5}" presName="hierRoot2" presStyleCnt="0"/>
      <dgm:spPr/>
      <dgm:t>
        <a:bodyPr/>
        <a:lstStyle/>
        <a:p>
          <a:endParaRPr lang="es-ES_tradnl"/>
        </a:p>
      </dgm:t>
    </dgm:pt>
    <dgm:pt modelId="{BDE05446-214C-451A-9DCA-6F417562782A}" type="pres">
      <dgm:prSet presAssocID="{AD2C7A2A-3C7B-4E30-BC50-F2E958103FA5}" presName="composite2" presStyleCnt="0"/>
      <dgm:spPr/>
      <dgm:t>
        <a:bodyPr/>
        <a:lstStyle/>
        <a:p>
          <a:endParaRPr lang="es-ES_tradnl"/>
        </a:p>
      </dgm:t>
    </dgm:pt>
    <dgm:pt modelId="{CF48F437-898C-49A1-9289-0AB4C62FA4EB}" type="pres">
      <dgm:prSet presAssocID="{AD2C7A2A-3C7B-4E30-BC50-F2E958103FA5}" presName="background2" presStyleLbl="node2" presStyleIdx="1" presStyleCnt="2"/>
      <dgm:spPr/>
      <dgm:t>
        <a:bodyPr/>
        <a:lstStyle/>
        <a:p>
          <a:endParaRPr lang="es-ES_tradnl"/>
        </a:p>
      </dgm:t>
    </dgm:pt>
    <dgm:pt modelId="{FB93FA30-1D73-4082-BE61-3DD10C8C5E20}" type="pres">
      <dgm:prSet presAssocID="{AD2C7A2A-3C7B-4E30-BC50-F2E958103FA5}" presName="text2" presStyleLbl="fgAcc2" presStyleIdx="2" presStyleCnt="3">
        <dgm:presLayoutVars>
          <dgm:chPref val="3"/>
        </dgm:presLayoutVars>
      </dgm:prSet>
      <dgm:spPr/>
      <dgm:t>
        <a:bodyPr/>
        <a:lstStyle/>
        <a:p>
          <a:endParaRPr lang="es-ES_tradnl"/>
        </a:p>
      </dgm:t>
    </dgm:pt>
    <dgm:pt modelId="{41AC975F-D947-4F3F-B76C-A0E7EF4EA66C}" type="pres">
      <dgm:prSet presAssocID="{AD2C7A2A-3C7B-4E30-BC50-F2E958103FA5}" presName="hierChild3" presStyleCnt="0"/>
      <dgm:spPr/>
      <dgm:t>
        <a:bodyPr/>
        <a:lstStyle/>
        <a:p>
          <a:endParaRPr lang="es-ES_tradnl"/>
        </a:p>
      </dgm:t>
    </dgm:pt>
  </dgm:ptLst>
  <dgm:cxnLst>
    <dgm:cxn modelId="{4203E2AB-A89A-4673-A722-83A79DEDC94C}" type="presOf" srcId="{AD2C7A2A-3C7B-4E30-BC50-F2E958103FA5}" destId="{FB93FA30-1D73-4082-BE61-3DD10C8C5E20}" srcOrd="0" destOrd="0" presId="urn:microsoft.com/office/officeart/2005/8/layout/hierarchy1"/>
    <dgm:cxn modelId="{9F669FC0-5C8C-40FB-9FF4-00CCF45F1FF4}" type="presOf" srcId="{D2351D08-7CA0-40E7-88E8-0EE5740B5B72}" destId="{78B55038-ED14-4061-8429-D42B013F327E}" srcOrd="0" destOrd="0" presId="urn:microsoft.com/office/officeart/2005/8/layout/hierarchy1"/>
    <dgm:cxn modelId="{C922F8FC-99B0-4FD3-BFD8-A698AE55E7ED}" type="presOf" srcId="{F31E810E-1206-4E4B-9BCA-405CE3D622C9}" destId="{3E1F1A33-3B07-4381-BE88-A69753688782}" srcOrd="0" destOrd="0" presId="urn:microsoft.com/office/officeart/2005/8/layout/hierarchy1"/>
    <dgm:cxn modelId="{13F92B7C-1986-4A6F-ACB3-62C119BD06F4}" srcId="{D2351D08-7CA0-40E7-88E8-0EE5740B5B72}" destId="{3E663A50-3F1E-4285-8363-27CB4A345B33}" srcOrd="1" destOrd="0" parTransId="{38144282-9670-4E2F-BB2C-A56C9B874B4C}" sibTransId="{36B60ACE-3052-4914-B21C-EC7B9DCC27D3}"/>
    <dgm:cxn modelId="{2D7BAD33-8C69-4E67-A35D-6CAA1D86CDA8}" srcId="{7E82F918-755C-490A-9FD9-C4C5D343D67E}" destId="{D2351D08-7CA0-40E7-88E8-0EE5740B5B72}" srcOrd="0" destOrd="0" parTransId="{34694DC1-8639-4459-9B09-B058124B7C82}" sibTransId="{F404409B-102C-40EB-911B-4FE0F9A10691}"/>
    <dgm:cxn modelId="{A293B2B7-7031-4D93-B28B-80C3F8C2C3CA}" srcId="{D2351D08-7CA0-40E7-88E8-0EE5740B5B72}" destId="{AD2C7A2A-3C7B-4E30-BC50-F2E958103FA5}" srcOrd="2" destOrd="0" parTransId="{A20CDBDD-DD21-4C25-A2F3-6B47E91F2540}" sibTransId="{E405ABC7-C722-4673-8B88-841B5ECA0A08}"/>
    <dgm:cxn modelId="{3EE1FA47-24AE-4CE1-BE42-EAD83F0C69C8}" type="presOf" srcId="{3E663A50-3F1E-4285-8363-27CB4A345B33}" destId="{8C91826E-00AB-4EF5-9C2A-702805A8FBA0}" srcOrd="0" destOrd="0" presId="urn:microsoft.com/office/officeart/2005/8/layout/hierarchy1"/>
    <dgm:cxn modelId="{37913048-79B6-43E9-835C-AF8EB0EADC50}" type="presOf" srcId="{92E6DAE4-0680-4AEE-9B40-6CCC588932A0}" destId="{6B7D1C71-3846-491C-BC17-9EDE164A4E9A}" srcOrd="0" destOrd="0" presId="urn:microsoft.com/office/officeart/2005/8/layout/hierarchy1"/>
    <dgm:cxn modelId="{E9392415-7144-4B9F-A02E-0AE190D83DD0}" type="presOf" srcId="{C660EDCA-9852-461F-A829-605314C97FDA}" destId="{2EC8358C-A67B-446A-8B70-CAE7CB0A7C7A}" srcOrd="0" destOrd="0" presId="urn:microsoft.com/office/officeart/2005/8/layout/hierarchy1"/>
    <dgm:cxn modelId="{4DFF6E98-CAC0-49BF-9CCF-2EA80D4E3220}" srcId="{D2351D08-7CA0-40E7-88E8-0EE5740B5B72}" destId="{1697D43C-F478-46C1-82AA-AFCB6A40EEAB}" srcOrd="0" destOrd="0" parTransId="{FBD2C206-0A78-4EF0-B1CF-101241AB06FC}" sibTransId="{56C92EB9-475D-413F-8D8B-FAEEA841ED93}"/>
    <dgm:cxn modelId="{064A1195-6432-4FD8-950B-75ACF71B04C2}" srcId="{1697D43C-F478-46C1-82AA-AFCB6A40EEAB}" destId="{C660EDCA-9852-461F-A829-605314C97FDA}" srcOrd="0" destOrd="0" parTransId="{92E6DAE4-0680-4AEE-9B40-6CCC588932A0}" sibTransId="{C4AE03E7-0310-4B04-98ED-7F0FD662467F}"/>
    <dgm:cxn modelId="{FB7ACEDC-91D8-4F03-8151-F01D4632C35A}" type="presOf" srcId="{1697D43C-F478-46C1-82AA-AFCB6A40EEAB}" destId="{89705092-9663-4925-ACC6-67766DF27790}" srcOrd="0" destOrd="0" presId="urn:microsoft.com/office/officeart/2005/8/layout/hierarchy1"/>
    <dgm:cxn modelId="{9005E141-AA61-4139-BC4D-F30683F9DBDC}" type="presOf" srcId="{7E82F918-755C-490A-9FD9-C4C5D343D67E}" destId="{7FAC2346-BBFD-496F-A556-C52F748C9E9A}" srcOrd="0" destOrd="0" presId="urn:microsoft.com/office/officeart/2005/8/layout/hierarchy1"/>
    <dgm:cxn modelId="{A54ED656-923B-4542-82E5-58AB756D419E}" type="presOf" srcId="{A20CDBDD-DD21-4C25-A2F3-6B47E91F2540}" destId="{B12D43E5-87AC-4EE6-8F2C-DC8E945E2CAB}" srcOrd="0" destOrd="0" presId="urn:microsoft.com/office/officeart/2005/8/layout/hierarchy1"/>
    <dgm:cxn modelId="{019CB036-BF44-4026-8AEA-68EEF04991AF}" srcId="{1697D43C-F478-46C1-82AA-AFCB6A40EEAB}" destId="{BE05E627-778A-4444-9F8C-A30234AF8873}" srcOrd="1" destOrd="0" parTransId="{4007ABBF-7426-4A84-AA2C-C26FE372EE11}" sibTransId="{FB4AEEEF-A27F-4CCF-B4AE-472D8BE4A0AB}"/>
    <dgm:cxn modelId="{E70B7B23-BB64-449C-814A-C499CA2EFE20}" type="presOf" srcId="{FBD2C206-0A78-4EF0-B1CF-101241AB06FC}" destId="{A7B77789-E5C4-4B53-8296-E3AD42BC88EE}" srcOrd="0" destOrd="0" presId="urn:microsoft.com/office/officeart/2005/8/layout/hierarchy1"/>
    <dgm:cxn modelId="{CFF2ADE2-C2A6-43F0-B24D-26C6C56E1CFB}" type="presOf" srcId="{38144282-9670-4E2F-BB2C-A56C9B874B4C}" destId="{8FE03BD1-2800-490B-98C8-99BAF01817CB}" srcOrd="0" destOrd="0" presId="urn:microsoft.com/office/officeart/2005/8/layout/hierarchy1"/>
    <dgm:cxn modelId="{EC92579C-4834-4B56-A98E-28B93E47A66A}" srcId="{3E663A50-3F1E-4285-8363-27CB4A345B33}" destId="{F31E810E-1206-4E4B-9BCA-405CE3D622C9}" srcOrd="0" destOrd="0" parTransId="{5519767D-0782-46B6-89DD-B96B978A38A5}" sibTransId="{E788F3A6-C387-47BE-90B7-1CD220AEAA95}"/>
    <dgm:cxn modelId="{FE829CB4-D043-43C8-8844-196C13F05E6F}" type="presOf" srcId="{5519767D-0782-46B6-89DD-B96B978A38A5}" destId="{6C6E3C3A-0482-4484-A81E-B27CAFAA166D}" srcOrd="0" destOrd="0" presId="urn:microsoft.com/office/officeart/2005/8/layout/hierarchy1"/>
    <dgm:cxn modelId="{8DE4C408-0545-4CFC-900C-453515109E42}" type="presOf" srcId="{4007ABBF-7426-4A84-AA2C-C26FE372EE11}" destId="{42D9F3E7-380E-4207-9B20-9B5D0010FCC6}" srcOrd="0" destOrd="0" presId="urn:microsoft.com/office/officeart/2005/8/layout/hierarchy1"/>
    <dgm:cxn modelId="{B91416F7-268D-4174-936D-5DD60C6843ED}" type="presOf" srcId="{BE05E627-778A-4444-9F8C-A30234AF8873}" destId="{BF406B54-EEEC-44F3-AF8B-45BB0834F2E2}" srcOrd="0" destOrd="0" presId="urn:microsoft.com/office/officeart/2005/8/layout/hierarchy1"/>
    <dgm:cxn modelId="{9F673274-8164-4434-AE1A-5C01B197554B}" type="presParOf" srcId="{7FAC2346-BBFD-496F-A556-C52F748C9E9A}" destId="{132D2AA4-7191-4EC2-A87C-3B15775223CE}" srcOrd="0" destOrd="0" presId="urn:microsoft.com/office/officeart/2005/8/layout/hierarchy1"/>
    <dgm:cxn modelId="{6ABB0016-E088-423E-833F-09ECAABE4560}" type="presParOf" srcId="{132D2AA4-7191-4EC2-A87C-3B15775223CE}" destId="{6661CBE9-A4E0-455B-850A-9FE8F37C25F9}" srcOrd="0" destOrd="0" presId="urn:microsoft.com/office/officeart/2005/8/layout/hierarchy1"/>
    <dgm:cxn modelId="{B89C96DE-E674-4C2C-BF2D-1B97A827893B}" type="presParOf" srcId="{6661CBE9-A4E0-455B-850A-9FE8F37C25F9}" destId="{7BABB22B-8218-4E49-B995-A45606701A41}" srcOrd="0" destOrd="0" presId="urn:microsoft.com/office/officeart/2005/8/layout/hierarchy1"/>
    <dgm:cxn modelId="{D8AC0353-78E1-4187-91C7-3980E8C7BC0C}" type="presParOf" srcId="{6661CBE9-A4E0-455B-850A-9FE8F37C25F9}" destId="{78B55038-ED14-4061-8429-D42B013F327E}" srcOrd="1" destOrd="0" presId="urn:microsoft.com/office/officeart/2005/8/layout/hierarchy1"/>
    <dgm:cxn modelId="{A71C0D4E-BBB8-4EB2-87C0-1B1D5932FA62}" type="presParOf" srcId="{132D2AA4-7191-4EC2-A87C-3B15775223CE}" destId="{795BA01B-10A6-4807-A75E-BF1C31E1CF63}" srcOrd="1" destOrd="0" presId="urn:microsoft.com/office/officeart/2005/8/layout/hierarchy1"/>
    <dgm:cxn modelId="{B9D21398-608C-47AF-B894-AA87E82503F5}" type="presParOf" srcId="{795BA01B-10A6-4807-A75E-BF1C31E1CF63}" destId="{A7B77789-E5C4-4B53-8296-E3AD42BC88EE}" srcOrd="0" destOrd="0" presId="urn:microsoft.com/office/officeart/2005/8/layout/hierarchy1"/>
    <dgm:cxn modelId="{904D8F97-E755-452E-9FB1-D0F21892CCB4}" type="presParOf" srcId="{795BA01B-10A6-4807-A75E-BF1C31E1CF63}" destId="{AF62FC96-8590-4014-898C-319379E60B86}" srcOrd="1" destOrd="0" presId="urn:microsoft.com/office/officeart/2005/8/layout/hierarchy1"/>
    <dgm:cxn modelId="{A48872D8-768B-4935-BC0E-EA744BC0499D}" type="presParOf" srcId="{AF62FC96-8590-4014-898C-319379E60B86}" destId="{E1786EC8-4E53-4792-9B1B-8FF3381CDE5F}" srcOrd="0" destOrd="0" presId="urn:microsoft.com/office/officeart/2005/8/layout/hierarchy1"/>
    <dgm:cxn modelId="{1DA48F49-8EC5-4EE7-9338-6293608B45B7}" type="presParOf" srcId="{E1786EC8-4E53-4792-9B1B-8FF3381CDE5F}" destId="{A3369A29-BD4E-4CA1-AB87-E593F273D9F4}" srcOrd="0" destOrd="0" presId="urn:microsoft.com/office/officeart/2005/8/layout/hierarchy1"/>
    <dgm:cxn modelId="{FD60E2F2-A7F4-413A-8A06-EDDB1049B11C}" type="presParOf" srcId="{E1786EC8-4E53-4792-9B1B-8FF3381CDE5F}" destId="{89705092-9663-4925-ACC6-67766DF27790}" srcOrd="1" destOrd="0" presId="urn:microsoft.com/office/officeart/2005/8/layout/hierarchy1"/>
    <dgm:cxn modelId="{8A8F2387-FC3D-4FF0-ADEF-163804DC8770}" type="presParOf" srcId="{AF62FC96-8590-4014-898C-319379E60B86}" destId="{11D4BB28-8306-42A6-9098-C231DA5A8EFC}" srcOrd="1" destOrd="0" presId="urn:microsoft.com/office/officeart/2005/8/layout/hierarchy1"/>
    <dgm:cxn modelId="{B3705543-7617-4B61-B142-B0F653F3EE48}" type="presParOf" srcId="{11D4BB28-8306-42A6-9098-C231DA5A8EFC}" destId="{6B7D1C71-3846-491C-BC17-9EDE164A4E9A}" srcOrd="0" destOrd="0" presId="urn:microsoft.com/office/officeart/2005/8/layout/hierarchy1"/>
    <dgm:cxn modelId="{D528B4DC-28A9-4DF6-ABEB-072B1F24CA72}" type="presParOf" srcId="{11D4BB28-8306-42A6-9098-C231DA5A8EFC}" destId="{1CA52840-EA78-41D8-A2E8-93D1F1A3CBDE}" srcOrd="1" destOrd="0" presId="urn:microsoft.com/office/officeart/2005/8/layout/hierarchy1"/>
    <dgm:cxn modelId="{EF8B7CE1-E7FD-4BB2-9C8D-94BA1AEFFCB6}" type="presParOf" srcId="{1CA52840-EA78-41D8-A2E8-93D1F1A3CBDE}" destId="{EBBBE918-936C-402A-9CAD-EE8070B8CCAB}" srcOrd="0" destOrd="0" presId="urn:microsoft.com/office/officeart/2005/8/layout/hierarchy1"/>
    <dgm:cxn modelId="{5DC209EA-6A6D-42DB-A4D3-C9E0E09FE3C6}" type="presParOf" srcId="{EBBBE918-936C-402A-9CAD-EE8070B8CCAB}" destId="{A21EBB0B-9B2A-474A-B320-93E51957C2E9}" srcOrd="0" destOrd="0" presId="urn:microsoft.com/office/officeart/2005/8/layout/hierarchy1"/>
    <dgm:cxn modelId="{4AE6CAF6-37EB-4BE9-AA26-03C20F41F221}" type="presParOf" srcId="{EBBBE918-936C-402A-9CAD-EE8070B8CCAB}" destId="{2EC8358C-A67B-446A-8B70-CAE7CB0A7C7A}" srcOrd="1" destOrd="0" presId="urn:microsoft.com/office/officeart/2005/8/layout/hierarchy1"/>
    <dgm:cxn modelId="{53ECED49-14CC-475D-8BFD-8446921C982D}" type="presParOf" srcId="{1CA52840-EA78-41D8-A2E8-93D1F1A3CBDE}" destId="{BFC3C33F-CB4D-48E7-B108-A15B1B1AA5B7}" srcOrd="1" destOrd="0" presId="urn:microsoft.com/office/officeart/2005/8/layout/hierarchy1"/>
    <dgm:cxn modelId="{ED30EB81-0444-4C0B-9C72-DA1944858F8C}" type="presParOf" srcId="{11D4BB28-8306-42A6-9098-C231DA5A8EFC}" destId="{42D9F3E7-380E-4207-9B20-9B5D0010FCC6}" srcOrd="2" destOrd="0" presId="urn:microsoft.com/office/officeart/2005/8/layout/hierarchy1"/>
    <dgm:cxn modelId="{86BA76E0-FB94-4B88-9FCC-5E8E5AEA9BB6}" type="presParOf" srcId="{11D4BB28-8306-42A6-9098-C231DA5A8EFC}" destId="{6783693C-6EDC-4555-AE1F-94F13B4DF054}" srcOrd="3" destOrd="0" presId="urn:microsoft.com/office/officeart/2005/8/layout/hierarchy1"/>
    <dgm:cxn modelId="{09E869D5-1C5C-4564-9291-34190B630296}" type="presParOf" srcId="{6783693C-6EDC-4555-AE1F-94F13B4DF054}" destId="{7DB5C564-EB59-46AB-B5EF-DAD683868FDB}" srcOrd="0" destOrd="0" presId="urn:microsoft.com/office/officeart/2005/8/layout/hierarchy1"/>
    <dgm:cxn modelId="{0E2B83F5-5AB0-4A69-B693-A42A66564BF2}" type="presParOf" srcId="{7DB5C564-EB59-46AB-B5EF-DAD683868FDB}" destId="{DD2432A9-AD7D-4766-8121-7DC5B11642A5}" srcOrd="0" destOrd="0" presId="urn:microsoft.com/office/officeart/2005/8/layout/hierarchy1"/>
    <dgm:cxn modelId="{84FC6D82-9A5A-4C4B-AC28-2D89E7D4E256}" type="presParOf" srcId="{7DB5C564-EB59-46AB-B5EF-DAD683868FDB}" destId="{BF406B54-EEEC-44F3-AF8B-45BB0834F2E2}" srcOrd="1" destOrd="0" presId="urn:microsoft.com/office/officeart/2005/8/layout/hierarchy1"/>
    <dgm:cxn modelId="{02334A18-13B7-418A-8310-C5775B4D296D}" type="presParOf" srcId="{6783693C-6EDC-4555-AE1F-94F13B4DF054}" destId="{FB582D01-B3BB-432B-9A93-67B4ED90318C}" srcOrd="1" destOrd="0" presId="urn:microsoft.com/office/officeart/2005/8/layout/hierarchy1"/>
    <dgm:cxn modelId="{3EA08D84-8F68-4990-B10F-76128EFC2F40}" type="presParOf" srcId="{795BA01B-10A6-4807-A75E-BF1C31E1CF63}" destId="{8FE03BD1-2800-490B-98C8-99BAF01817CB}" srcOrd="2" destOrd="0" presId="urn:microsoft.com/office/officeart/2005/8/layout/hierarchy1"/>
    <dgm:cxn modelId="{A0BBD1DA-A2D1-4524-9647-FFF42DB2A65E}" type="presParOf" srcId="{795BA01B-10A6-4807-A75E-BF1C31E1CF63}" destId="{4339A783-12C6-4AE7-9D9F-4BB1D7C9D298}" srcOrd="3" destOrd="0" presId="urn:microsoft.com/office/officeart/2005/8/layout/hierarchy1"/>
    <dgm:cxn modelId="{2BD25FBB-D92E-4F25-88F1-3FDFF3C29B9B}" type="presParOf" srcId="{4339A783-12C6-4AE7-9D9F-4BB1D7C9D298}" destId="{8B30AC23-0E6D-4D6D-8441-31AF1080B1BC}" srcOrd="0" destOrd="0" presId="urn:microsoft.com/office/officeart/2005/8/layout/hierarchy1"/>
    <dgm:cxn modelId="{ACAAE683-8CCB-42BA-A4FD-38D7CB375B1D}" type="presParOf" srcId="{8B30AC23-0E6D-4D6D-8441-31AF1080B1BC}" destId="{A2D3BF34-0063-4259-AAB4-ABC30C23B7A4}" srcOrd="0" destOrd="0" presId="urn:microsoft.com/office/officeart/2005/8/layout/hierarchy1"/>
    <dgm:cxn modelId="{30A3D151-353E-4B65-979D-42547560BC13}" type="presParOf" srcId="{8B30AC23-0E6D-4D6D-8441-31AF1080B1BC}" destId="{8C91826E-00AB-4EF5-9C2A-702805A8FBA0}" srcOrd="1" destOrd="0" presId="urn:microsoft.com/office/officeart/2005/8/layout/hierarchy1"/>
    <dgm:cxn modelId="{340983D3-16DC-42BE-8FAF-D7E9742DBFF9}" type="presParOf" srcId="{4339A783-12C6-4AE7-9D9F-4BB1D7C9D298}" destId="{275ACA69-32B1-4CCD-B6C2-7C18A9A4081D}" srcOrd="1" destOrd="0" presId="urn:microsoft.com/office/officeart/2005/8/layout/hierarchy1"/>
    <dgm:cxn modelId="{71BEB9E7-74DB-4573-98BE-5AED98C8908A}" type="presParOf" srcId="{275ACA69-32B1-4CCD-B6C2-7C18A9A4081D}" destId="{6C6E3C3A-0482-4484-A81E-B27CAFAA166D}" srcOrd="0" destOrd="0" presId="urn:microsoft.com/office/officeart/2005/8/layout/hierarchy1"/>
    <dgm:cxn modelId="{035FE09E-0983-4C7A-ADAC-5FC65C5027AB}" type="presParOf" srcId="{275ACA69-32B1-4CCD-B6C2-7C18A9A4081D}" destId="{698C01C0-1344-48EC-AEC5-EBDCF421F32E}" srcOrd="1" destOrd="0" presId="urn:microsoft.com/office/officeart/2005/8/layout/hierarchy1"/>
    <dgm:cxn modelId="{66759E0B-75D5-420F-94C1-A53B3E92DC69}" type="presParOf" srcId="{698C01C0-1344-48EC-AEC5-EBDCF421F32E}" destId="{502C28A0-A1A4-4FB3-B7BE-6D024300A018}" srcOrd="0" destOrd="0" presId="urn:microsoft.com/office/officeart/2005/8/layout/hierarchy1"/>
    <dgm:cxn modelId="{327DE6C1-F800-42CC-8ACE-DC88F22E0721}" type="presParOf" srcId="{502C28A0-A1A4-4FB3-B7BE-6D024300A018}" destId="{C3AD07DA-8749-4A9A-8822-6B92A9FC1498}" srcOrd="0" destOrd="0" presId="urn:microsoft.com/office/officeart/2005/8/layout/hierarchy1"/>
    <dgm:cxn modelId="{F77C133B-A857-4E15-BCF6-A6BE8908B99A}" type="presParOf" srcId="{502C28A0-A1A4-4FB3-B7BE-6D024300A018}" destId="{3E1F1A33-3B07-4381-BE88-A69753688782}" srcOrd="1" destOrd="0" presId="urn:microsoft.com/office/officeart/2005/8/layout/hierarchy1"/>
    <dgm:cxn modelId="{4140EE29-C1D2-4FB2-998F-0F7E1BDB9EA4}" type="presParOf" srcId="{698C01C0-1344-48EC-AEC5-EBDCF421F32E}" destId="{E8F6F678-3455-430F-B12B-904286242048}" srcOrd="1" destOrd="0" presId="urn:microsoft.com/office/officeart/2005/8/layout/hierarchy1"/>
    <dgm:cxn modelId="{C0178511-8D0B-4A4D-B3BD-5A70BA142231}" type="presParOf" srcId="{795BA01B-10A6-4807-A75E-BF1C31E1CF63}" destId="{B12D43E5-87AC-4EE6-8F2C-DC8E945E2CAB}" srcOrd="4" destOrd="0" presId="urn:microsoft.com/office/officeart/2005/8/layout/hierarchy1"/>
    <dgm:cxn modelId="{30D3C801-3234-4D5B-9E7F-3137041EC4E7}" type="presParOf" srcId="{795BA01B-10A6-4807-A75E-BF1C31E1CF63}" destId="{035139DC-A669-4A34-8087-AE427F8A7799}" srcOrd="5" destOrd="0" presId="urn:microsoft.com/office/officeart/2005/8/layout/hierarchy1"/>
    <dgm:cxn modelId="{C85B5CBA-F4C7-40A0-9BFA-3789B31F4925}" type="presParOf" srcId="{035139DC-A669-4A34-8087-AE427F8A7799}" destId="{BDE05446-214C-451A-9DCA-6F417562782A}" srcOrd="0" destOrd="0" presId="urn:microsoft.com/office/officeart/2005/8/layout/hierarchy1"/>
    <dgm:cxn modelId="{470B2147-50DA-409E-AD29-0ECAF3925B76}" type="presParOf" srcId="{BDE05446-214C-451A-9DCA-6F417562782A}" destId="{CF48F437-898C-49A1-9289-0AB4C62FA4EB}" srcOrd="0" destOrd="0" presId="urn:microsoft.com/office/officeart/2005/8/layout/hierarchy1"/>
    <dgm:cxn modelId="{51FAA22B-F6F1-4F25-A7D8-275A586578B6}" type="presParOf" srcId="{BDE05446-214C-451A-9DCA-6F417562782A}" destId="{FB93FA30-1D73-4082-BE61-3DD10C8C5E20}" srcOrd="1" destOrd="0" presId="urn:microsoft.com/office/officeart/2005/8/layout/hierarchy1"/>
    <dgm:cxn modelId="{089A61B1-BC0E-478B-8535-89E6E69A5285}" type="presParOf" srcId="{035139DC-A669-4A34-8087-AE427F8A7799}" destId="{41AC975F-D947-4F3F-B76C-A0E7EF4EA66C}" srcOrd="1" destOrd="0" presId="urn:microsoft.com/office/officeart/2005/8/layout/hierarchy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D43E5-87AC-4EE6-8F2C-DC8E945E2CAB}">
      <dsp:nvSpPr>
        <dsp:cNvPr id="0" name=""/>
        <dsp:cNvSpPr/>
      </dsp:nvSpPr>
      <dsp:spPr>
        <a:xfrm>
          <a:off x="4489053" y="1234465"/>
          <a:ext cx="2597546" cy="494478"/>
        </a:xfrm>
        <a:custGeom>
          <a:avLst/>
          <a:gdLst/>
          <a:ahLst/>
          <a:cxnLst/>
          <a:rect l="0" t="0" r="0" b="0"/>
          <a:pathLst>
            <a:path>
              <a:moveTo>
                <a:pt x="0" y="0"/>
              </a:moveTo>
              <a:lnTo>
                <a:pt x="0" y="336972"/>
              </a:lnTo>
              <a:lnTo>
                <a:pt x="2597546" y="336972"/>
              </a:lnTo>
              <a:lnTo>
                <a:pt x="2597546" y="494478"/>
              </a:lnTo>
            </a:path>
          </a:pathLst>
        </a:custGeom>
        <a:noFill/>
        <a:ln w="25400" cap="flat" cmpd="sng" algn="ctr">
          <a:solidFill>
            <a:schemeClr val="accent1">
              <a:shade val="6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6E3C3A-0482-4484-A81E-B27CAFAA166D}">
      <dsp:nvSpPr>
        <dsp:cNvPr id="0" name=""/>
        <dsp:cNvSpPr/>
      </dsp:nvSpPr>
      <dsp:spPr>
        <a:xfrm>
          <a:off x="4962842" y="2808579"/>
          <a:ext cx="91440" cy="494478"/>
        </a:xfrm>
        <a:custGeom>
          <a:avLst/>
          <a:gdLst/>
          <a:ahLst/>
          <a:cxnLst/>
          <a:rect l="0" t="0" r="0" b="0"/>
          <a:pathLst>
            <a:path>
              <a:moveTo>
                <a:pt x="45720" y="0"/>
              </a:moveTo>
              <a:lnTo>
                <a:pt x="45720" y="494478"/>
              </a:lnTo>
            </a:path>
          </a:pathLst>
        </a:custGeom>
        <a:noFill/>
        <a:ln w="25400" cap="flat" cmpd="sng" algn="ctr">
          <a:solidFill>
            <a:schemeClr val="accent1">
              <a:shade val="8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E03BD1-2800-490B-98C8-99BAF01817CB}">
      <dsp:nvSpPr>
        <dsp:cNvPr id="0" name=""/>
        <dsp:cNvSpPr/>
      </dsp:nvSpPr>
      <dsp:spPr>
        <a:xfrm>
          <a:off x="4489053" y="1234465"/>
          <a:ext cx="519509" cy="494478"/>
        </a:xfrm>
        <a:custGeom>
          <a:avLst/>
          <a:gdLst/>
          <a:ahLst/>
          <a:cxnLst/>
          <a:rect l="0" t="0" r="0" b="0"/>
          <a:pathLst>
            <a:path>
              <a:moveTo>
                <a:pt x="0" y="0"/>
              </a:moveTo>
              <a:lnTo>
                <a:pt x="0" y="336972"/>
              </a:lnTo>
              <a:lnTo>
                <a:pt x="519509" y="336972"/>
              </a:lnTo>
              <a:lnTo>
                <a:pt x="519509" y="494478"/>
              </a:lnTo>
            </a:path>
          </a:pathLst>
        </a:custGeom>
        <a:noFill/>
        <a:ln w="25400" cap="flat" cmpd="sng" algn="ctr">
          <a:solidFill>
            <a:schemeClr val="accent1">
              <a:shade val="6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D9F3E7-380E-4207-9B20-9B5D0010FCC6}">
      <dsp:nvSpPr>
        <dsp:cNvPr id="0" name=""/>
        <dsp:cNvSpPr/>
      </dsp:nvSpPr>
      <dsp:spPr>
        <a:xfrm>
          <a:off x="1891506" y="2808579"/>
          <a:ext cx="1039018" cy="494478"/>
        </a:xfrm>
        <a:custGeom>
          <a:avLst/>
          <a:gdLst/>
          <a:ahLst/>
          <a:cxnLst/>
          <a:rect l="0" t="0" r="0" b="0"/>
          <a:pathLst>
            <a:path>
              <a:moveTo>
                <a:pt x="0" y="0"/>
              </a:moveTo>
              <a:lnTo>
                <a:pt x="0" y="336972"/>
              </a:lnTo>
              <a:lnTo>
                <a:pt x="1039018" y="336972"/>
              </a:lnTo>
              <a:lnTo>
                <a:pt x="1039018" y="494478"/>
              </a:lnTo>
            </a:path>
          </a:pathLst>
        </a:custGeom>
        <a:noFill/>
        <a:ln w="25400" cap="flat" cmpd="sng" algn="ctr">
          <a:solidFill>
            <a:schemeClr val="accent1">
              <a:shade val="8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7D1C71-3846-491C-BC17-9EDE164A4E9A}">
      <dsp:nvSpPr>
        <dsp:cNvPr id="0" name=""/>
        <dsp:cNvSpPr/>
      </dsp:nvSpPr>
      <dsp:spPr>
        <a:xfrm>
          <a:off x="852487" y="2808579"/>
          <a:ext cx="1039018" cy="494478"/>
        </a:xfrm>
        <a:custGeom>
          <a:avLst/>
          <a:gdLst/>
          <a:ahLst/>
          <a:cxnLst/>
          <a:rect l="0" t="0" r="0" b="0"/>
          <a:pathLst>
            <a:path>
              <a:moveTo>
                <a:pt x="1039018" y="0"/>
              </a:moveTo>
              <a:lnTo>
                <a:pt x="1039018" y="336972"/>
              </a:lnTo>
              <a:lnTo>
                <a:pt x="0" y="336972"/>
              </a:lnTo>
              <a:lnTo>
                <a:pt x="0" y="494478"/>
              </a:lnTo>
            </a:path>
          </a:pathLst>
        </a:custGeom>
        <a:noFill/>
        <a:ln w="25400" cap="flat" cmpd="sng" algn="ctr">
          <a:solidFill>
            <a:schemeClr val="accent1">
              <a:shade val="8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B77789-E5C4-4B53-8296-E3AD42BC88EE}">
      <dsp:nvSpPr>
        <dsp:cNvPr id="0" name=""/>
        <dsp:cNvSpPr/>
      </dsp:nvSpPr>
      <dsp:spPr>
        <a:xfrm>
          <a:off x="1891506" y="1234465"/>
          <a:ext cx="2597546" cy="494478"/>
        </a:xfrm>
        <a:custGeom>
          <a:avLst/>
          <a:gdLst/>
          <a:ahLst/>
          <a:cxnLst/>
          <a:rect l="0" t="0" r="0" b="0"/>
          <a:pathLst>
            <a:path>
              <a:moveTo>
                <a:pt x="2597546" y="0"/>
              </a:moveTo>
              <a:lnTo>
                <a:pt x="2597546" y="336972"/>
              </a:lnTo>
              <a:lnTo>
                <a:pt x="0" y="336972"/>
              </a:lnTo>
              <a:lnTo>
                <a:pt x="0" y="494478"/>
              </a:lnTo>
            </a:path>
          </a:pathLst>
        </a:custGeom>
        <a:noFill/>
        <a:ln w="25400" cap="flat" cmpd="sng" algn="ctr">
          <a:solidFill>
            <a:schemeClr val="accent1">
              <a:shade val="60000"/>
              <a:hueOff val="0"/>
              <a:satOff val="0"/>
              <a:lumOff val="0"/>
              <a:alphaOff val="0"/>
            </a:schemeClr>
          </a:solidFill>
          <a:prstDash val="solid"/>
          <a:miter/>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BB22B-8218-4E49-B995-A45606701A41}">
      <dsp:nvSpPr>
        <dsp:cNvPr id="0" name=""/>
        <dsp:cNvSpPr/>
      </dsp:nvSpPr>
      <dsp:spPr>
        <a:xfrm>
          <a:off x="3213256" y="856507"/>
          <a:ext cx="2551593" cy="3779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8B55038-ED14-4061-8429-D42B013F327E}">
      <dsp:nvSpPr>
        <dsp:cNvPr id="0" name=""/>
        <dsp:cNvSpPr/>
      </dsp:nvSpPr>
      <dsp:spPr>
        <a:xfrm>
          <a:off x="3402168" y="1035974"/>
          <a:ext cx="2551593" cy="3779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Dirección general</a:t>
          </a:r>
          <a:endParaRPr lang="es-ES" sz="1700" kern="1200" dirty="0"/>
        </a:p>
      </dsp:txBody>
      <dsp:txXfrm>
        <a:off x="3413238" y="1047044"/>
        <a:ext cx="2529453" cy="355818"/>
      </dsp:txXfrm>
    </dsp:sp>
    <dsp:sp modelId="{A3369A29-BD4E-4CA1-AB87-E593F273D9F4}">
      <dsp:nvSpPr>
        <dsp:cNvPr id="0" name=""/>
        <dsp:cNvSpPr/>
      </dsp:nvSpPr>
      <dsp:spPr>
        <a:xfrm>
          <a:off x="1041399" y="1728944"/>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9705092-9663-4925-ACC6-67766DF27790}">
      <dsp:nvSpPr>
        <dsp:cNvPr id="0" name=""/>
        <dsp:cNvSpPr/>
      </dsp:nvSpPr>
      <dsp:spPr>
        <a:xfrm>
          <a:off x="1230312" y="1908411"/>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Diseño y desarrollo (Sergio y Marc)</a:t>
          </a:r>
          <a:endParaRPr lang="es-ES" sz="1700" kern="1200" dirty="0"/>
        </a:p>
      </dsp:txBody>
      <dsp:txXfrm>
        <a:off x="1261933" y="1940032"/>
        <a:ext cx="1636970" cy="1016392"/>
      </dsp:txXfrm>
    </dsp:sp>
    <dsp:sp modelId="{A21EBB0B-9B2A-474A-B320-93E51957C2E9}">
      <dsp:nvSpPr>
        <dsp:cNvPr id="0" name=""/>
        <dsp:cNvSpPr/>
      </dsp:nvSpPr>
      <dsp:spPr>
        <a:xfrm>
          <a:off x="2381" y="3303057"/>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2EC8358C-A67B-446A-8B70-CAE7CB0A7C7A}">
      <dsp:nvSpPr>
        <dsp:cNvPr id="0" name=""/>
        <dsp:cNvSpPr/>
      </dsp:nvSpPr>
      <dsp:spPr>
        <a:xfrm>
          <a:off x="191293" y="3482524"/>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Diseñadores</a:t>
          </a:r>
          <a:endParaRPr lang="es-ES" sz="1700" kern="1200" dirty="0"/>
        </a:p>
      </dsp:txBody>
      <dsp:txXfrm>
        <a:off x="222914" y="3514145"/>
        <a:ext cx="1636970" cy="1016392"/>
      </dsp:txXfrm>
    </dsp:sp>
    <dsp:sp modelId="{DD2432A9-AD7D-4766-8121-7DC5B11642A5}">
      <dsp:nvSpPr>
        <dsp:cNvPr id="0" name=""/>
        <dsp:cNvSpPr/>
      </dsp:nvSpPr>
      <dsp:spPr>
        <a:xfrm>
          <a:off x="2080418" y="3303057"/>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F406B54-EEEC-44F3-AF8B-45BB0834F2E2}">
      <dsp:nvSpPr>
        <dsp:cNvPr id="0" name=""/>
        <dsp:cNvSpPr/>
      </dsp:nvSpPr>
      <dsp:spPr>
        <a:xfrm>
          <a:off x="2269331" y="3482524"/>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Técnicos o desarrolladores</a:t>
          </a:r>
          <a:endParaRPr lang="es-ES" sz="1700" kern="1200" dirty="0"/>
        </a:p>
      </dsp:txBody>
      <dsp:txXfrm>
        <a:off x="2300952" y="3514145"/>
        <a:ext cx="1636970" cy="1016392"/>
      </dsp:txXfrm>
    </dsp:sp>
    <dsp:sp modelId="{A2D3BF34-0063-4259-AAB4-ABC30C23B7A4}">
      <dsp:nvSpPr>
        <dsp:cNvPr id="0" name=""/>
        <dsp:cNvSpPr/>
      </dsp:nvSpPr>
      <dsp:spPr>
        <a:xfrm>
          <a:off x="4158456" y="1728944"/>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91826E-00AB-4EF5-9C2A-702805A8FBA0}">
      <dsp:nvSpPr>
        <dsp:cNvPr id="0" name=""/>
        <dsp:cNvSpPr/>
      </dsp:nvSpPr>
      <dsp:spPr>
        <a:xfrm>
          <a:off x="4347368" y="1908411"/>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Compra y Venta (Raül y Andreu)</a:t>
          </a:r>
          <a:endParaRPr lang="es-ES" sz="1700" kern="1200" dirty="0"/>
        </a:p>
      </dsp:txBody>
      <dsp:txXfrm>
        <a:off x="4378989" y="1940032"/>
        <a:ext cx="1636970" cy="1016392"/>
      </dsp:txXfrm>
    </dsp:sp>
    <dsp:sp modelId="{C3AD07DA-8749-4A9A-8822-6B92A9FC1498}">
      <dsp:nvSpPr>
        <dsp:cNvPr id="0" name=""/>
        <dsp:cNvSpPr/>
      </dsp:nvSpPr>
      <dsp:spPr>
        <a:xfrm>
          <a:off x="4158456" y="3303057"/>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E1F1A33-3B07-4381-BE88-A69753688782}">
      <dsp:nvSpPr>
        <dsp:cNvPr id="0" name=""/>
        <dsp:cNvSpPr/>
      </dsp:nvSpPr>
      <dsp:spPr>
        <a:xfrm>
          <a:off x="4347368" y="3482524"/>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Empresas de tecnología</a:t>
          </a:r>
          <a:endParaRPr lang="es-ES" sz="1700" kern="1200" dirty="0"/>
        </a:p>
      </dsp:txBody>
      <dsp:txXfrm>
        <a:off x="4378989" y="3514145"/>
        <a:ext cx="1636970" cy="1016392"/>
      </dsp:txXfrm>
    </dsp:sp>
    <dsp:sp modelId="{CF48F437-898C-49A1-9289-0AB4C62FA4EB}">
      <dsp:nvSpPr>
        <dsp:cNvPr id="0" name=""/>
        <dsp:cNvSpPr/>
      </dsp:nvSpPr>
      <dsp:spPr>
        <a:xfrm>
          <a:off x="6236493" y="1728944"/>
          <a:ext cx="1700212" cy="107963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B93FA30-1D73-4082-BE61-3DD10C8C5E20}">
      <dsp:nvSpPr>
        <dsp:cNvPr id="0" name=""/>
        <dsp:cNvSpPr/>
      </dsp:nvSpPr>
      <dsp:spPr>
        <a:xfrm>
          <a:off x="6425406" y="1908411"/>
          <a:ext cx="1700212" cy="107963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_tradnl" sz="1700" kern="1200" dirty="0" smtClean="0"/>
            <a:t>Marketing (</a:t>
          </a:r>
          <a:r>
            <a:rPr lang="es-ES_tradnl" sz="1700" kern="1200" dirty="0" err="1" smtClean="0"/>
            <a:t>Vicent</a:t>
          </a:r>
          <a:r>
            <a:rPr lang="es-ES_tradnl" sz="1700" kern="1200" dirty="0" smtClean="0"/>
            <a:t>)</a:t>
          </a:r>
          <a:endParaRPr lang="es-ES" sz="1700" kern="1200" dirty="0"/>
        </a:p>
      </dsp:txBody>
      <dsp:txXfrm>
        <a:off x="6457027" y="1940032"/>
        <a:ext cx="1636970" cy="10163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lstStyle/>
          <a:p>
            <a:pPr>
              <a:lnSpc>
                <a:spcPct val="100000"/>
              </a:lnSpc>
            </a:pPr>
            <a:r>
              <a:rPr lang="en-US" sz="5400" b="0" strike="noStrike" spc="-1">
                <a:solidFill>
                  <a:srgbClr val="262626"/>
                </a:solidFill>
                <a:latin typeface="Century Gothic"/>
              </a:rPr>
              <a:t>Haga clic para modificar el estilo de título del patrón</a:t>
            </a:r>
            <a:endParaRPr lang="en-US" sz="5400" b="0" strike="noStrike" spc="-1">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297221BB-AE6C-4B1C-933D-AECE3025C038}" type="datetime">
              <a:rPr lang="es-ES" sz="900" b="0" strike="noStrike" spc="-1">
                <a:solidFill>
                  <a:srgbClr val="8B8B8B"/>
                </a:solidFill>
                <a:latin typeface="Century Gothic"/>
              </a:rPr>
              <a:pPr algn="r">
                <a:lnSpc>
                  <a:spcPct val="100000"/>
                </a:lnSpc>
              </a:pPr>
              <a:t>02/03/2020</a:t>
            </a:fld>
            <a:endParaRPr lang="es-ES" sz="900" b="0" strike="noStrike" spc="-1">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lstStyle/>
          <a:p>
            <a:endParaRPr lang="es-ES" sz="2400" b="0" strike="noStrike" spc="-1">
              <a:latin typeface="Times New Roman"/>
            </a:endParaRPr>
          </a:p>
        </p:txBody>
      </p:sp>
      <p:sp>
        <p:nvSpPr>
          <p:cNvPr id="30"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lstStyle/>
          <a:p>
            <a:pPr algn="r">
              <a:lnSpc>
                <a:spcPct val="100000"/>
              </a:lnSpc>
            </a:pPr>
            <a:fld id="{DE50CE23-CFAD-4037-A83B-317FC677711B}" type="slidenum">
              <a:rPr lang="es-ES" sz="2000" b="0" strike="noStrike" spc="-1">
                <a:solidFill>
                  <a:srgbClr val="FEFFFF"/>
                </a:solidFill>
                <a:latin typeface="Century Gothic"/>
              </a:rPr>
              <a:pPr algn="r">
                <a:lnSpc>
                  <a:spcPct val="100000"/>
                </a:lnSpc>
              </a:pPr>
              <a:t>‹#›</a:t>
            </a:fld>
            <a:endParaRPr lang="es-ES" sz="2000" b="0" strike="noStrike" spc="-1">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Pulse para editar el formato de esquema del texto</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Segundo nivel del esquema</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Tercer nivel del esquema</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Cuarto nivel del esquema</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Quinto nivel del esquema</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Sexto nivel del esquema</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eurofirms.es/eurofirms-inicia-una-cadena-de-valores-con-una-campana-de-navidad-solidaria/" TargetMode="External"/><Relationship Id="rId3" Type="http://schemas.openxmlformats.org/officeDocument/2006/relationships/hyperlink" Target="https://www.rankia.com/blog/mundodelaempresa/1110235-organizacion-organigramas-empresas" TargetMode="External"/><Relationship Id="rId7" Type="http://schemas.openxmlformats.org/officeDocument/2006/relationships/hyperlink" Target="https://www.bizneo.com/blog/organigrama-de-una-empresa/" TargetMode="External"/><Relationship Id="rId2" Type="http://schemas.openxmlformats.org/officeDocument/2006/relationships/hyperlink" Target="https://www.novergysolar.com/es/" TargetMode="External"/><Relationship Id="rId1" Type="http://schemas.openxmlformats.org/officeDocument/2006/relationships/slideLayout" Target="../slideLayouts/slideLayout1.xml"/><Relationship Id="rId6" Type="http://schemas.openxmlformats.org/officeDocument/2006/relationships/hyperlink" Target="https://factorialhr.es/blog/que-es-organigrama-empresa-tipos-plantillas/" TargetMode="External"/><Relationship Id="rId5" Type="http://schemas.openxmlformats.org/officeDocument/2006/relationships/hyperlink" Target="https://blog.hubspot.es/marketing/matriz-ansoff" TargetMode="External"/><Relationship Id="rId10" Type="http://schemas.openxmlformats.org/officeDocument/2006/relationships/image" Target="../media/image2.png"/><Relationship Id="rId4" Type="http://schemas.openxmlformats.org/officeDocument/2006/relationships/hyperlink" Target="https://www.slideshare.net/guest06ca0fa9/mision-vision-valores-y-principios-organizacionales-de-hostoben" TargetMode="External"/><Relationship Id="rId9" Type="http://schemas.openxmlformats.org/officeDocument/2006/relationships/hyperlink" Target="https://www.tesa.es/es/site/tesa/sostenibilidad/sostenibilidad-en-toda-la-cadena-de-valo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ipyme.org/es-ES/DecisionEmprender/FormasJuridicas/Paginas/FormasJuridicas.asp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589120" y="767520"/>
            <a:ext cx="8915040" cy="2262600"/>
          </a:xfrm>
          <a:prstGeom prst="rect">
            <a:avLst/>
          </a:prstGeom>
          <a:noFill/>
          <a:ln>
            <a:noFill/>
          </a:ln>
        </p:spPr>
        <p:txBody>
          <a:bodyPr anchor="b">
            <a:normAutofit fontScale="91000" lnSpcReduction="10000"/>
          </a:bodyPr>
          <a:lstStyle/>
          <a:p>
            <a:pPr algn="ctr">
              <a:lnSpc>
                <a:spcPct val="100000"/>
              </a:lnSpc>
            </a:pPr>
            <a:r>
              <a:rPr lang="en-US" sz="5400" b="0" strike="noStrike" spc="-1">
                <a:solidFill>
                  <a:srgbClr val="262626"/>
                </a:solidFill>
                <a:latin typeface="Century Gothic"/>
              </a:rPr>
              <a:t>Práctica de Laboratorio </a:t>
            </a:r>
            <a:r>
              <a:t/>
            </a:r>
            <a:br/>
            <a:r>
              <a:rPr lang="en-US" sz="5400" b="0" strike="noStrike" spc="-1">
                <a:solidFill>
                  <a:srgbClr val="262626"/>
                </a:solidFill>
                <a:latin typeface="Century Gothic"/>
              </a:rPr>
              <a:t>3, 4, 5</a:t>
            </a:r>
            <a:r>
              <a:t/>
            </a:r>
            <a:br/>
            <a:endParaRPr lang="en-US" sz="5400" b="0" strike="noStrike" spc="-1">
              <a:solidFill>
                <a:srgbClr val="000000"/>
              </a:solidFill>
              <a:latin typeface="Century Gothic"/>
            </a:endParaRPr>
          </a:p>
        </p:txBody>
      </p:sp>
      <p:sp>
        <p:nvSpPr>
          <p:cNvPr id="139" name="TextShape 2"/>
          <p:cNvSpPr txBox="1"/>
          <p:nvPr/>
        </p:nvSpPr>
        <p:spPr>
          <a:xfrm>
            <a:off x="1883726" y="2915348"/>
            <a:ext cx="5546880" cy="2996640"/>
          </a:xfrm>
          <a:prstGeom prst="rect">
            <a:avLst/>
          </a:prstGeom>
          <a:noFill/>
          <a:ln>
            <a:noFill/>
          </a:ln>
        </p:spPr>
        <p:txBody>
          <a:bodyPr>
            <a:normAutofit/>
          </a:bodyPr>
          <a:lstStyle/>
          <a:p>
            <a:pPr>
              <a:lnSpc>
                <a:spcPct val="100000"/>
              </a:lnSpc>
              <a:spcBef>
                <a:spcPts val="1001"/>
              </a:spcBef>
            </a:pPr>
            <a:r>
              <a:rPr lang="es-ES" sz="1800" b="0" strike="noStrike" spc="-1" dirty="0">
                <a:solidFill>
                  <a:srgbClr val="595959"/>
                </a:solidFill>
                <a:latin typeface="Century Gothic"/>
              </a:rPr>
              <a:t>Miembros del grupo:				</a:t>
            </a:r>
            <a:endParaRPr lang="es-ES" sz="1800" b="0" strike="noStrike" spc="-1" dirty="0">
              <a:latin typeface="Arial"/>
            </a:endParaRPr>
          </a:p>
          <a:p>
            <a:pPr>
              <a:lnSpc>
                <a:spcPct val="100000"/>
              </a:lnSpc>
              <a:spcBef>
                <a:spcPts val="1001"/>
              </a:spcBef>
            </a:pPr>
            <a:r>
              <a:rPr lang="es-ES" sz="1800" b="0" strike="noStrike" spc="-1" dirty="0">
                <a:solidFill>
                  <a:srgbClr val="595959"/>
                </a:solidFill>
                <a:latin typeface="Century Gothic"/>
              </a:rPr>
              <a:t> </a:t>
            </a:r>
            <a:r>
              <a:rPr lang="es-ES" sz="1800" b="0" strike="noStrike" spc="-1" dirty="0" smtClean="0">
                <a:solidFill>
                  <a:srgbClr val="595959"/>
                </a:solidFill>
                <a:latin typeface="Century Gothic"/>
              </a:rPr>
              <a:t>Líder </a:t>
            </a:r>
            <a:r>
              <a:rPr lang="es-ES" sz="1800" b="0" strike="noStrike" spc="-1" dirty="0">
                <a:solidFill>
                  <a:srgbClr val="595959"/>
                </a:solidFill>
                <a:latin typeface="Century Gothic"/>
              </a:rPr>
              <a:t>/ Coordinador: Sergio del Fresno Espinosa </a:t>
            </a:r>
            <a:endParaRPr lang="es-ES" sz="1800" b="0" strike="noStrike" spc="-1" dirty="0">
              <a:latin typeface="Arial"/>
            </a:endParaRPr>
          </a:p>
          <a:p>
            <a:pPr>
              <a:lnSpc>
                <a:spcPct val="100000"/>
              </a:lnSpc>
              <a:spcBef>
                <a:spcPts val="1001"/>
              </a:spcBef>
            </a:pPr>
            <a:r>
              <a:rPr lang="es-ES" sz="1800" b="0" strike="noStrike" spc="-1" dirty="0">
                <a:solidFill>
                  <a:srgbClr val="595959"/>
                </a:solidFill>
                <a:latin typeface="Century Gothic"/>
              </a:rPr>
              <a:t>Facilitador: Marc </a:t>
            </a:r>
            <a:r>
              <a:rPr lang="es-ES" sz="1800" b="0" strike="noStrike" spc="-1" dirty="0" err="1">
                <a:solidFill>
                  <a:srgbClr val="595959"/>
                </a:solidFill>
                <a:latin typeface="Century Gothic"/>
              </a:rPr>
              <a:t>Strange</a:t>
            </a:r>
            <a:r>
              <a:rPr lang="es-ES" sz="1800" b="0" strike="noStrike" spc="-1" dirty="0">
                <a:solidFill>
                  <a:srgbClr val="595959"/>
                </a:solidFill>
                <a:latin typeface="Century Gothic"/>
              </a:rPr>
              <a:t> </a:t>
            </a:r>
            <a:r>
              <a:rPr lang="es-ES" sz="1800" b="0" strike="noStrike" spc="-1" dirty="0" err="1">
                <a:solidFill>
                  <a:srgbClr val="595959"/>
                </a:solidFill>
                <a:latin typeface="Century Gothic"/>
              </a:rPr>
              <a:t>Mongort</a:t>
            </a:r>
            <a:r>
              <a:rPr lang="es-ES" sz="1800" b="0" strike="noStrike" spc="-1" dirty="0">
                <a:solidFill>
                  <a:srgbClr val="595959"/>
                </a:solidFill>
                <a:latin typeface="Century Gothic"/>
              </a:rPr>
              <a:t> 	</a:t>
            </a:r>
            <a:endParaRPr lang="es-ES" sz="1800" b="0" strike="noStrike" spc="-1" dirty="0">
              <a:latin typeface="Arial"/>
            </a:endParaRPr>
          </a:p>
          <a:p>
            <a:pPr>
              <a:lnSpc>
                <a:spcPct val="100000"/>
              </a:lnSpc>
              <a:spcBef>
                <a:spcPts val="1001"/>
              </a:spcBef>
            </a:pPr>
            <a:r>
              <a:rPr lang="es-ES" sz="1800" b="0" strike="noStrike" spc="-1" dirty="0">
                <a:solidFill>
                  <a:srgbClr val="595959"/>
                </a:solidFill>
                <a:latin typeface="Century Gothic"/>
              </a:rPr>
              <a:t>Secretario: </a:t>
            </a:r>
            <a:r>
              <a:rPr lang="es-ES" sz="1800" b="0" strike="noStrike" spc="-1" dirty="0" smtClean="0">
                <a:solidFill>
                  <a:srgbClr val="595959"/>
                </a:solidFill>
                <a:latin typeface="Century Gothic"/>
              </a:rPr>
              <a:t>Andreu </a:t>
            </a:r>
            <a:r>
              <a:rPr lang="es-ES" sz="1800" b="0" strike="noStrike" spc="-1" dirty="0" err="1">
                <a:solidFill>
                  <a:srgbClr val="595959"/>
                </a:solidFill>
                <a:latin typeface="Century Gothic"/>
              </a:rPr>
              <a:t>Mut</a:t>
            </a:r>
            <a:r>
              <a:rPr lang="es-ES" sz="1800" b="0" strike="noStrike" spc="-1" dirty="0">
                <a:solidFill>
                  <a:srgbClr val="595959"/>
                </a:solidFill>
                <a:latin typeface="Century Gothic"/>
              </a:rPr>
              <a:t> Portes		</a:t>
            </a:r>
            <a:endParaRPr lang="es-ES" sz="1800" b="0" strike="noStrike" spc="-1" dirty="0">
              <a:latin typeface="Arial"/>
            </a:endParaRPr>
          </a:p>
          <a:p>
            <a:pPr>
              <a:lnSpc>
                <a:spcPct val="100000"/>
              </a:lnSpc>
              <a:spcBef>
                <a:spcPts val="1001"/>
              </a:spcBef>
            </a:pPr>
            <a:r>
              <a:rPr lang="es-ES" sz="1800" b="0" strike="noStrike" spc="-1" dirty="0">
                <a:solidFill>
                  <a:srgbClr val="595959"/>
                </a:solidFill>
                <a:latin typeface="Century Gothic"/>
              </a:rPr>
              <a:t>Portavoz: </a:t>
            </a:r>
            <a:r>
              <a:rPr lang="es-ES" sz="1800" b="0" strike="noStrike" spc="-1" dirty="0" err="1">
                <a:solidFill>
                  <a:srgbClr val="595959"/>
                </a:solidFill>
                <a:latin typeface="Century Gothic"/>
              </a:rPr>
              <a:t>Vicent</a:t>
            </a:r>
            <a:r>
              <a:rPr lang="es-ES" sz="1800" b="0" strike="noStrike" spc="-1" dirty="0">
                <a:solidFill>
                  <a:srgbClr val="595959"/>
                </a:solidFill>
                <a:latin typeface="Century Gothic"/>
              </a:rPr>
              <a:t> </a:t>
            </a:r>
            <a:r>
              <a:rPr lang="es-ES" sz="1800" b="0" strike="noStrike" spc="-1" dirty="0" err="1">
                <a:solidFill>
                  <a:srgbClr val="595959"/>
                </a:solidFill>
                <a:latin typeface="Century Gothic"/>
              </a:rPr>
              <a:t>Gramuntell</a:t>
            </a:r>
            <a:r>
              <a:rPr lang="es-ES" sz="1800" b="0" strike="noStrike" spc="-1" dirty="0">
                <a:solidFill>
                  <a:srgbClr val="595959"/>
                </a:solidFill>
                <a:latin typeface="Century Gothic"/>
              </a:rPr>
              <a:t> </a:t>
            </a:r>
            <a:r>
              <a:rPr lang="es-ES" sz="1800" b="0" strike="noStrike" spc="-1" dirty="0" err="1">
                <a:solidFill>
                  <a:srgbClr val="595959"/>
                </a:solidFill>
                <a:latin typeface="Century Gothic"/>
              </a:rPr>
              <a:t>Bayarri</a:t>
            </a:r>
            <a:r>
              <a:rPr lang="es-ES" sz="1800" b="0" strike="noStrike" spc="-1" dirty="0">
                <a:solidFill>
                  <a:srgbClr val="595959"/>
                </a:solidFill>
                <a:latin typeface="Century Gothic"/>
              </a:rPr>
              <a:t> 	</a:t>
            </a:r>
            <a:endParaRPr lang="es-ES" sz="1800" b="0" strike="noStrike" spc="-1" dirty="0">
              <a:latin typeface="Arial"/>
            </a:endParaRPr>
          </a:p>
          <a:p>
            <a:pPr>
              <a:lnSpc>
                <a:spcPct val="100000"/>
              </a:lnSpc>
              <a:spcBef>
                <a:spcPts val="1001"/>
              </a:spcBef>
            </a:pPr>
            <a:r>
              <a:rPr lang="es-ES" sz="1800" b="0" strike="noStrike" spc="-1" dirty="0">
                <a:solidFill>
                  <a:srgbClr val="595959"/>
                </a:solidFill>
                <a:latin typeface="Century Gothic"/>
              </a:rPr>
              <a:t>Gestor de tiempo: Raül Ciscar Esteve 		</a:t>
            </a:r>
            <a:endParaRPr lang="es-ES" sz="1800" b="0" strike="noStrike" spc="-1" dirty="0">
              <a:latin typeface="Arial"/>
            </a:endParaRPr>
          </a:p>
          <a:p>
            <a:pPr>
              <a:lnSpc>
                <a:spcPct val="100000"/>
              </a:lnSpc>
              <a:spcBef>
                <a:spcPts val="1001"/>
              </a:spcBef>
            </a:pPr>
            <a:endParaRPr lang="es-ES" sz="1800" b="0" strike="noStrike" spc="-1" dirty="0">
              <a:latin typeface="Arial"/>
            </a:endParaRPr>
          </a:p>
        </p:txBody>
      </p:sp>
      <p:pic>
        <p:nvPicPr>
          <p:cNvPr id="140" name="Imagen 139"/>
          <p:cNvPicPr/>
          <p:nvPr/>
        </p:nvPicPr>
        <p:blipFill>
          <a:blip r:embed="rId2"/>
          <a:stretch/>
        </p:blipFill>
        <p:spPr>
          <a:xfrm>
            <a:off x="7560000" y="3030120"/>
            <a:ext cx="4336560" cy="325512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smtClean="0">
                <a:solidFill>
                  <a:srgbClr val="262626"/>
                </a:solidFill>
                <a:latin typeface="Century Gothic"/>
              </a:rPr>
              <a:t>DAFO</a:t>
            </a:r>
            <a:endParaRPr lang="en-US" sz="3600" b="0" strike="noStrike" spc="-1" dirty="0">
              <a:solidFill>
                <a:srgbClr val="000000"/>
              </a:solidFill>
              <a:latin typeface="Century Gothic"/>
            </a:endParaRPr>
          </a:p>
        </p:txBody>
      </p:sp>
      <p:sp>
        <p:nvSpPr>
          <p:cNvPr id="157"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endParaRPr lang="en-US" sz="1400" b="0" strike="noStrike" spc="-1" dirty="0">
              <a:solidFill>
                <a:srgbClr val="404040"/>
              </a:solidFill>
              <a:latin typeface="Century Gothic"/>
            </a:endParaRPr>
          </a:p>
        </p:txBody>
      </p:sp>
      <p:pic>
        <p:nvPicPr>
          <p:cNvPr id="158" name="Imagen 3"/>
          <p:cNvPicPr/>
          <p:nvPr/>
        </p:nvPicPr>
        <p:blipFill>
          <a:blip r:embed="rId2"/>
          <a:stretch/>
        </p:blipFill>
        <p:spPr>
          <a:xfrm>
            <a:off x="0" y="432720"/>
            <a:ext cx="2694960" cy="2694960"/>
          </a:xfrm>
          <a:prstGeom prst="rect">
            <a:avLst/>
          </a:prstGeom>
          <a:ln>
            <a:noFill/>
          </a:ln>
        </p:spPr>
      </p:pic>
      <p:graphicFrame>
        <p:nvGraphicFramePr>
          <p:cNvPr id="2" name="Tabla 1"/>
          <p:cNvGraphicFramePr>
            <a:graphicFrameLocks noGrp="1"/>
          </p:cNvGraphicFramePr>
          <p:nvPr>
            <p:extLst>
              <p:ext uri="{D42A27DB-BD31-4B8C-83A1-F6EECF244321}">
                <p14:modId xmlns="" xmlns:p14="http://schemas.microsoft.com/office/powerpoint/2010/main" val="1085146469"/>
              </p:ext>
            </p:extLst>
          </p:nvPr>
        </p:nvGraphicFramePr>
        <p:xfrm>
          <a:off x="2694960" y="1363320"/>
          <a:ext cx="8127999" cy="4236360"/>
        </p:xfrm>
        <a:graphic>
          <a:graphicData uri="http://schemas.openxmlformats.org/drawingml/2006/table">
            <a:tbl>
              <a:tblPr firstRow="1" bandRow="1">
                <a:tableStyleId>{5C22544A-7EE6-4342-B048-85BDC9FD1C3A}</a:tableStyleId>
              </a:tblPr>
              <a:tblGrid>
                <a:gridCol w="500822">
                  <a:extLst>
                    <a:ext uri="{9D8B030D-6E8A-4147-A177-3AD203B41FA5}">
                      <a16:colId xmlns="" xmlns:a16="http://schemas.microsoft.com/office/drawing/2014/main" val="3067489048"/>
                    </a:ext>
                  </a:extLst>
                </a:gridCol>
                <a:gridCol w="3435927">
                  <a:extLst>
                    <a:ext uri="{9D8B030D-6E8A-4147-A177-3AD203B41FA5}">
                      <a16:colId xmlns="" xmlns:a16="http://schemas.microsoft.com/office/drawing/2014/main" val="2406896258"/>
                    </a:ext>
                  </a:extLst>
                </a:gridCol>
                <a:gridCol w="4191250">
                  <a:extLst>
                    <a:ext uri="{9D8B030D-6E8A-4147-A177-3AD203B41FA5}">
                      <a16:colId xmlns="" xmlns:a16="http://schemas.microsoft.com/office/drawing/2014/main" val="1910744092"/>
                    </a:ext>
                  </a:extLst>
                </a:gridCol>
              </a:tblGrid>
              <a:tr h="370840">
                <a:tc>
                  <a:txBody>
                    <a:bodyPr/>
                    <a:lstStyle/>
                    <a:p>
                      <a:pPr algn="ctr"/>
                      <a:endParaRPr lang="es-ES" dirty="0"/>
                    </a:p>
                  </a:txBody>
                  <a:tcPr/>
                </a:tc>
                <a:tc>
                  <a:txBody>
                    <a:bodyPr/>
                    <a:lstStyle/>
                    <a:p>
                      <a:pPr algn="ctr"/>
                      <a:r>
                        <a:rPr lang="es-ES_tradnl" dirty="0" smtClean="0"/>
                        <a:t>Origen interno</a:t>
                      </a:r>
                      <a:endParaRPr lang="es-ES" dirty="0"/>
                    </a:p>
                  </a:txBody>
                  <a:tcPr/>
                </a:tc>
                <a:tc>
                  <a:txBody>
                    <a:bodyPr/>
                    <a:lstStyle/>
                    <a:p>
                      <a:pPr algn="ctr"/>
                      <a:r>
                        <a:rPr lang="es-ES_tradnl" dirty="0" smtClean="0"/>
                        <a:t>Origen externo</a:t>
                      </a:r>
                      <a:endParaRPr lang="es-ES" dirty="0"/>
                    </a:p>
                  </a:txBody>
                  <a:tcPr/>
                </a:tc>
                <a:extLst>
                  <a:ext uri="{0D108BD9-81ED-4DB2-BD59-A6C34878D82A}">
                    <a16:rowId xmlns="" xmlns:a16="http://schemas.microsoft.com/office/drawing/2014/main" val="4012872503"/>
                  </a:ext>
                </a:extLst>
              </a:tr>
              <a:tr h="2064429">
                <a:tc>
                  <a:txBody>
                    <a:bodyPr/>
                    <a:lstStyle/>
                    <a:p>
                      <a:pPr algn="ctr"/>
                      <a:r>
                        <a:rPr lang="es-ES_tradnl" dirty="0" smtClean="0"/>
                        <a:t>Puntos débiles</a:t>
                      </a:r>
                      <a:endParaRPr lang="es-ES" dirty="0"/>
                    </a:p>
                  </a:txBody>
                  <a:tcPr vert="vert270"/>
                </a:tc>
                <a:tc>
                  <a:txBody>
                    <a:bodyPr/>
                    <a:lstStyle/>
                    <a:p>
                      <a:r>
                        <a:rPr lang="es-ES_tradnl" dirty="0" smtClean="0"/>
                        <a:t>Debilidades:</a:t>
                      </a:r>
                    </a:p>
                    <a:p>
                      <a:r>
                        <a:rPr lang="es-ES_tradnl" sz="1200" dirty="0" smtClean="0"/>
                        <a:t>-Desconocimiento</a:t>
                      </a:r>
                      <a:r>
                        <a:rPr lang="es-ES_tradnl" sz="1200" baseline="0" dirty="0" smtClean="0"/>
                        <a:t> empresarial (experiencia).</a:t>
                      </a:r>
                    </a:p>
                    <a:p>
                      <a:r>
                        <a:rPr lang="es-ES_tradnl" sz="1200" baseline="0" dirty="0" smtClean="0"/>
                        <a:t>-Sin visibilidad ni reputación</a:t>
                      </a:r>
                    </a:p>
                    <a:p>
                      <a:r>
                        <a:rPr lang="es-ES_tradnl" sz="1200" baseline="0" dirty="0" smtClean="0"/>
                        <a:t>-Dependencia de acuerdos con otras entidades.</a:t>
                      </a:r>
                      <a:endParaRPr lang="es-ES" sz="1200" dirty="0"/>
                    </a:p>
                  </a:txBody>
                  <a:tcPr/>
                </a:tc>
                <a:tc>
                  <a:txBody>
                    <a:bodyPr/>
                    <a:lstStyle/>
                    <a:p>
                      <a:r>
                        <a:rPr lang="es-ES_tradnl" dirty="0" smtClean="0"/>
                        <a:t>Amenazas:</a:t>
                      </a:r>
                    </a:p>
                    <a:p>
                      <a:r>
                        <a:rPr lang="es-ES_tradnl" sz="1200" dirty="0" smtClean="0"/>
                        <a:t>-Entrada de nuevos competidores.</a:t>
                      </a:r>
                    </a:p>
                    <a:p>
                      <a:r>
                        <a:rPr lang="es-ES_tradnl" sz="1200" dirty="0" smtClean="0"/>
                        <a:t>-Competencia actual agresiva y con</a:t>
                      </a:r>
                      <a:r>
                        <a:rPr lang="es-ES_tradnl" sz="1200" baseline="0" dirty="0" smtClean="0"/>
                        <a:t> notoriedad.</a:t>
                      </a:r>
                    </a:p>
                    <a:p>
                      <a:r>
                        <a:rPr lang="es-ES_tradnl" sz="1200" baseline="0" dirty="0" smtClean="0"/>
                        <a:t>-Cambio de visión de consumidores.</a:t>
                      </a:r>
                    </a:p>
                    <a:p>
                      <a:r>
                        <a:rPr lang="es-ES_tradnl" sz="1200" baseline="0" dirty="0" smtClean="0"/>
                        <a:t>-Incertidumbre en la evolución y regulación del sector.</a:t>
                      </a:r>
                      <a:endParaRPr lang="es-ES" sz="1200" dirty="0"/>
                    </a:p>
                  </a:txBody>
                  <a:tcPr/>
                </a:tc>
                <a:extLst>
                  <a:ext uri="{0D108BD9-81ED-4DB2-BD59-A6C34878D82A}">
                    <a16:rowId xmlns="" xmlns:a16="http://schemas.microsoft.com/office/drawing/2014/main" val="4232729846"/>
                  </a:ext>
                </a:extLst>
              </a:tr>
              <a:tr h="1801091">
                <a:tc>
                  <a:txBody>
                    <a:bodyPr/>
                    <a:lstStyle/>
                    <a:p>
                      <a:pPr algn="ctr"/>
                      <a:r>
                        <a:rPr lang="es-ES_tradnl" dirty="0" smtClean="0"/>
                        <a:t>Puntos fuertes</a:t>
                      </a:r>
                      <a:endParaRPr lang="es-ES" dirty="0"/>
                    </a:p>
                  </a:txBody>
                  <a:tcPr vert="vert270"/>
                </a:tc>
                <a:tc>
                  <a:txBody>
                    <a:bodyPr/>
                    <a:lstStyle/>
                    <a:p>
                      <a:r>
                        <a:rPr lang="es-ES_tradnl" dirty="0" smtClean="0"/>
                        <a:t>Fortalezas:</a:t>
                      </a:r>
                    </a:p>
                    <a:p>
                      <a:r>
                        <a:rPr lang="es-ES_tradnl" sz="1200" dirty="0" smtClean="0"/>
                        <a:t>-Equipo cohesionado y motivado.</a:t>
                      </a:r>
                    </a:p>
                    <a:p>
                      <a:r>
                        <a:rPr lang="es-ES_tradnl" sz="1200" dirty="0" smtClean="0"/>
                        <a:t>-Nuevos productos, proyectos y exclusividad de los mismos.</a:t>
                      </a:r>
                    </a:p>
                    <a:p>
                      <a:r>
                        <a:rPr lang="es-ES_tradnl" sz="1200" dirty="0" smtClean="0"/>
                        <a:t>-Red</a:t>
                      </a:r>
                      <a:r>
                        <a:rPr lang="es-ES_tradnl" sz="1200" baseline="0" dirty="0" smtClean="0"/>
                        <a:t> de distribución asentada.</a:t>
                      </a:r>
                    </a:p>
                    <a:p>
                      <a:endParaRPr lang="es-ES" sz="1200" dirty="0"/>
                    </a:p>
                  </a:txBody>
                  <a:tcPr/>
                </a:tc>
                <a:tc>
                  <a:txBody>
                    <a:bodyPr/>
                    <a:lstStyle/>
                    <a:p>
                      <a:r>
                        <a:rPr lang="es-ES_tradnl" dirty="0" smtClean="0"/>
                        <a:t>Oportunidades:</a:t>
                      </a:r>
                    </a:p>
                    <a:p>
                      <a:r>
                        <a:rPr lang="es-ES_tradnl" sz="1200" dirty="0" smtClean="0"/>
                        <a:t>-Inversión inicial asequible.</a:t>
                      </a:r>
                    </a:p>
                    <a:p>
                      <a:r>
                        <a:rPr lang="es-ES_tradnl" sz="1200" dirty="0" smtClean="0"/>
                        <a:t>-Buena reputación con ecologistas y gobierno.</a:t>
                      </a:r>
                    </a:p>
                    <a:p>
                      <a:r>
                        <a:rPr lang="es-ES_tradnl" sz="1200" dirty="0" smtClean="0"/>
                        <a:t>-Sector idóneo para una renovación orientada a la sostenibilidad.</a:t>
                      </a:r>
                    </a:p>
                    <a:p>
                      <a:r>
                        <a:rPr lang="es-ES_tradnl" sz="1200" baseline="0" dirty="0" smtClean="0"/>
                        <a:t>-Público al que va dirigido creciente y amplio</a:t>
                      </a:r>
                      <a:endParaRPr lang="es-ES" sz="1200" dirty="0"/>
                    </a:p>
                  </a:txBody>
                  <a:tcPr/>
                </a:tc>
                <a:extLst>
                  <a:ext uri="{0D108BD9-81ED-4DB2-BD59-A6C34878D82A}">
                    <a16:rowId xmlns="" xmlns:a16="http://schemas.microsoft.com/office/drawing/2014/main" val="2580169964"/>
                  </a:ext>
                </a:extLst>
              </a:tr>
            </a:tbl>
          </a:graphicData>
        </a:graphic>
      </p:graphicFrame>
    </p:spTree>
    <p:extLst>
      <p:ext uri="{BB962C8B-B14F-4D97-AF65-F5344CB8AC3E}">
        <p14:creationId xmlns="" xmlns:p14="http://schemas.microsoft.com/office/powerpoint/2010/main" val="17608376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err="1" smtClean="0">
                <a:solidFill>
                  <a:srgbClr val="262626"/>
                </a:solidFill>
                <a:latin typeface="Century Gothic"/>
              </a:rPr>
              <a:t>Estrategias</a:t>
            </a:r>
            <a:r>
              <a:rPr lang="en-US" sz="3600" b="0" strike="noStrike" spc="-1" dirty="0" smtClean="0">
                <a:solidFill>
                  <a:srgbClr val="262626"/>
                </a:solidFill>
                <a:latin typeface="Century Gothic"/>
              </a:rPr>
              <a:t> </a:t>
            </a:r>
            <a:r>
              <a:rPr lang="en-US" sz="3600" b="0" strike="noStrike" spc="-1" dirty="0" err="1" smtClean="0">
                <a:solidFill>
                  <a:srgbClr val="262626"/>
                </a:solidFill>
                <a:latin typeface="Century Gothic"/>
              </a:rPr>
              <a:t>corporativas</a:t>
            </a:r>
            <a:r>
              <a:rPr lang="en-US" sz="3600" b="0" strike="noStrike" spc="-1" dirty="0" smtClean="0">
                <a:solidFill>
                  <a:srgbClr val="262626"/>
                </a:solidFill>
                <a:latin typeface="Century Gothic"/>
              </a:rPr>
              <a:t> (</a:t>
            </a:r>
            <a:r>
              <a:rPr lang="en-US" sz="3600" b="0" strike="noStrike" spc="-1" dirty="0" err="1" smtClean="0">
                <a:solidFill>
                  <a:srgbClr val="262626"/>
                </a:solidFill>
                <a:latin typeface="Century Gothic"/>
              </a:rPr>
              <a:t>Ansoff</a:t>
            </a:r>
            <a:r>
              <a:rPr lang="en-US" sz="3600" b="0" strike="noStrike" spc="-1" dirty="0" smtClean="0">
                <a:solidFill>
                  <a:srgbClr val="262626"/>
                </a:solidFill>
                <a:latin typeface="Century Gothic"/>
              </a:rPr>
              <a:t> y BCG)</a:t>
            </a:r>
            <a:endParaRPr lang="en-US" sz="3600" b="0" strike="noStrike" spc="-1" dirty="0">
              <a:solidFill>
                <a:srgbClr val="000000"/>
              </a:solidFill>
              <a:latin typeface="Century Gothic"/>
            </a:endParaRPr>
          </a:p>
        </p:txBody>
      </p:sp>
      <p:sp>
        <p:nvSpPr>
          <p:cNvPr id="157" name="TextShape 2"/>
          <p:cNvSpPr txBox="1"/>
          <p:nvPr/>
        </p:nvSpPr>
        <p:spPr>
          <a:xfrm>
            <a:off x="2593080" y="136332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endParaRPr lang="en-US" sz="1400" b="0" strike="noStrike" spc="-1" dirty="0">
              <a:solidFill>
                <a:srgbClr val="404040"/>
              </a:solidFill>
              <a:latin typeface="Century Gothic"/>
            </a:endParaRPr>
          </a:p>
        </p:txBody>
      </p:sp>
      <p:pic>
        <p:nvPicPr>
          <p:cNvPr id="158" name="Imagen 3"/>
          <p:cNvPicPr/>
          <p:nvPr/>
        </p:nvPicPr>
        <p:blipFill>
          <a:blip r:embed="rId2"/>
          <a:stretch/>
        </p:blipFill>
        <p:spPr>
          <a:xfrm>
            <a:off x="0" y="432720"/>
            <a:ext cx="2694960" cy="2694960"/>
          </a:xfrm>
          <a:prstGeom prst="rect">
            <a:avLst/>
          </a:prstGeom>
          <a:ln>
            <a:noFill/>
          </a:ln>
        </p:spPr>
      </p:pic>
      <p:graphicFrame>
        <p:nvGraphicFramePr>
          <p:cNvPr id="3" name="Tabla 2"/>
          <p:cNvGraphicFramePr>
            <a:graphicFrameLocks noGrp="1"/>
          </p:cNvGraphicFramePr>
          <p:nvPr>
            <p:extLst>
              <p:ext uri="{D42A27DB-BD31-4B8C-83A1-F6EECF244321}">
                <p14:modId xmlns="" xmlns:p14="http://schemas.microsoft.com/office/powerpoint/2010/main" val="408746280"/>
              </p:ext>
            </p:extLst>
          </p:nvPr>
        </p:nvGraphicFramePr>
        <p:xfrm>
          <a:off x="2759615" y="4279305"/>
          <a:ext cx="8128000" cy="2123714"/>
        </p:xfrm>
        <a:graphic>
          <a:graphicData uri="http://schemas.openxmlformats.org/drawingml/2006/table">
            <a:tbl>
              <a:tblPr firstRow="1" bandRow="1">
                <a:tableStyleId>{5C22544A-7EE6-4342-B048-85BDC9FD1C3A}</a:tableStyleId>
              </a:tblPr>
              <a:tblGrid>
                <a:gridCol w="706916">
                  <a:extLst>
                    <a:ext uri="{9D8B030D-6E8A-4147-A177-3AD203B41FA5}">
                      <a16:colId xmlns="" xmlns:a16="http://schemas.microsoft.com/office/drawing/2014/main" val="186082837"/>
                    </a:ext>
                  </a:extLst>
                </a:gridCol>
                <a:gridCol w="523578">
                  <a:extLst>
                    <a:ext uri="{9D8B030D-6E8A-4147-A177-3AD203B41FA5}">
                      <a16:colId xmlns="" xmlns:a16="http://schemas.microsoft.com/office/drawing/2014/main" val="3274963351"/>
                    </a:ext>
                  </a:extLst>
                </a:gridCol>
                <a:gridCol w="3450495">
                  <a:extLst>
                    <a:ext uri="{9D8B030D-6E8A-4147-A177-3AD203B41FA5}">
                      <a16:colId xmlns="" xmlns:a16="http://schemas.microsoft.com/office/drawing/2014/main" val="2697054928"/>
                    </a:ext>
                  </a:extLst>
                </a:gridCol>
                <a:gridCol w="3447011">
                  <a:extLst>
                    <a:ext uri="{9D8B030D-6E8A-4147-A177-3AD203B41FA5}">
                      <a16:colId xmlns="" xmlns:a16="http://schemas.microsoft.com/office/drawing/2014/main" val="3896426684"/>
                    </a:ext>
                  </a:extLst>
                </a:gridCol>
              </a:tblGrid>
              <a:tr h="417463">
                <a:tc rowSpan="2" gridSpan="2">
                  <a:txBody>
                    <a:bodyPr/>
                    <a:lstStyle/>
                    <a:p>
                      <a:pPr algn="ctr"/>
                      <a:r>
                        <a:rPr lang="es-ES" dirty="0" smtClean="0">
                          <a:solidFill>
                            <a:schemeClr val="tx1"/>
                          </a:solidFill>
                        </a:rPr>
                        <a:t>BCG</a:t>
                      </a:r>
                      <a:endParaRPr lang="es-ES" dirty="0">
                        <a:solidFill>
                          <a:schemeClr val="tx1"/>
                        </a:solidFill>
                      </a:endParaRPr>
                    </a:p>
                  </a:txBody>
                  <a:tcPr>
                    <a:noFill/>
                  </a:tcPr>
                </a:tc>
                <a:tc rowSpan="2" hMerge="1">
                  <a:txBody>
                    <a:bodyPr/>
                    <a:lstStyle/>
                    <a:p>
                      <a:endParaRPr lang="es-ES" dirty="0"/>
                    </a:p>
                  </a:txBody>
                  <a:tcPr>
                    <a:noFill/>
                  </a:tcPr>
                </a:tc>
                <a:tc gridSpan="2">
                  <a:txBody>
                    <a:bodyPr/>
                    <a:lstStyle/>
                    <a:p>
                      <a:pPr algn="ctr"/>
                      <a:r>
                        <a:rPr lang="es-ES_tradnl" dirty="0" smtClean="0"/>
                        <a:t>Participación en el mercado</a:t>
                      </a:r>
                    </a:p>
                  </a:txBody>
                  <a:tcPr/>
                </a:tc>
                <a:tc hMerge="1">
                  <a:txBody>
                    <a:bodyPr/>
                    <a:lstStyle/>
                    <a:p>
                      <a:endParaRPr lang="es-ES" dirty="0"/>
                    </a:p>
                  </a:txBody>
                  <a:tcPr/>
                </a:tc>
                <a:extLst>
                  <a:ext uri="{0D108BD9-81ED-4DB2-BD59-A6C34878D82A}">
                    <a16:rowId xmlns="" xmlns:a16="http://schemas.microsoft.com/office/drawing/2014/main" val="384278901"/>
                  </a:ext>
                </a:extLst>
              </a:tr>
              <a:tr h="440239">
                <a:tc gridSpan="2" vMerge="1">
                  <a:txBody>
                    <a:bodyPr/>
                    <a:lstStyle/>
                    <a:p>
                      <a:endParaRPr lang="es-ES" dirty="0"/>
                    </a:p>
                  </a:txBody>
                  <a:tcPr>
                    <a:noFill/>
                  </a:tcPr>
                </a:tc>
                <a:tc hMerge="1" vMerge="1">
                  <a:txBody>
                    <a:bodyPr/>
                    <a:lstStyle/>
                    <a:p>
                      <a:endParaRPr lang="es-ES" dirty="0"/>
                    </a:p>
                  </a:txBody>
                  <a:tcPr>
                    <a:noFill/>
                  </a:tcPr>
                </a:tc>
                <a:tc>
                  <a:txBody>
                    <a:bodyPr/>
                    <a:lstStyle/>
                    <a:p>
                      <a:pPr algn="ctr"/>
                      <a:r>
                        <a:rPr lang="es-ES_tradnl" dirty="0" smtClean="0"/>
                        <a:t>Fuerte</a:t>
                      </a:r>
                      <a:endParaRPr lang="es-ES" dirty="0"/>
                    </a:p>
                  </a:txBody>
                  <a:tcPr/>
                </a:tc>
                <a:tc>
                  <a:txBody>
                    <a:bodyPr/>
                    <a:lstStyle/>
                    <a:p>
                      <a:pPr algn="ctr"/>
                      <a:r>
                        <a:rPr lang="es-ES_tradnl" dirty="0" smtClean="0"/>
                        <a:t>Débil</a:t>
                      </a:r>
                      <a:endParaRPr lang="es-ES" dirty="0"/>
                    </a:p>
                  </a:txBody>
                  <a:tcPr/>
                </a:tc>
                <a:extLst>
                  <a:ext uri="{0D108BD9-81ED-4DB2-BD59-A6C34878D82A}">
                    <a16:rowId xmlns="" xmlns:a16="http://schemas.microsoft.com/office/drawing/2014/main" val="1869990976"/>
                  </a:ext>
                </a:extLst>
              </a:tr>
              <a:tr h="633006">
                <a:tc rowSpan="2">
                  <a:txBody>
                    <a:bodyPr/>
                    <a:lstStyle/>
                    <a:p>
                      <a:pPr algn="ctr"/>
                      <a:r>
                        <a:rPr lang="es-ES_tradnl" dirty="0" smtClean="0"/>
                        <a:t>Tasa crecimiento</a:t>
                      </a:r>
                      <a:endParaRPr lang="es-ES" dirty="0"/>
                    </a:p>
                  </a:txBody>
                  <a:tcPr vert="vert270"/>
                </a:tc>
                <a:tc>
                  <a:txBody>
                    <a:bodyPr/>
                    <a:lstStyle/>
                    <a:p>
                      <a:pPr algn="ctr"/>
                      <a:r>
                        <a:rPr lang="es-ES_tradnl" dirty="0" smtClean="0"/>
                        <a:t>Alto</a:t>
                      </a:r>
                      <a:endParaRPr lang="es-ES" dirty="0"/>
                    </a:p>
                  </a:txBody>
                  <a:tcPr vert="vert270"/>
                </a:tc>
                <a:tc>
                  <a:txBody>
                    <a:bodyPr/>
                    <a:lstStyle/>
                    <a:p>
                      <a:pPr algn="ctr"/>
                      <a:r>
                        <a:rPr lang="es-ES_tradnl" dirty="0" smtClean="0"/>
                        <a:t>Estrella</a:t>
                      </a:r>
                      <a:endParaRPr lang="es-ES" dirty="0"/>
                    </a:p>
                  </a:txBody>
                  <a:tcPr/>
                </a:tc>
                <a:tc>
                  <a:txBody>
                    <a:bodyPr/>
                    <a:lstStyle/>
                    <a:p>
                      <a:pPr algn="ctr"/>
                      <a:r>
                        <a:rPr lang="es-ES_tradnl" b="1" dirty="0" smtClean="0"/>
                        <a:t>Interrogación (X)</a:t>
                      </a:r>
                      <a:endParaRPr lang="es-ES" b="1" dirty="0"/>
                    </a:p>
                  </a:txBody>
                  <a:tcPr/>
                </a:tc>
                <a:extLst>
                  <a:ext uri="{0D108BD9-81ED-4DB2-BD59-A6C34878D82A}">
                    <a16:rowId xmlns="" xmlns:a16="http://schemas.microsoft.com/office/drawing/2014/main" val="3566624741"/>
                  </a:ext>
                </a:extLst>
              </a:tr>
              <a:tr h="633006">
                <a:tc vMerge="1">
                  <a:txBody>
                    <a:bodyPr/>
                    <a:lstStyle/>
                    <a:p>
                      <a:endParaRPr lang="es-ES" dirty="0"/>
                    </a:p>
                  </a:txBody>
                  <a:tcPr/>
                </a:tc>
                <a:tc>
                  <a:txBody>
                    <a:bodyPr/>
                    <a:lstStyle/>
                    <a:p>
                      <a:pPr algn="ctr"/>
                      <a:r>
                        <a:rPr lang="es-ES_tradnl" dirty="0" smtClean="0"/>
                        <a:t>Bajo</a:t>
                      </a:r>
                      <a:endParaRPr lang="es-ES" dirty="0"/>
                    </a:p>
                  </a:txBody>
                  <a:tcPr vert="vert270"/>
                </a:tc>
                <a:tc>
                  <a:txBody>
                    <a:bodyPr/>
                    <a:lstStyle/>
                    <a:p>
                      <a:pPr algn="ctr"/>
                      <a:r>
                        <a:rPr lang="es-ES_tradnl" dirty="0" smtClean="0"/>
                        <a:t>Vaca</a:t>
                      </a:r>
                      <a:endParaRPr lang="es-ES" dirty="0"/>
                    </a:p>
                  </a:txBody>
                  <a:tcPr/>
                </a:tc>
                <a:tc>
                  <a:txBody>
                    <a:bodyPr/>
                    <a:lstStyle/>
                    <a:p>
                      <a:pPr algn="ctr"/>
                      <a:r>
                        <a:rPr lang="es-ES_tradnl" dirty="0" smtClean="0"/>
                        <a:t>Perro</a:t>
                      </a:r>
                      <a:endParaRPr lang="es-ES" dirty="0"/>
                    </a:p>
                  </a:txBody>
                  <a:tcPr/>
                </a:tc>
                <a:extLst>
                  <a:ext uri="{0D108BD9-81ED-4DB2-BD59-A6C34878D82A}">
                    <a16:rowId xmlns="" xmlns:a16="http://schemas.microsoft.com/office/drawing/2014/main" val="15136477"/>
                  </a:ext>
                </a:extLst>
              </a:tr>
            </a:tbl>
          </a:graphicData>
        </a:graphic>
      </p:graphicFrame>
      <p:graphicFrame>
        <p:nvGraphicFramePr>
          <p:cNvPr id="7" name="Tabla 6"/>
          <p:cNvGraphicFramePr>
            <a:graphicFrameLocks noGrp="1"/>
          </p:cNvGraphicFramePr>
          <p:nvPr>
            <p:extLst>
              <p:ext uri="{D42A27DB-BD31-4B8C-83A1-F6EECF244321}">
                <p14:modId xmlns="" xmlns:p14="http://schemas.microsoft.com/office/powerpoint/2010/main" val="3543625065"/>
              </p:ext>
            </p:extLst>
          </p:nvPr>
        </p:nvGraphicFramePr>
        <p:xfrm>
          <a:off x="2759615" y="1513186"/>
          <a:ext cx="8128000" cy="2137862"/>
        </p:xfrm>
        <a:graphic>
          <a:graphicData uri="http://schemas.openxmlformats.org/drawingml/2006/table">
            <a:tbl>
              <a:tblPr firstRow="1" bandRow="1">
                <a:tableStyleId>{5C22544A-7EE6-4342-B048-85BDC9FD1C3A}</a:tableStyleId>
              </a:tblPr>
              <a:tblGrid>
                <a:gridCol w="420313">
                  <a:extLst>
                    <a:ext uri="{9D8B030D-6E8A-4147-A177-3AD203B41FA5}">
                      <a16:colId xmlns="" xmlns:a16="http://schemas.microsoft.com/office/drawing/2014/main" val="186082837"/>
                    </a:ext>
                  </a:extLst>
                </a:gridCol>
                <a:gridCol w="1148022">
                  <a:extLst>
                    <a:ext uri="{9D8B030D-6E8A-4147-A177-3AD203B41FA5}">
                      <a16:colId xmlns="" xmlns:a16="http://schemas.microsoft.com/office/drawing/2014/main" val="3274963351"/>
                    </a:ext>
                  </a:extLst>
                </a:gridCol>
                <a:gridCol w="3112654">
                  <a:extLst>
                    <a:ext uri="{9D8B030D-6E8A-4147-A177-3AD203B41FA5}">
                      <a16:colId xmlns="" xmlns:a16="http://schemas.microsoft.com/office/drawing/2014/main" val="2697054928"/>
                    </a:ext>
                  </a:extLst>
                </a:gridCol>
                <a:gridCol w="3447011">
                  <a:extLst>
                    <a:ext uri="{9D8B030D-6E8A-4147-A177-3AD203B41FA5}">
                      <a16:colId xmlns="" xmlns:a16="http://schemas.microsoft.com/office/drawing/2014/main" val="3896426684"/>
                    </a:ext>
                  </a:extLst>
                </a:gridCol>
              </a:tblGrid>
              <a:tr h="417463">
                <a:tc rowSpan="2" gridSpan="2">
                  <a:txBody>
                    <a:bodyPr/>
                    <a:lstStyle/>
                    <a:p>
                      <a:pPr algn="ctr"/>
                      <a:r>
                        <a:rPr lang="es-ES" dirty="0" err="1" smtClean="0">
                          <a:solidFill>
                            <a:schemeClr val="tx1"/>
                          </a:solidFill>
                        </a:rPr>
                        <a:t>Ansoff</a:t>
                      </a:r>
                      <a:endParaRPr lang="es-ES" dirty="0">
                        <a:solidFill>
                          <a:schemeClr val="tx1"/>
                        </a:solidFill>
                      </a:endParaRPr>
                    </a:p>
                  </a:txBody>
                  <a:tcPr>
                    <a:noFill/>
                  </a:tcPr>
                </a:tc>
                <a:tc rowSpan="2" hMerge="1">
                  <a:txBody>
                    <a:bodyPr/>
                    <a:lstStyle/>
                    <a:p>
                      <a:pPr algn="ctr"/>
                      <a:endParaRPr lang="es-ES" dirty="0">
                        <a:solidFill>
                          <a:schemeClr val="tx1"/>
                        </a:solidFill>
                      </a:endParaRPr>
                    </a:p>
                  </a:txBody>
                  <a:tcPr>
                    <a:noFill/>
                  </a:tcPr>
                </a:tc>
                <a:tc gridSpan="2">
                  <a:txBody>
                    <a:bodyPr/>
                    <a:lstStyle/>
                    <a:p>
                      <a:pPr algn="ctr"/>
                      <a:r>
                        <a:rPr lang="es-ES_tradnl" dirty="0" smtClean="0"/>
                        <a:t>Productos</a:t>
                      </a:r>
                      <a:endParaRPr lang="es-ES" dirty="0"/>
                    </a:p>
                  </a:txBody>
                  <a:tcPr/>
                </a:tc>
                <a:tc hMerge="1">
                  <a:txBody>
                    <a:bodyPr/>
                    <a:lstStyle/>
                    <a:p>
                      <a:endParaRPr lang="es-ES" dirty="0"/>
                    </a:p>
                  </a:txBody>
                  <a:tcPr/>
                </a:tc>
                <a:extLst>
                  <a:ext uri="{0D108BD9-81ED-4DB2-BD59-A6C34878D82A}">
                    <a16:rowId xmlns="" xmlns:a16="http://schemas.microsoft.com/office/drawing/2014/main" val="384278901"/>
                  </a:ext>
                </a:extLst>
              </a:tr>
              <a:tr h="440239">
                <a:tc gridSpan="2" vMerge="1">
                  <a:txBody>
                    <a:bodyPr/>
                    <a:lstStyle/>
                    <a:p>
                      <a:endParaRPr lang="es-ES"/>
                    </a:p>
                  </a:txBody>
                  <a:tcPr>
                    <a:noFill/>
                  </a:tcPr>
                </a:tc>
                <a:tc hMerge="1" vMerge="1">
                  <a:txBody>
                    <a:bodyPr/>
                    <a:lstStyle/>
                    <a:p>
                      <a:endParaRPr lang="es-ES" dirty="0"/>
                    </a:p>
                  </a:txBody>
                  <a:tcPr>
                    <a:noFill/>
                  </a:tcPr>
                </a:tc>
                <a:tc>
                  <a:txBody>
                    <a:bodyPr/>
                    <a:lstStyle/>
                    <a:p>
                      <a:pPr algn="ctr"/>
                      <a:r>
                        <a:rPr lang="es-ES_tradnl" dirty="0" smtClean="0"/>
                        <a:t>Actuales</a:t>
                      </a:r>
                      <a:endParaRPr lang="es-ES" dirty="0"/>
                    </a:p>
                  </a:txBody>
                  <a:tcPr/>
                </a:tc>
                <a:tc>
                  <a:txBody>
                    <a:bodyPr/>
                    <a:lstStyle/>
                    <a:p>
                      <a:pPr algn="ctr"/>
                      <a:r>
                        <a:rPr lang="es-ES_tradnl" dirty="0" smtClean="0"/>
                        <a:t>Nuevos</a:t>
                      </a:r>
                      <a:endParaRPr lang="es-ES" dirty="0"/>
                    </a:p>
                  </a:txBody>
                  <a:tcPr/>
                </a:tc>
                <a:extLst>
                  <a:ext uri="{0D108BD9-81ED-4DB2-BD59-A6C34878D82A}">
                    <a16:rowId xmlns="" xmlns:a16="http://schemas.microsoft.com/office/drawing/2014/main" val="1869990976"/>
                  </a:ext>
                </a:extLst>
              </a:tr>
              <a:tr h="633006">
                <a:tc rowSpan="2">
                  <a:txBody>
                    <a:bodyPr/>
                    <a:lstStyle/>
                    <a:p>
                      <a:pPr algn="ctr"/>
                      <a:r>
                        <a:rPr lang="es-ES_tradnl" dirty="0" smtClean="0"/>
                        <a:t>Mercados</a:t>
                      </a:r>
                      <a:endParaRPr lang="es-ES" dirty="0"/>
                    </a:p>
                  </a:txBody>
                  <a:tcPr vert="vert270"/>
                </a:tc>
                <a:tc>
                  <a:txBody>
                    <a:bodyPr/>
                    <a:lstStyle/>
                    <a:p>
                      <a:pPr algn="ctr"/>
                      <a:r>
                        <a:rPr lang="es-ES_tradnl" dirty="0" smtClean="0"/>
                        <a:t>Actuales</a:t>
                      </a:r>
                      <a:endParaRPr lang="es-ES" dirty="0"/>
                    </a:p>
                  </a:txBody>
                  <a:tcPr/>
                </a:tc>
                <a:tc>
                  <a:txBody>
                    <a:bodyPr/>
                    <a:lstStyle/>
                    <a:p>
                      <a:pPr algn="ctr"/>
                      <a:r>
                        <a:rPr lang="es-ES_tradnl" dirty="0" smtClean="0"/>
                        <a:t>Penetración de mercados</a:t>
                      </a:r>
                      <a:endParaRPr lang="es-ES" dirty="0"/>
                    </a:p>
                  </a:txBody>
                  <a:tcPr/>
                </a:tc>
                <a:tc>
                  <a:txBody>
                    <a:bodyPr/>
                    <a:lstStyle/>
                    <a:p>
                      <a:pPr algn="ctr"/>
                      <a:r>
                        <a:rPr lang="es-ES_tradnl" b="1" dirty="0" smtClean="0"/>
                        <a:t>Desarrollo de nuevos productos (X)</a:t>
                      </a:r>
                      <a:endParaRPr lang="es-ES" b="1" dirty="0"/>
                    </a:p>
                  </a:txBody>
                  <a:tcPr/>
                </a:tc>
                <a:extLst>
                  <a:ext uri="{0D108BD9-81ED-4DB2-BD59-A6C34878D82A}">
                    <a16:rowId xmlns="" xmlns:a16="http://schemas.microsoft.com/office/drawing/2014/main" val="3566624741"/>
                  </a:ext>
                </a:extLst>
              </a:tr>
              <a:tr h="633006">
                <a:tc vMerge="1">
                  <a:txBody>
                    <a:bodyPr/>
                    <a:lstStyle/>
                    <a:p>
                      <a:endParaRPr lang="es-ES" dirty="0"/>
                    </a:p>
                  </a:txBody>
                  <a:tcPr/>
                </a:tc>
                <a:tc>
                  <a:txBody>
                    <a:bodyPr/>
                    <a:lstStyle/>
                    <a:p>
                      <a:pPr algn="ctr"/>
                      <a:r>
                        <a:rPr lang="es-ES_tradnl" dirty="0" smtClean="0"/>
                        <a:t>Nuevos</a:t>
                      </a:r>
                      <a:endParaRPr lang="es-ES" dirty="0"/>
                    </a:p>
                  </a:txBody>
                  <a:tcPr/>
                </a:tc>
                <a:tc>
                  <a:txBody>
                    <a:bodyPr/>
                    <a:lstStyle/>
                    <a:p>
                      <a:pPr algn="ctr"/>
                      <a:r>
                        <a:rPr lang="es-ES_tradnl" dirty="0" smtClean="0"/>
                        <a:t>Desarrollo de nuevos mercados</a:t>
                      </a:r>
                      <a:endParaRPr lang="es-ES" dirty="0"/>
                    </a:p>
                  </a:txBody>
                  <a:tcPr/>
                </a:tc>
                <a:tc>
                  <a:txBody>
                    <a:bodyPr/>
                    <a:lstStyle/>
                    <a:p>
                      <a:pPr algn="ctr"/>
                      <a:r>
                        <a:rPr lang="es-ES_tradnl" dirty="0" smtClean="0"/>
                        <a:t>Diversificación</a:t>
                      </a:r>
                      <a:endParaRPr lang="es-ES" dirty="0"/>
                    </a:p>
                  </a:txBody>
                  <a:tcPr/>
                </a:tc>
                <a:extLst>
                  <a:ext uri="{0D108BD9-81ED-4DB2-BD59-A6C34878D82A}">
                    <a16:rowId xmlns="" xmlns:a16="http://schemas.microsoft.com/office/drawing/2014/main" val="15136477"/>
                  </a:ext>
                </a:extLst>
              </a:tr>
            </a:tbl>
          </a:graphicData>
        </a:graphic>
      </p:graphicFrame>
    </p:spTree>
    <p:extLst>
      <p:ext uri="{BB962C8B-B14F-4D97-AF65-F5344CB8AC3E}">
        <p14:creationId xmlns="" xmlns:p14="http://schemas.microsoft.com/office/powerpoint/2010/main" val="15249978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err="1" smtClean="0">
                <a:solidFill>
                  <a:srgbClr val="262626"/>
                </a:solidFill>
                <a:latin typeface="Century Gothic"/>
              </a:rPr>
              <a:t>Organigrama</a:t>
            </a:r>
            <a:endParaRPr lang="en-US" sz="3600" b="0" strike="noStrike" spc="-1" dirty="0">
              <a:solidFill>
                <a:srgbClr val="000000"/>
              </a:solidFill>
              <a:latin typeface="Century Gothic"/>
            </a:endParaRPr>
          </a:p>
        </p:txBody>
      </p:sp>
      <p:sp>
        <p:nvSpPr>
          <p:cNvPr id="157"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endParaRPr lang="en-US" sz="1400" b="0" strike="noStrike" spc="-1" dirty="0">
              <a:solidFill>
                <a:srgbClr val="404040"/>
              </a:solidFill>
              <a:latin typeface="Century Gothic"/>
            </a:endParaRPr>
          </a:p>
        </p:txBody>
      </p:sp>
      <p:pic>
        <p:nvPicPr>
          <p:cNvPr id="158" name="Imagen 3"/>
          <p:cNvPicPr/>
          <p:nvPr/>
        </p:nvPicPr>
        <p:blipFill>
          <a:blip r:embed="rId2"/>
          <a:stretch/>
        </p:blipFill>
        <p:spPr>
          <a:xfrm>
            <a:off x="0" y="432720"/>
            <a:ext cx="2694960" cy="2694960"/>
          </a:xfrm>
          <a:prstGeom prst="rect">
            <a:avLst/>
          </a:prstGeom>
          <a:ln>
            <a:noFill/>
          </a:ln>
        </p:spPr>
      </p:pic>
      <p:graphicFrame>
        <p:nvGraphicFramePr>
          <p:cNvPr id="2" name="Diagrama 1"/>
          <p:cNvGraphicFramePr/>
          <p:nvPr>
            <p:extLst>
              <p:ext uri="{D42A27DB-BD31-4B8C-83A1-F6EECF244321}">
                <p14:modId xmlns="" xmlns:p14="http://schemas.microsoft.com/office/powerpoint/2010/main" val="1292688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365966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Bibliografía</a:t>
            </a:r>
            <a:endParaRPr lang="en-US" sz="3600" b="0" strike="noStrike" spc="-1">
              <a:solidFill>
                <a:srgbClr val="000000"/>
              </a:solidFill>
              <a:latin typeface="Century Gothic"/>
            </a:endParaRPr>
          </a:p>
        </p:txBody>
      </p:sp>
      <p:sp>
        <p:nvSpPr>
          <p:cNvPr id="160"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r>
              <a:rPr lang="en-US" sz="1600" b="0" u="sng" strike="noStrike" spc="-1" dirty="0" err="1" smtClean="0">
                <a:solidFill>
                  <a:srgbClr val="FC7752"/>
                </a:solidFill>
                <a:uFillTx/>
                <a:latin typeface="Century Gothic"/>
                <a:hlinkClick r:id="rId2"/>
              </a:rPr>
              <a:t>Apuntes</a:t>
            </a:r>
            <a:r>
              <a:rPr lang="en-US" sz="1600" b="0" u="sng" strike="noStrike" spc="-1" dirty="0" smtClean="0">
                <a:solidFill>
                  <a:srgbClr val="FC7752"/>
                </a:solidFill>
                <a:uFillTx/>
                <a:latin typeface="Century Gothic"/>
                <a:hlinkClick r:id="rId2"/>
              </a:rPr>
              <a:t> FOE </a:t>
            </a:r>
            <a:r>
              <a:rPr lang="en-US" sz="1600" b="0" u="sng" strike="noStrike" spc="-1" dirty="0" err="1" smtClean="0">
                <a:solidFill>
                  <a:srgbClr val="FC7752"/>
                </a:solidFill>
                <a:uFillTx/>
                <a:latin typeface="Century Gothic"/>
                <a:hlinkClick r:id="rId2"/>
              </a:rPr>
              <a:t>grado</a:t>
            </a:r>
            <a:r>
              <a:rPr lang="en-US" sz="1600" b="0" u="sng" strike="noStrike" spc="-1" dirty="0" smtClean="0">
                <a:solidFill>
                  <a:srgbClr val="FC7752"/>
                </a:solidFill>
                <a:uFillTx/>
                <a:latin typeface="Century Gothic"/>
                <a:hlinkClick r:id="rId2"/>
              </a:rPr>
              <a:t>.</a:t>
            </a:r>
          </a:p>
          <a:p>
            <a:pPr marL="743040" lvl="1" indent="-285480">
              <a:lnSpc>
                <a:spcPct val="100000"/>
              </a:lnSpc>
              <a:spcBef>
                <a:spcPts val="1001"/>
              </a:spcBef>
              <a:buClr>
                <a:srgbClr val="A53010"/>
              </a:buClr>
              <a:buFont typeface="Wingdings 3" charset="2"/>
              <a:buChar char=""/>
            </a:pPr>
            <a:r>
              <a:rPr lang="en-US" sz="1600" b="0" u="sng" strike="noStrike" spc="-1" dirty="0" smtClean="0">
                <a:solidFill>
                  <a:srgbClr val="FC7752"/>
                </a:solidFill>
                <a:uFillTx/>
                <a:latin typeface="Century Gothic"/>
                <a:hlinkClick r:id="rId2"/>
              </a:rPr>
              <a:t>https</a:t>
            </a:r>
            <a:r>
              <a:rPr lang="en-US" sz="1600" b="0" u="sng" strike="noStrike" spc="-1" dirty="0">
                <a:solidFill>
                  <a:srgbClr val="FC7752"/>
                </a:solidFill>
                <a:uFillTx/>
                <a:latin typeface="Century Gothic"/>
                <a:hlinkClick r:id="rId2"/>
              </a:rPr>
              <a:t>://www.novergysolar.com/es</a:t>
            </a:r>
            <a:r>
              <a:rPr lang="en-US" sz="1600" b="0" u="sng" strike="noStrike" spc="-1" dirty="0" smtClean="0">
                <a:solidFill>
                  <a:srgbClr val="FC7752"/>
                </a:solidFill>
                <a:uFillTx/>
                <a:latin typeface="Century Gothic"/>
                <a:hlinkClick r:id="rId2"/>
              </a:rPr>
              <a:t>/</a:t>
            </a:r>
            <a:endParaRPr lang="en-US" sz="1600" b="0" u="sng" strike="noStrike" spc="-1" dirty="0" smtClean="0">
              <a:solidFill>
                <a:srgbClr val="FC7752"/>
              </a:solidFill>
              <a:uFillTx/>
              <a:latin typeface="Century Gothic"/>
            </a:endParaRPr>
          </a:p>
          <a:p>
            <a:pPr marL="743040" lvl="1" indent="-285480">
              <a:lnSpc>
                <a:spcPct val="100000"/>
              </a:lnSpc>
              <a:spcBef>
                <a:spcPts val="1001"/>
              </a:spcBef>
              <a:buClr>
                <a:srgbClr val="A53010"/>
              </a:buClr>
              <a:buFont typeface="Wingdings 3" charset="2"/>
              <a:buChar char=""/>
            </a:pPr>
            <a:r>
              <a:rPr lang="es-ES" sz="1600" dirty="0" smtClean="0">
                <a:hlinkClick r:id="rId3"/>
              </a:rPr>
              <a:t>https://www.rankia.com/blog/mundodelaempresa/1110235-organizacion-organigramas-empresas</a:t>
            </a:r>
            <a:endParaRPr lang="es-ES" sz="1600" dirty="0" smtClean="0"/>
          </a:p>
          <a:p>
            <a:pPr marL="743040" lvl="1" indent="-285480">
              <a:spcBef>
                <a:spcPts val="1001"/>
              </a:spcBef>
              <a:buClr>
                <a:srgbClr val="A53010"/>
              </a:buClr>
              <a:buFont typeface="Wingdings 3" charset="2"/>
              <a:buChar char=""/>
            </a:pPr>
            <a:r>
              <a:rPr lang="es-ES" sz="1600" dirty="0">
                <a:hlinkClick r:id="rId4"/>
              </a:rPr>
              <a:t>https://</a:t>
            </a:r>
            <a:r>
              <a:rPr lang="es-ES" sz="1600" dirty="0" smtClean="0">
                <a:hlinkClick r:id="rId4"/>
              </a:rPr>
              <a:t>www.slideshare.net/guest06ca0fa9/mision-vision-valores-y-principios-organizacionales-de-hostoben</a:t>
            </a:r>
            <a:endParaRPr lang="es-ES" sz="1600" dirty="0" smtClean="0"/>
          </a:p>
          <a:p>
            <a:pPr marL="743040" lvl="1" indent="-285480">
              <a:spcBef>
                <a:spcPts val="1001"/>
              </a:spcBef>
              <a:buClr>
                <a:srgbClr val="A53010"/>
              </a:buClr>
              <a:buFont typeface="Wingdings 3" charset="2"/>
              <a:buChar char=""/>
            </a:pPr>
            <a:r>
              <a:rPr lang="es-ES" sz="1600" dirty="0" smtClean="0">
                <a:hlinkClick r:id="rId5"/>
              </a:rPr>
              <a:t>https</a:t>
            </a:r>
            <a:r>
              <a:rPr lang="es-ES" sz="1600" dirty="0">
                <a:hlinkClick r:id="rId5"/>
              </a:rPr>
              <a:t>://</a:t>
            </a:r>
            <a:r>
              <a:rPr lang="es-ES" sz="1600" dirty="0" smtClean="0">
                <a:hlinkClick r:id="rId5"/>
              </a:rPr>
              <a:t>blog.hubspot.es/marketing/matriz-ansoff</a:t>
            </a:r>
            <a:endParaRPr lang="es-ES" sz="1600" dirty="0" smtClean="0"/>
          </a:p>
          <a:p>
            <a:pPr marL="743040" lvl="1" indent="-285480">
              <a:spcBef>
                <a:spcPts val="1001"/>
              </a:spcBef>
              <a:buClr>
                <a:srgbClr val="A53010"/>
              </a:buClr>
              <a:buFont typeface="Wingdings 3" charset="2"/>
              <a:buChar char=""/>
            </a:pPr>
            <a:r>
              <a:rPr lang="es-ES" sz="1600" dirty="0" smtClean="0">
                <a:hlinkClick r:id="rId6"/>
              </a:rPr>
              <a:t>https</a:t>
            </a:r>
            <a:r>
              <a:rPr lang="es-ES" sz="1600" dirty="0">
                <a:hlinkClick r:id="rId6"/>
              </a:rPr>
              <a:t>://factorialhr.es/blog/que-es-organigrama-empresa-tipos-plantillas</a:t>
            </a:r>
            <a:r>
              <a:rPr lang="es-ES" sz="1600" dirty="0" smtClean="0">
                <a:hlinkClick r:id="rId6"/>
              </a:rPr>
              <a:t>/</a:t>
            </a:r>
            <a:endParaRPr lang="es-ES" sz="1600" dirty="0" smtClean="0"/>
          </a:p>
          <a:p>
            <a:pPr marL="743040" lvl="1" indent="-285480">
              <a:spcBef>
                <a:spcPts val="1001"/>
              </a:spcBef>
              <a:buClr>
                <a:srgbClr val="A53010"/>
              </a:buClr>
              <a:buFont typeface="Wingdings 3" charset="2"/>
              <a:buChar char=""/>
            </a:pPr>
            <a:r>
              <a:rPr lang="es-ES" sz="1600" dirty="0" smtClean="0">
                <a:hlinkClick r:id="rId7"/>
              </a:rPr>
              <a:t>https</a:t>
            </a:r>
            <a:r>
              <a:rPr lang="es-ES" sz="1600" dirty="0">
                <a:hlinkClick r:id="rId7"/>
              </a:rPr>
              <a:t>://www.bizneo.com/blog/organigrama-de-una-empresa</a:t>
            </a:r>
            <a:r>
              <a:rPr lang="es-ES" sz="1600" dirty="0" smtClean="0">
                <a:hlinkClick r:id="rId7"/>
              </a:rPr>
              <a:t>/</a:t>
            </a:r>
            <a:endParaRPr lang="es-ES" sz="1600" dirty="0" smtClean="0"/>
          </a:p>
          <a:p>
            <a:pPr marL="743040" lvl="1" indent="-285480">
              <a:spcBef>
                <a:spcPts val="1001"/>
              </a:spcBef>
              <a:buClr>
                <a:srgbClr val="A53010"/>
              </a:buClr>
              <a:buFont typeface="Wingdings 3" charset="2"/>
              <a:buChar char=""/>
            </a:pPr>
            <a:r>
              <a:rPr lang="es-ES" sz="1600" dirty="0" smtClean="0">
                <a:hlinkClick r:id="rId8"/>
              </a:rPr>
              <a:t>https</a:t>
            </a:r>
            <a:r>
              <a:rPr lang="es-ES" sz="1600" dirty="0">
                <a:hlinkClick r:id="rId8"/>
              </a:rPr>
              <a:t>://www.eurofirms.es/eurofirms-inicia-una-cadena-de-valores-con-una-campana-de-navidad-solidaria</a:t>
            </a:r>
            <a:r>
              <a:rPr lang="es-ES" sz="1600" dirty="0" smtClean="0">
                <a:hlinkClick r:id="rId8"/>
              </a:rPr>
              <a:t>/</a:t>
            </a:r>
            <a:endParaRPr lang="es-ES" sz="1600" dirty="0" smtClean="0"/>
          </a:p>
          <a:p>
            <a:pPr marL="743040" lvl="1" indent="-285480">
              <a:spcBef>
                <a:spcPts val="1001"/>
              </a:spcBef>
              <a:buClr>
                <a:srgbClr val="A53010"/>
              </a:buClr>
              <a:buFont typeface="Wingdings 3" charset="2"/>
              <a:buChar char=""/>
            </a:pPr>
            <a:r>
              <a:rPr lang="es-ES" sz="1600" dirty="0" smtClean="0">
                <a:hlinkClick r:id="rId9"/>
              </a:rPr>
              <a:t>https</a:t>
            </a:r>
            <a:r>
              <a:rPr lang="es-ES" sz="1600" dirty="0">
                <a:hlinkClick r:id="rId9"/>
              </a:rPr>
              <a:t>://www.tesa.es/es/site/tesa/sostenibilidad/sostenibilidad-en-toda-la-cadena-de-valores/</a:t>
            </a:r>
            <a:endParaRPr lang="es-ES" sz="1600" dirty="0"/>
          </a:p>
          <a:p>
            <a:pPr marL="743040" lvl="1" indent="-285480">
              <a:lnSpc>
                <a:spcPct val="100000"/>
              </a:lnSpc>
              <a:spcBef>
                <a:spcPts val="1001"/>
              </a:spcBef>
              <a:buClr>
                <a:srgbClr val="A53010"/>
              </a:buClr>
              <a:buFont typeface="Wingdings 3" charset="2"/>
              <a:buChar char=""/>
            </a:pPr>
            <a:endParaRPr lang="es-ES" sz="1600" dirty="0" smtClean="0"/>
          </a:p>
          <a:p>
            <a:pPr marL="743040" lvl="1" indent="-285480">
              <a:lnSpc>
                <a:spcPct val="100000"/>
              </a:lnSpc>
              <a:spcBef>
                <a:spcPts val="1001"/>
              </a:spcBef>
              <a:buClr>
                <a:srgbClr val="A53010"/>
              </a:buClr>
              <a:buFont typeface="Wingdings 3" charset="2"/>
              <a:buChar char=""/>
            </a:pPr>
            <a:endParaRPr lang="en-US" sz="1600" b="0" strike="noStrike" spc="-1" dirty="0">
              <a:solidFill>
                <a:srgbClr val="404040"/>
              </a:solidFill>
              <a:latin typeface="Century Gothic"/>
            </a:endParaRPr>
          </a:p>
          <a:p>
            <a:endParaRPr lang="en-US" sz="1600" b="0" strike="noStrike" spc="-1" dirty="0">
              <a:solidFill>
                <a:srgbClr val="404040"/>
              </a:solidFill>
              <a:latin typeface="Century Gothic"/>
            </a:endParaRPr>
          </a:p>
        </p:txBody>
      </p:sp>
      <p:pic>
        <p:nvPicPr>
          <p:cNvPr id="161" name="Imagen 3"/>
          <p:cNvPicPr/>
          <p:nvPr/>
        </p:nvPicPr>
        <p:blipFill>
          <a:blip r:embed="rId10"/>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589120" y="624600"/>
            <a:ext cx="8911440" cy="739080"/>
          </a:xfrm>
          <a:prstGeom prst="rect">
            <a:avLst/>
          </a:prstGeom>
          <a:noFill/>
          <a:ln>
            <a:noFill/>
          </a:ln>
        </p:spPr>
        <p:txBody>
          <a:bodyPr>
            <a:noAutofit/>
          </a:bodyPr>
          <a:lstStyle/>
          <a:p>
            <a:pPr>
              <a:lnSpc>
                <a:spcPct val="100000"/>
              </a:lnSpc>
            </a:pPr>
            <a:r>
              <a:rPr lang="en-US" sz="3600" b="0" strike="noStrike" spc="-1" dirty="0" err="1" smtClean="0">
                <a:solidFill>
                  <a:srgbClr val="262626"/>
                </a:solidFill>
                <a:latin typeface="Century Gothic"/>
              </a:rPr>
              <a:t>Bibliografía</a:t>
            </a:r>
            <a:r>
              <a:rPr lang="en-US" sz="3600" b="0" strike="noStrike" spc="-1" dirty="0" smtClean="0">
                <a:solidFill>
                  <a:srgbClr val="262626"/>
                </a:solidFill>
                <a:latin typeface="Century Gothic"/>
              </a:rPr>
              <a:t> (II)</a:t>
            </a:r>
            <a:endParaRPr lang="en-US" sz="3600" b="0" strike="noStrike" spc="-1" dirty="0">
              <a:solidFill>
                <a:srgbClr val="000000"/>
              </a:solidFill>
              <a:latin typeface="Century Gothic"/>
            </a:endParaRPr>
          </a:p>
        </p:txBody>
      </p:sp>
      <p:sp>
        <p:nvSpPr>
          <p:cNvPr id="160"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r>
              <a:rPr lang="es-ES" sz="1600" dirty="0">
                <a:hlinkClick r:id="rId2"/>
              </a:rPr>
              <a:t>http://</a:t>
            </a:r>
            <a:r>
              <a:rPr lang="es-ES" sz="1600" dirty="0" smtClean="0">
                <a:hlinkClick r:id="rId2"/>
              </a:rPr>
              <a:t>www.ipyme.org/es-ES/DecisionEmprender/FormasJuridicas/Paginas/FormasJuridicas.aspx</a:t>
            </a:r>
            <a:endParaRPr lang="es-ES" sz="1600" dirty="0" smtClean="0"/>
          </a:p>
          <a:p>
            <a:pPr marL="743040" lvl="1" indent="-285480">
              <a:lnSpc>
                <a:spcPct val="100000"/>
              </a:lnSpc>
              <a:spcBef>
                <a:spcPts val="1001"/>
              </a:spcBef>
              <a:buClr>
                <a:srgbClr val="A53010"/>
              </a:buClr>
              <a:buFont typeface="Wingdings 3" charset="2"/>
              <a:buChar char=""/>
            </a:pPr>
            <a:endParaRPr lang="es-ES" sz="1600" dirty="0" smtClean="0"/>
          </a:p>
          <a:p>
            <a:pPr marL="743040" lvl="1" indent="-285480">
              <a:lnSpc>
                <a:spcPct val="100000"/>
              </a:lnSpc>
              <a:spcBef>
                <a:spcPts val="1001"/>
              </a:spcBef>
              <a:buClr>
                <a:srgbClr val="A53010"/>
              </a:buClr>
              <a:buFont typeface="Wingdings 3" charset="2"/>
              <a:buChar char=""/>
            </a:pPr>
            <a:endParaRPr lang="en-US" sz="1600" b="0" strike="noStrike" spc="-1" dirty="0">
              <a:solidFill>
                <a:srgbClr val="404040"/>
              </a:solidFill>
              <a:latin typeface="Century Gothic"/>
            </a:endParaRPr>
          </a:p>
          <a:p>
            <a:endParaRPr lang="en-US" sz="1600" b="0" strike="noStrike" spc="-1" dirty="0">
              <a:solidFill>
                <a:srgbClr val="404040"/>
              </a:solidFill>
              <a:latin typeface="Century Gothic"/>
            </a:endParaRPr>
          </a:p>
        </p:txBody>
      </p:sp>
      <p:pic>
        <p:nvPicPr>
          <p:cNvPr id="161" name="Imagen 3"/>
          <p:cNvPicPr/>
          <p:nvPr/>
        </p:nvPicPr>
        <p:blipFill>
          <a:blip r:embed="rId3"/>
          <a:stretch/>
        </p:blipFill>
        <p:spPr>
          <a:xfrm>
            <a:off x="0" y="432720"/>
            <a:ext cx="2694960" cy="2694960"/>
          </a:xfrm>
          <a:prstGeom prst="rect">
            <a:avLst/>
          </a:prstGeom>
          <a:ln>
            <a:noFill/>
          </a:ln>
        </p:spPr>
      </p:pic>
    </p:spTree>
    <p:extLst>
      <p:ext uri="{BB962C8B-B14F-4D97-AF65-F5344CB8AC3E}">
        <p14:creationId xmlns="" xmlns:p14="http://schemas.microsoft.com/office/powerpoint/2010/main" val="3074934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err="1">
                <a:solidFill>
                  <a:srgbClr val="262626"/>
                </a:solidFill>
                <a:latin typeface="Century Gothic"/>
              </a:rPr>
              <a:t>Índice</a:t>
            </a:r>
            <a:endParaRPr lang="en-US" sz="3600" b="0" strike="noStrike" spc="-1" dirty="0">
              <a:solidFill>
                <a:srgbClr val="000000"/>
              </a:solidFill>
              <a:latin typeface="Century Gothic"/>
            </a:endParaRPr>
          </a:p>
        </p:txBody>
      </p:sp>
      <p:sp>
        <p:nvSpPr>
          <p:cNvPr id="142" name="TextShape 2"/>
          <p:cNvSpPr txBox="1"/>
          <p:nvPr/>
        </p:nvSpPr>
        <p:spPr>
          <a:xfrm>
            <a:off x="2589120" y="1363680"/>
            <a:ext cx="8915040" cy="4547160"/>
          </a:xfrm>
          <a:prstGeom prst="rect">
            <a:avLst/>
          </a:prstGeom>
          <a:noFill/>
          <a:ln>
            <a:noFill/>
          </a:ln>
        </p:spPr>
        <p:txBody>
          <a:bodyPr>
            <a:normAutofit/>
          </a:bodyPr>
          <a:lstStyle/>
          <a:p>
            <a:pPr marL="343080" indent="-342720">
              <a:lnSpc>
                <a:spcPct val="100000"/>
              </a:lnSpc>
              <a:spcBef>
                <a:spcPts val="1001"/>
              </a:spcBef>
              <a:buClr>
                <a:schemeClr val="accent2">
                  <a:lumMod val="75000"/>
                </a:schemeClr>
              </a:buClr>
              <a:buFont typeface="Wingdings 3" charset="2"/>
              <a:buChar char=""/>
            </a:pPr>
            <a:r>
              <a:rPr lang="en-US" sz="1800" b="0" strike="noStrike" spc="-1" dirty="0">
                <a:solidFill>
                  <a:srgbClr val="404040"/>
                </a:solidFill>
                <a:latin typeface="Century Gothic"/>
              </a:rPr>
              <a:t>La </a:t>
            </a:r>
            <a:r>
              <a:rPr lang="en-US" sz="1800" b="0" strike="noStrike" spc="-1" dirty="0" err="1">
                <a:solidFill>
                  <a:srgbClr val="404040"/>
                </a:solidFill>
                <a:latin typeface="Century Gothic"/>
              </a:rPr>
              <a:t>empresa</a:t>
            </a:r>
            <a:r>
              <a:rPr lang="en-US" sz="1800" b="0" strike="noStrike" spc="-1" dirty="0">
                <a:solidFill>
                  <a:srgbClr val="404040"/>
                </a:solidFill>
                <a:latin typeface="Century Gothic"/>
              </a:rPr>
              <a:t> y el </a:t>
            </a:r>
            <a:r>
              <a:rPr lang="en-US" sz="1800" b="0" strike="noStrike" spc="-1" dirty="0" err="1">
                <a:solidFill>
                  <a:srgbClr val="404040"/>
                </a:solidFill>
                <a:latin typeface="Century Gothic"/>
              </a:rPr>
              <a:t>producto</a:t>
            </a:r>
            <a:endParaRPr lang="en-US" sz="1800" b="0" strike="noStrike" spc="-1" dirty="0">
              <a:solidFill>
                <a:srgbClr val="404040"/>
              </a:solidFill>
              <a:latin typeface="Century Gothic"/>
            </a:endParaRPr>
          </a:p>
          <a:p>
            <a:pPr marL="343080" indent="-342720">
              <a:lnSpc>
                <a:spcPct val="100000"/>
              </a:lnSpc>
              <a:spcBef>
                <a:spcPts val="1001"/>
              </a:spcBef>
              <a:buClr>
                <a:schemeClr val="accent2">
                  <a:lumMod val="75000"/>
                </a:schemeClr>
              </a:buClr>
              <a:buFont typeface="Wingdings 3" charset="2"/>
              <a:buChar char=""/>
            </a:pPr>
            <a:r>
              <a:rPr lang="en-US" sz="1800" b="0" strike="noStrike" spc="-1" dirty="0" err="1">
                <a:solidFill>
                  <a:srgbClr val="404040"/>
                </a:solidFill>
                <a:latin typeface="Century Gothic"/>
              </a:rPr>
              <a:t>Misión</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visión</a:t>
            </a:r>
            <a:r>
              <a:rPr lang="en-US" sz="1800" b="0" strike="noStrike" spc="-1" dirty="0">
                <a:solidFill>
                  <a:srgbClr val="404040"/>
                </a:solidFill>
                <a:latin typeface="Century Gothic"/>
              </a:rPr>
              <a:t> y </a:t>
            </a:r>
            <a:r>
              <a:rPr lang="en-US" sz="1800" b="0" strike="noStrike" spc="-1" dirty="0" err="1">
                <a:solidFill>
                  <a:srgbClr val="404040"/>
                </a:solidFill>
                <a:latin typeface="Century Gothic"/>
              </a:rPr>
              <a:t>valores</a:t>
            </a:r>
            <a:endParaRPr lang="en-US" sz="1800" b="0" strike="noStrike" spc="-1" dirty="0">
              <a:solidFill>
                <a:srgbClr val="404040"/>
              </a:solidFill>
              <a:latin typeface="Century Gothic"/>
            </a:endParaRPr>
          </a:p>
          <a:p>
            <a:pPr marL="343080" indent="-342720">
              <a:lnSpc>
                <a:spcPct val="100000"/>
              </a:lnSpc>
              <a:spcBef>
                <a:spcPts val="1001"/>
              </a:spcBef>
              <a:buClr>
                <a:schemeClr val="accent2">
                  <a:lumMod val="75000"/>
                </a:schemeClr>
              </a:buClr>
              <a:buFont typeface="Wingdings 3" charset="2"/>
              <a:buChar char=""/>
            </a:pPr>
            <a:r>
              <a:rPr lang="en-US" sz="1800" b="0" strike="noStrike" spc="-1" dirty="0" err="1">
                <a:solidFill>
                  <a:srgbClr val="404040"/>
                </a:solidFill>
                <a:latin typeface="Century Gothic"/>
              </a:rPr>
              <a:t>Objetivos</a:t>
            </a:r>
            <a:r>
              <a:rPr lang="en-US" sz="1800" b="0" strike="noStrike" spc="-1" dirty="0">
                <a:solidFill>
                  <a:srgbClr val="404040"/>
                </a:solidFill>
                <a:latin typeface="Century Gothic"/>
              </a:rPr>
              <a:t> (Smart)</a:t>
            </a:r>
          </a:p>
          <a:p>
            <a:pPr marL="343080" indent="-342720">
              <a:lnSpc>
                <a:spcPct val="100000"/>
              </a:lnSpc>
              <a:spcBef>
                <a:spcPts val="1001"/>
              </a:spcBef>
              <a:buClr>
                <a:schemeClr val="accent2">
                  <a:lumMod val="75000"/>
                </a:schemeClr>
              </a:buClr>
              <a:buFont typeface="Wingdings 3" charset="2"/>
              <a:buChar char=""/>
            </a:pPr>
            <a:r>
              <a:rPr lang="en-US" sz="1800" b="0" strike="noStrike" spc="-1" dirty="0">
                <a:solidFill>
                  <a:srgbClr val="404040"/>
                </a:solidFill>
                <a:latin typeface="Century Gothic"/>
              </a:rPr>
              <a:t>PESTEL</a:t>
            </a:r>
          </a:p>
          <a:p>
            <a:pPr marL="343080" indent="-342720">
              <a:lnSpc>
                <a:spcPct val="100000"/>
              </a:lnSpc>
              <a:spcBef>
                <a:spcPts val="1001"/>
              </a:spcBef>
              <a:buClr>
                <a:schemeClr val="accent2">
                  <a:lumMod val="75000"/>
                </a:schemeClr>
              </a:buClr>
              <a:buFont typeface="Wingdings 3" charset="2"/>
              <a:buChar char=""/>
            </a:pPr>
            <a:r>
              <a:rPr lang="en-US" sz="1800" b="0" strike="noStrike" spc="-1" dirty="0">
                <a:solidFill>
                  <a:srgbClr val="404040"/>
                </a:solidFill>
                <a:latin typeface="Century Gothic"/>
              </a:rPr>
              <a:t>5 </a:t>
            </a:r>
            <a:r>
              <a:rPr lang="en-US" sz="1800" b="0" strike="noStrike" spc="-1" dirty="0" err="1">
                <a:solidFill>
                  <a:srgbClr val="404040"/>
                </a:solidFill>
                <a:latin typeface="Century Gothic"/>
              </a:rPr>
              <a:t>Fuerzas</a:t>
            </a:r>
            <a:r>
              <a:rPr lang="en-US" sz="1800" b="0" strike="noStrike" spc="-1" dirty="0">
                <a:solidFill>
                  <a:srgbClr val="404040"/>
                </a:solidFill>
                <a:latin typeface="Century Gothic"/>
              </a:rPr>
              <a:t> de Porter</a:t>
            </a:r>
          </a:p>
          <a:p>
            <a:pPr marL="343080" indent="-342720">
              <a:lnSpc>
                <a:spcPct val="100000"/>
              </a:lnSpc>
              <a:spcBef>
                <a:spcPts val="1001"/>
              </a:spcBef>
              <a:buClr>
                <a:schemeClr val="accent2">
                  <a:lumMod val="75000"/>
                </a:schemeClr>
              </a:buClr>
              <a:buFont typeface="Wingdings 3" charset="2"/>
              <a:buChar char=""/>
            </a:pPr>
            <a:r>
              <a:rPr lang="en-US" sz="1800" b="0" strike="noStrike" spc="-1" dirty="0" err="1">
                <a:solidFill>
                  <a:srgbClr val="404040"/>
                </a:solidFill>
                <a:latin typeface="Century Gothic"/>
              </a:rPr>
              <a:t>Cadena</a:t>
            </a:r>
            <a:r>
              <a:rPr lang="en-US" sz="1800" b="0" strike="noStrike" spc="-1" dirty="0">
                <a:solidFill>
                  <a:srgbClr val="404040"/>
                </a:solidFill>
                <a:latin typeface="Century Gothic"/>
              </a:rPr>
              <a:t> de Valor</a:t>
            </a:r>
          </a:p>
          <a:p>
            <a:pPr marL="343080" indent="-342720">
              <a:lnSpc>
                <a:spcPct val="100000"/>
              </a:lnSpc>
              <a:spcBef>
                <a:spcPts val="1001"/>
              </a:spcBef>
              <a:buClr>
                <a:schemeClr val="accent2">
                  <a:lumMod val="75000"/>
                </a:schemeClr>
              </a:buClr>
              <a:buFont typeface="Wingdings 3" charset="2"/>
              <a:buChar char=""/>
            </a:pPr>
            <a:r>
              <a:rPr lang="en-US" sz="1800" b="0" strike="noStrike" spc="-1" dirty="0">
                <a:solidFill>
                  <a:srgbClr val="404040"/>
                </a:solidFill>
                <a:latin typeface="Century Gothic"/>
              </a:rPr>
              <a:t>DAFO</a:t>
            </a:r>
          </a:p>
          <a:p>
            <a:pPr marL="343080" indent="-342720">
              <a:lnSpc>
                <a:spcPct val="100000"/>
              </a:lnSpc>
              <a:spcBef>
                <a:spcPts val="1001"/>
              </a:spcBef>
              <a:buClr>
                <a:schemeClr val="accent2">
                  <a:lumMod val="75000"/>
                </a:schemeClr>
              </a:buClr>
              <a:buFont typeface="Wingdings 3" charset="2"/>
              <a:buChar char=""/>
            </a:pPr>
            <a:r>
              <a:rPr lang="en-US" sz="1800" b="0" strike="noStrike" spc="-1" dirty="0" err="1">
                <a:solidFill>
                  <a:srgbClr val="404040"/>
                </a:solidFill>
                <a:latin typeface="Century Gothic"/>
              </a:rPr>
              <a:t>Estrategias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corporativas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Ansoff</a:t>
            </a:r>
            <a:r>
              <a:rPr lang="en-US" sz="1800" b="0" strike="noStrike" spc="-1" dirty="0">
                <a:solidFill>
                  <a:srgbClr val="404040"/>
                </a:solidFill>
                <a:latin typeface="Century Gothic"/>
              </a:rPr>
              <a:t> y BCG)</a:t>
            </a:r>
          </a:p>
          <a:p>
            <a:pPr marL="343080" indent="-342720">
              <a:lnSpc>
                <a:spcPct val="100000"/>
              </a:lnSpc>
              <a:spcBef>
                <a:spcPts val="1001"/>
              </a:spcBef>
              <a:buClr>
                <a:schemeClr val="accent2">
                  <a:lumMod val="75000"/>
                </a:schemeClr>
              </a:buClr>
              <a:buFont typeface="Wingdings 3" charset="2"/>
              <a:buChar char=""/>
            </a:pPr>
            <a:r>
              <a:rPr lang="en-US" sz="1800" b="0" strike="noStrike" spc="-1" dirty="0" err="1">
                <a:solidFill>
                  <a:srgbClr val="404040"/>
                </a:solidFill>
                <a:latin typeface="Century Gothic"/>
              </a:rPr>
              <a:t>Organigrama</a:t>
            </a:r>
            <a:endParaRPr lang="en-US" sz="1800" b="0" strike="noStrike" spc="-1" dirty="0">
              <a:solidFill>
                <a:srgbClr val="404040"/>
              </a:solidFill>
              <a:latin typeface="Century Gothic"/>
            </a:endParaRPr>
          </a:p>
          <a:p>
            <a:pPr marL="343080" indent="-342720">
              <a:lnSpc>
                <a:spcPct val="100000"/>
              </a:lnSpc>
              <a:spcBef>
                <a:spcPts val="1001"/>
              </a:spcBef>
              <a:buClr>
                <a:schemeClr val="accent2">
                  <a:lumMod val="75000"/>
                </a:schemeClr>
              </a:buClr>
              <a:buFont typeface="Wingdings 3" charset="2"/>
              <a:buChar char=""/>
            </a:pPr>
            <a:r>
              <a:rPr lang="en-US" sz="1800" b="0" strike="noStrike" spc="-1" dirty="0" err="1" smtClean="0">
                <a:solidFill>
                  <a:srgbClr val="404040"/>
                </a:solidFill>
                <a:latin typeface="Century Gothic"/>
              </a:rPr>
              <a:t>Bibliografía</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p:txBody>
      </p:sp>
      <p:pic>
        <p:nvPicPr>
          <p:cNvPr id="143" name="Imagen 3"/>
          <p:cNvPicPr/>
          <p:nvPr/>
        </p:nvPicPr>
        <p:blipFill>
          <a:blip r:embed="rId2"/>
          <a:stretch/>
        </p:blipFill>
        <p:spPr>
          <a:xfrm>
            <a:off x="0" y="432720"/>
            <a:ext cx="2694960" cy="2694960"/>
          </a:xfrm>
          <a:prstGeom prst="rect">
            <a:avLst/>
          </a:prstGeom>
          <a:ln>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La empresa y el producto</a:t>
            </a:r>
            <a:endParaRPr lang="en-US" sz="3600" b="0" strike="noStrike" spc="-1">
              <a:solidFill>
                <a:srgbClr val="000000"/>
              </a:solidFill>
              <a:latin typeface="Century Gothic"/>
            </a:endParaRPr>
          </a:p>
        </p:txBody>
      </p:sp>
      <p:sp>
        <p:nvSpPr>
          <p:cNvPr id="145" name="TextShape 2"/>
          <p:cNvSpPr txBox="1"/>
          <p:nvPr/>
        </p:nvSpPr>
        <p:spPr>
          <a:xfrm>
            <a:off x="2589120" y="1363680"/>
            <a:ext cx="8915040" cy="4547160"/>
          </a:xfrm>
          <a:prstGeom prst="rect">
            <a:avLst/>
          </a:prstGeom>
          <a:noFill/>
          <a:ln>
            <a:noFill/>
          </a:ln>
        </p:spPr>
        <p:txBody>
          <a:bodyPr>
            <a:normAutofit/>
          </a:bodyPr>
          <a:lstStyle/>
          <a:p>
            <a:pPr marL="343080" indent="-342720">
              <a:lnSpc>
                <a:spcPct val="100000"/>
              </a:lnSpc>
              <a:spcBef>
                <a:spcPts val="1001"/>
              </a:spcBef>
              <a:buClr>
                <a:schemeClr val="accent1"/>
              </a:buClr>
              <a:buFont typeface="Wingdings 3" charset="2"/>
              <a:buChar char=""/>
            </a:pPr>
            <a:r>
              <a:rPr lang="en-US" sz="1800" b="0" strike="noStrike" spc="-1" dirty="0" err="1">
                <a:solidFill>
                  <a:srgbClr val="404040"/>
                </a:solidFill>
                <a:latin typeface="Century Gothic"/>
              </a:rPr>
              <a:t>Algomtech</a:t>
            </a:r>
            <a:endParaRPr lang="en-US" sz="1800" b="0" strike="noStrike" spc="-1" dirty="0">
              <a:solidFill>
                <a:srgbClr val="404040"/>
              </a:solidFill>
              <a:latin typeface="Century Gothic"/>
            </a:endParaRPr>
          </a:p>
          <a:p>
            <a:pPr marL="343080" indent="-342720">
              <a:lnSpc>
                <a:spcPct val="100000"/>
              </a:lnSpc>
              <a:spcBef>
                <a:spcPts val="1001"/>
              </a:spcBef>
              <a:buClr>
                <a:schemeClr val="accent1"/>
              </a:buClr>
              <a:buFont typeface="Wingdings 3" charset="2"/>
              <a:buChar char=""/>
            </a:pPr>
            <a:r>
              <a:rPr lang="en-US" sz="1800" b="0" strike="noStrike" spc="-1" dirty="0" err="1">
                <a:solidFill>
                  <a:srgbClr val="404040"/>
                </a:solidFill>
                <a:latin typeface="Century Gothic"/>
              </a:rPr>
              <a:t>Características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producto</a:t>
            </a:r>
            <a:r>
              <a:rPr lang="en-US" sz="1800" b="0" strike="noStrike" spc="-1" dirty="0">
                <a:solidFill>
                  <a:srgbClr val="404040"/>
                </a:solidFill>
                <a:latin typeface="Century Gothic"/>
              </a:rPr>
              <a:t>:</a:t>
            </a: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Carga</a:t>
            </a:r>
            <a:r>
              <a:rPr lang="en-US" sz="1600" b="0" strike="noStrike" spc="-1" dirty="0">
                <a:solidFill>
                  <a:srgbClr val="404040"/>
                </a:solidFill>
                <a:latin typeface="Century Gothic"/>
              </a:rPr>
              <a:t> solar</a:t>
            </a: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Ahorro</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energético</a:t>
            </a:r>
            <a:r>
              <a:rPr lang="en-US" sz="1600" b="0" strike="noStrike" spc="-1" dirty="0">
                <a:solidFill>
                  <a:srgbClr val="404040"/>
                </a:solidFill>
                <a:latin typeface="Century Gothic"/>
              </a:rPr>
              <a:t> </a:t>
            </a:r>
            <a:r>
              <a:rPr lang="en-US" sz="1600" b="0" strike="noStrike" spc="-1" dirty="0" err="1" smtClean="0">
                <a:solidFill>
                  <a:srgbClr val="404040"/>
                </a:solidFill>
                <a:latin typeface="Century Gothic"/>
              </a:rPr>
              <a:t>diario</a:t>
            </a:r>
            <a:r>
              <a:rPr lang="en-US" sz="1600" b="0" strike="noStrike" spc="-1" dirty="0" smtClean="0">
                <a:solidFill>
                  <a:srgbClr val="404040"/>
                </a:solidFill>
                <a:latin typeface="Century Gothic"/>
              </a:rPr>
              <a:t>  </a:t>
            </a:r>
            <a:endParaRPr lang="en-US" sz="1600" b="0" strike="noStrike" spc="-1" dirty="0">
              <a:solidFill>
                <a:srgbClr val="404040"/>
              </a:solidFill>
              <a:latin typeface="Century Gothic"/>
            </a:endParaRPr>
          </a:p>
          <a:p>
            <a:pPr marL="743040" lvl="1" indent="-285480">
              <a:lnSpc>
                <a:spcPct val="100000"/>
              </a:lnSpc>
              <a:spcBef>
                <a:spcPts val="1001"/>
              </a:spcBef>
              <a:buClr>
                <a:schemeClr val="accent1"/>
              </a:buClr>
              <a:buFont typeface="Wingdings 3" charset="2"/>
              <a:buChar char=""/>
            </a:pPr>
            <a:r>
              <a:rPr lang="en-US" sz="1600" b="0" strike="noStrike" spc="-1" dirty="0">
                <a:solidFill>
                  <a:srgbClr val="404040"/>
                </a:solidFill>
                <a:latin typeface="Century Gothic"/>
              </a:rPr>
              <a:t>ARF y downtime</a:t>
            </a: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Controlador</a:t>
            </a:r>
            <a:r>
              <a:rPr lang="en-US" sz="1600" b="0" strike="noStrike" spc="-1" dirty="0">
                <a:solidFill>
                  <a:srgbClr val="404040"/>
                </a:solidFill>
                <a:latin typeface="Century Gothic"/>
              </a:rPr>
              <a:t> de </a:t>
            </a:r>
            <a:r>
              <a:rPr lang="en-US" sz="1600" b="0" strike="noStrike" spc="-1" dirty="0" err="1">
                <a:solidFill>
                  <a:srgbClr val="404040"/>
                </a:solidFill>
                <a:latin typeface="Century Gothic"/>
              </a:rPr>
              <a:t>carga</a:t>
            </a:r>
            <a:endParaRPr lang="en-US" sz="1600" b="0" strike="noStrike" spc="-1" dirty="0">
              <a:solidFill>
                <a:srgbClr val="404040"/>
              </a:solidFill>
              <a:latin typeface="Century Gothic"/>
            </a:endParaRP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Batería</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carga</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profunda</a:t>
            </a:r>
            <a:endParaRPr lang="en-US" sz="1600" b="0" strike="noStrike" spc="-1" dirty="0">
              <a:solidFill>
                <a:srgbClr val="404040"/>
              </a:solidFill>
              <a:latin typeface="Century Gothic"/>
            </a:endParaRP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Pantalla</a:t>
            </a:r>
            <a:r>
              <a:rPr lang="en-US" sz="1600" b="0" strike="noStrike" spc="-1" dirty="0">
                <a:solidFill>
                  <a:srgbClr val="404040"/>
                </a:solidFill>
                <a:latin typeface="Century Gothic"/>
              </a:rPr>
              <a:t> </a:t>
            </a:r>
            <a:r>
              <a:rPr lang="en-US" sz="1600" b="0" strike="noStrike" spc="-1" dirty="0" err="1" smtClean="0">
                <a:solidFill>
                  <a:srgbClr val="404040"/>
                </a:solidFill>
                <a:latin typeface="Century Gothic"/>
              </a:rPr>
              <a:t>resistente</a:t>
            </a:r>
            <a:endParaRPr lang="en-US" sz="1600" b="0" strike="noStrike" spc="-1" dirty="0">
              <a:solidFill>
                <a:srgbClr val="404040"/>
              </a:solidFill>
              <a:latin typeface="Century Gothic"/>
            </a:endParaRPr>
          </a:p>
          <a:p>
            <a:pPr marL="743040" lvl="1" indent="-285480">
              <a:lnSpc>
                <a:spcPct val="100000"/>
              </a:lnSpc>
              <a:spcBef>
                <a:spcPts val="1001"/>
              </a:spcBef>
              <a:buClr>
                <a:schemeClr val="accent1"/>
              </a:buClr>
              <a:buFont typeface="Wingdings 3" charset="2"/>
              <a:buChar char=""/>
            </a:pPr>
            <a:r>
              <a:rPr lang="en-US" sz="1600" b="0" strike="noStrike" spc="-1" dirty="0" err="1">
                <a:solidFill>
                  <a:srgbClr val="404040"/>
                </a:solidFill>
                <a:latin typeface="Century Gothic"/>
              </a:rPr>
              <a:t>Garantía</a:t>
            </a:r>
            <a:r>
              <a:rPr lang="en-US" sz="1600" b="0" strike="noStrike" spc="-1" dirty="0">
                <a:solidFill>
                  <a:srgbClr val="404040"/>
                </a:solidFill>
                <a:latin typeface="Century Gothic"/>
              </a:rPr>
              <a:t> </a:t>
            </a:r>
            <a:r>
              <a:rPr lang="en-US" sz="1600" b="0" strike="noStrike" spc="-1" dirty="0" smtClean="0">
                <a:solidFill>
                  <a:srgbClr val="404040"/>
                </a:solidFill>
                <a:latin typeface="Century Gothic"/>
              </a:rPr>
              <a:t>lineal (</a:t>
            </a:r>
            <a:r>
              <a:rPr lang="en-US" sz="1600" b="0" strike="noStrike" spc="-1" dirty="0" err="1" smtClean="0">
                <a:solidFill>
                  <a:srgbClr val="404040"/>
                </a:solidFill>
                <a:latin typeface="Century Gothic"/>
              </a:rPr>
              <a:t>Desgaste</a:t>
            </a:r>
            <a:r>
              <a:rPr lang="en-US" sz="1600" b="0" strike="noStrike" spc="-1" dirty="0" smtClean="0">
                <a:solidFill>
                  <a:srgbClr val="404040"/>
                </a:solidFill>
                <a:latin typeface="Century Gothic"/>
              </a:rPr>
              <a:t> de la </a:t>
            </a:r>
            <a:r>
              <a:rPr lang="en-US" sz="1600" b="0" strike="noStrike" spc="-1" dirty="0" err="1" smtClean="0">
                <a:solidFill>
                  <a:srgbClr val="404040"/>
                </a:solidFill>
                <a:latin typeface="Century Gothic"/>
              </a:rPr>
              <a:t>eficiencia</a:t>
            </a:r>
            <a:r>
              <a:rPr lang="en-US" sz="1600" b="0" strike="noStrike" spc="-1" dirty="0" smtClean="0">
                <a:solidFill>
                  <a:srgbClr val="404040"/>
                </a:solidFill>
                <a:latin typeface="Century Gothic"/>
              </a:rPr>
              <a:t> de </a:t>
            </a:r>
            <a:r>
              <a:rPr lang="en-US" sz="1600" b="0" strike="noStrike" spc="-1" dirty="0" err="1" smtClean="0">
                <a:solidFill>
                  <a:srgbClr val="404040"/>
                </a:solidFill>
                <a:latin typeface="Century Gothic"/>
              </a:rPr>
              <a:t>carga</a:t>
            </a:r>
            <a:r>
              <a:rPr lang="en-US" sz="1600" b="0" strike="noStrike" spc="-1" dirty="0" smtClean="0">
                <a:solidFill>
                  <a:srgbClr val="404040"/>
                </a:solidFill>
                <a:latin typeface="Century Gothic"/>
              </a:rPr>
              <a:t>)</a:t>
            </a:r>
            <a:endParaRPr lang="en-US" sz="1600" b="0" strike="noStrike" spc="-1" dirty="0">
              <a:solidFill>
                <a:srgbClr val="404040"/>
              </a:solidFill>
              <a:latin typeface="Century Gothic"/>
            </a:endParaRPr>
          </a:p>
          <a:p>
            <a:pPr>
              <a:buClr>
                <a:schemeClr val="accent1"/>
              </a:buClr>
            </a:pPr>
            <a:endParaRPr lang="en-US" sz="1600" b="0" strike="noStrike" spc="-1" dirty="0">
              <a:solidFill>
                <a:srgbClr val="404040"/>
              </a:solidFill>
              <a:latin typeface="Century Gothic"/>
            </a:endParaRPr>
          </a:p>
        </p:txBody>
      </p:sp>
      <p:pic>
        <p:nvPicPr>
          <p:cNvPr id="146" name="Imagen 3"/>
          <p:cNvPicPr/>
          <p:nvPr/>
        </p:nvPicPr>
        <p:blipFill>
          <a:blip r:embed="rId2"/>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Misión, visión y valores</a:t>
            </a:r>
            <a:endParaRPr lang="en-US" sz="3600" b="0" strike="noStrike" spc="-1">
              <a:solidFill>
                <a:srgbClr val="000000"/>
              </a:solidFill>
              <a:latin typeface="Century Gothic"/>
            </a:endParaRPr>
          </a:p>
        </p:txBody>
      </p:sp>
      <p:sp>
        <p:nvSpPr>
          <p:cNvPr id="148"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chemeClr val="accent2">
                  <a:lumMod val="75000"/>
                </a:schemeClr>
              </a:buClr>
              <a:buFont typeface="Wingdings 3" charset="2"/>
              <a:buChar char=""/>
            </a:pPr>
            <a:r>
              <a:rPr lang="en-US" b="0" strike="noStrike" spc="-1" dirty="0" err="1">
                <a:solidFill>
                  <a:srgbClr val="404040"/>
                </a:solidFill>
                <a:latin typeface="Century Gothic"/>
              </a:rPr>
              <a:t>Misión</a:t>
            </a:r>
            <a:endParaRPr lang="en-US"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600" b="0" strike="noStrike" spc="-1" dirty="0">
                <a:solidFill>
                  <a:srgbClr val="404040"/>
                </a:solidFill>
                <a:latin typeface="Century Gothic"/>
              </a:rPr>
              <a:t>En </a:t>
            </a:r>
            <a:r>
              <a:rPr lang="en-US" sz="1600" b="0" strike="noStrike" spc="-1" dirty="0" err="1">
                <a:solidFill>
                  <a:srgbClr val="404040"/>
                </a:solidFill>
                <a:latin typeface="Century Gothic"/>
              </a:rPr>
              <a:t>busca</a:t>
            </a:r>
            <a:r>
              <a:rPr lang="en-US" sz="1600" b="0" strike="noStrike" spc="-1" dirty="0">
                <a:solidFill>
                  <a:srgbClr val="404040"/>
                </a:solidFill>
                <a:latin typeface="Century Gothic"/>
              </a:rPr>
              <a:t> de un </a:t>
            </a:r>
            <a:r>
              <a:rPr lang="en-US" sz="1600" b="0" strike="noStrike" spc="-1" dirty="0" err="1">
                <a:solidFill>
                  <a:srgbClr val="404040"/>
                </a:solidFill>
                <a:latin typeface="Century Gothic"/>
              </a:rPr>
              <a:t>futuro</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eficiente</a:t>
            </a:r>
            <a:r>
              <a:rPr lang="en-US" sz="1600" b="0" strike="noStrike" spc="-1" dirty="0">
                <a:solidFill>
                  <a:srgbClr val="404040"/>
                </a:solidFill>
                <a:latin typeface="Century Gothic"/>
              </a:rPr>
              <a:t> y </a:t>
            </a:r>
            <a:r>
              <a:rPr lang="en-US" sz="1600" b="0" strike="noStrike" spc="-1" dirty="0" err="1">
                <a:solidFill>
                  <a:srgbClr val="404040"/>
                </a:solidFill>
                <a:latin typeface="Century Gothic"/>
              </a:rPr>
              <a:t>sostenible</a:t>
            </a:r>
            <a:r>
              <a:rPr lang="en-US" sz="1600" b="0" strike="noStrike" spc="-1" dirty="0">
                <a:solidFill>
                  <a:srgbClr val="404040"/>
                </a:solidFill>
                <a:latin typeface="Century Gothic"/>
              </a:rPr>
              <a:t> en el </a:t>
            </a:r>
            <a:r>
              <a:rPr lang="en-US" sz="1600" b="0" strike="noStrike" spc="-1" dirty="0" err="1">
                <a:solidFill>
                  <a:srgbClr val="404040"/>
                </a:solidFill>
                <a:latin typeface="Century Gothic"/>
              </a:rPr>
              <a:t>ámbito</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tecnológico</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para</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clientes</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comprometidos</a:t>
            </a:r>
            <a:r>
              <a:rPr lang="en-US" sz="1600" b="0" strike="noStrike" spc="-1" dirty="0">
                <a:solidFill>
                  <a:srgbClr val="404040"/>
                </a:solidFill>
                <a:latin typeface="Century Gothic"/>
              </a:rPr>
              <a:t> con el </a:t>
            </a:r>
            <a:r>
              <a:rPr lang="en-US" sz="1600" b="0" strike="noStrike" spc="-1" dirty="0" err="1">
                <a:solidFill>
                  <a:srgbClr val="404040"/>
                </a:solidFill>
                <a:latin typeface="Century Gothic"/>
              </a:rPr>
              <a:t>medio</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ambiente</a:t>
            </a:r>
            <a:r>
              <a:rPr lang="en-US" sz="1600" b="0" strike="noStrike" spc="-1" dirty="0">
                <a:solidFill>
                  <a:srgbClr val="404040"/>
                </a:solidFill>
                <a:latin typeface="Century Gothic"/>
              </a:rPr>
              <a:t> y la </a:t>
            </a:r>
            <a:r>
              <a:rPr lang="en-US" sz="1600" b="0" strike="noStrike" spc="-1" dirty="0" err="1">
                <a:solidFill>
                  <a:srgbClr val="404040"/>
                </a:solidFill>
                <a:latin typeface="Century Gothic"/>
              </a:rPr>
              <a:t>innovación</a:t>
            </a:r>
            <a:r>
              <a:rPr lang="en-US" sz="1600" b="0" strike="noStrike" spc="-1" dirty="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r>
              <a:rPr lang="en-US" b="0" strike="noStrike" spc="-1" dirty="0" err="1">
                <a:solidFill>
                  <a:srgbClr val="404040"/>
                </a:solidFill>
                <a:latin typeface="Century Gothic"/>
              </a:rPr>
              <a:t>Visión</a:t>
            </a:r>
            <a:endParaRPr lang="en-US"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600" spc="-1" dirty="0" smtClean="0">
                <a:solidFill>
                  <a:srgbClr val="404040"/>
                </a:solidFill>
                <a:latin typeface="Century Gothic"/>
              </a:rPr>
              <a:t>S</a:t>
            </a:r>
            <a:r>
              <a:rPr lang="en-US" sz="1600" b="0" strike="noStrike" spc="-1" dirty="0" smtClean="0">
                <a:solidFill>
                  <a:srgbClr val="404040"/>
                </a:solidFill>
                <a:latin typeface="Century Gothic"/>
              </a:rPr>
              <a:t>er </a:t>
            </a:r>
            <a:r>
              <a:rPr lang="en-US" sz="1600" b="0" strike="noStrike" spc="-1" dirty="0" err="1" smtClean="0">
                <a:solidFill>
                  <a:srgbClr val="404040"/>
                </a:solidFill>
                <a:latin typeface="Century Gothic"/>
              </a:rPr>
              <a:t>reconocidos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como</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líderes</a:t>
            </a:r>
            <a:r>
              <a:rPr lang="en-US" sz="1600" b="0" strike="noStrike" spc="-1" dirty="0" smtClean="0">
                <a:solidFill>
                  <a:srgbClr val="404040"/>
                </a:solidFill>
                <a:latin typeface="Century Gothic"/>
              </a:rPr>
              <a:t> en </a:t>
            </a:r>
            <a:r>
              <a:rPr lang="en-US" sz="1600" b="0" strike="noStrike" spc="-1" dirty="0" err="1" smtClean="0">
                <a:solidFill>
                  <a:srgbClr val="404040"/>
                </a:solidFill>
                <a:latin typeface="Century Gothic"/>
              </a:rPr>
              <a:t>tecnología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electrónica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sostenible</a:t>
            </a:r>
            <a:r>
              <a:rPr lang="en-US" sz="1600" b="0" strike="noStrike" spc="-1" dirty="0" smtClean="0">
                <a:solidFill>
                  <a:srgbClr val="404040"/>
                </a:solidFill>
                <a:latin typeface="Century Gothic"/>
              </a:rPr>
              <a:t> .</a:t>
            </a:r>
            <a:endParaRPr lang="en-US" sz="1600"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b="0" strike="noStrike" spc="-1" dirty="0" err="1">
                <a:solidFill>
                  <a:srgbClr val="404040"/>
                </a:solidFill>
                <a:latin typeface="Century Gothic"/>
              </a:rPr>
              <a:t>Valores</a:t>
            </a:r>
            <a:endParaRPr lang="en-US"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600" b="0" strike="noStrike" spc="-1" dirty="0">
                <a:solidFill>
                  <a:srgbClr val="404040"/>
                </a:solidFill>
                <a:latin typeface="Century Gothic"/>
              </a:rPr>
              <a:t>A favor del </a:t>
            </a:r>
            <a:r>
              <a:rPr lang="en-US" sz="1600" b="0" strike="noStrike" spc="-1" dirty="0" err="1" smtClean="0">
                <a:solidFill>
                  <a:srgbClr val="404040"/>
                </a:solidFill>
                <a:latin typeface="Century Gothic"/>
              </a:rPr>
              <a:t>medio</a:t>
            </a:r>
            <a:r>
              <a:rPr lang="en-US" sz="1600" b="0" strike="noStrike" spc="-1" dirty="0" smtClean="0">
                <a:solidFill>
                  <a:srgbClr val="404040"/>
                </a:solidFill>
                <a:latin typeface="Century Gothic"/>
              </a:rPr>
              <a:t> </a:t>
            </a:r>
            <a:r>
              <a:rPr lang="en-US" sz="1600" b="0" strike="noStrike" spc="-1" dirty="0" err="1">
                <a:solidFill>
                  <a:srgbClr val="404040"/>
                </a:solidFill>
                <a:latin typeface="Century Gothic"/>
              </a:rPr>
              <a:t>ambiente</a:t>
            </a:r>
            <a:r>
              <a:rPr lang="en-US" sz="1600" b="0" strike="noStrike" spc="-1" dirty="0">
                <a:solidFill>
                  <a:srgbClr val="404040"/>
                </a:solidFill>
                <a:latin typeface="Century Gothic"/>
              </a:rPr>
              <a:t>.</a:t>
            </a:r>
          </a:p>
          <a:p>
            <a:pPr marL="1143000" lvl="2" indent="-228240">
              <a:lnSpc>
                <a:spcPct val="100000"/>
              </a:lnSpc>
              <a:spcBef>
                <a:spcPts val="1001"/>
              </a:spcBef>
              <a:buClr>
                <a:schemeClr val="accent2">
                  <a:lumMod val="75000"/>
                </a:schemeClr>
              </a:buClr>
              <a:buFont typeface="Wingdings 3" charset="2"/>
              <a:buChar char=""/>
            </a:pPr>
            <a:r>
              <a:rPr lang="en-US" sz="1600" b="0" strike="noStrike" spc="-1" dirty="0">
                <a:solidFill>
                  <a:srgbClr val="404040"/>
                </a:solidFill>
                <a:latin typeface="Century Gothic"/>
              </a:rPr>
              <a:t>En contra de la </a:t>
            </a:r>
            <a:r>
              <a:rPr lang="en-US" sz="1600" b="0" strike="noStrike" spc="-1" dirty="0" err="1">
                <a:solidFill>
                  <a:srgbClr val="404040"/>
                </a:solidFill>
                <a:latin typeface="Century Gothic"/>
              </a:rPr>
              <a:t>obsolescencia</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programada</a:t>
            </a:r>
            <a:r>
              <a:rPr lang="en-US" sz="1600" b="0" strike="noStrike" spc="-1" dirty="0">
                <a:solidFill>
                  <a:srgbClr val="404040"/>
                </a:solidFill>
                <a:latin typeface="Century Gothic"/>
              </a:rPr>
              <a:t>.</a:t>
            </a:r>
          </a:p>
        </p:txBody>
      </p:sp>
      <p:pic>
        <p:nvPicPr>
          <p:cNvPr id="149" name="Imagen 3"/>
          <p:cNvPicPr/>
          <p:nvPr/>
        </p:nvPicPr>
        <p:blipFill>
          <a:blip r:embed="rId2"/>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Objetivos</a:t>
            </a:r>
            <a:endParaRPr lang="en-US" sz="3600" b="0" strike="noStrike" spc="-1">
              <a:solidFill>
                <a:srgbClr val="000000"/>
              </a:solidFill>
              <a:latin typeface="Century Gothic"/>
            </a:endParaRPr>
          </a:p>
        </p:txBody>
      </p:sp>
      <p:sp>
        <p:nvSpPr>
          <p:cNvPr id="151"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chemeClr val="accent2">
                  <a:lumMod val="75000"/>
                </a:schemeClr>
              </a:buClr>
              <a:buFont typeface="Wingdings 3" charset="2"/>
              <a:buChar char=""/>
            </a:pPr>
            <a:r>
              <a:rPr lang="en-US" b="0" strike="noStrike" spc="-1" dirty="0">
                <a:solidFill>
                  <a:srgbClr val="404040"/>
                </a:solidFill>
                <a:latin typeface="Century Gothic"/>
              </a:rPr>
              <a:t>1</a:t>
            </a:r>
            <a:r>
              <a:rPr lang="en-US" b="0" strike="noStrike" spc="-1" dirty="0" smtClean="0">
                <a:solidFill>
                  <a:srgbClr val="404040"/>
                </a:solidFill>
                <a:latin typeface="Century Gothic"/>
              </a:rPr>
              <a:t>. </a:t>
            </a:r>
            <a:r>
              <a:rPr lang="en-US" b="0" strike="noStrike" spc="-1" dirty="0" err="1" smtClean="0">
                <a:solidFill>
                  <a:srgbClr val="404040"/>
                </a:solidFill>
                <a:latin typeface="Century Gothic"/>
              </a:rPr>
              <a:t>Facilitar</a:t>
            </a:r>
            <a:r>
              <a:rPr lang="en-US" b="0" strike="noStrike" spc="-1" dirty="0" smtClean="0">
                <a:solidFill>
                  <a:srgbClr val="404040"/>
                </a:solidFill>
                <a:latin typeface="Century Gothic"/>
              </a:rPr>
              <a:t> la </a:t>
            </a:r>
            <a:r>
              <a:rPr lang="en-US" spc="-1" dirty="0" err="1">
                <a:solidFill>
                  <a:srgbClr val="404040"/>
                </a:solidFill>
                <a:latin typeface="Century Gothic"/>
              </a:rPr>
              <a:t>v</a:t>
            </a:r>
            <a:r>
              <a:rPr lang="en-US" b="0" strike="noStrike" spc="-1" dirty="0" err="1" smtClean="0">
                <a:solidFill>
                  <a:srgbClr val="404040"/>
                </a:solidFill>
                <a:latin typeface="Century Gothic"/>
              </a:rPr>
              <a:t>enta</a:t>
            </a:r>
            <a:r>
              <a:rPr lang="en-US" b="0" strike="noStrike" spc="-1" dirty="0" smtClean="0">
                <a:solidFill>
                  <a:srgbClr val="404040"/>
                </a:solidFill>
                <a:latin typeface="Century Gothic"/>
              </a:rPr>
              <a:t> </a:t>
            </a:r>
            <a:r>
              <a:rPr lang="en-US" b="0" strike="noStrike" spc="-1" dirty="0">
                <a:solidFill>
                  <a:srgbClr val="404040"/>
                </a:solidFill>
                <a:latin typeface="Century Gothic"/>
              </a:rPr>
              <a:t>de </a:t>
            </a:r>
            <a:r>
              <a:rPr lang="en-US" b="0" strike="noStrike" spc="-1" dirty="0" err="1">
                <a:solidFill>
                  <a:srgbClr val="404040"/>
                </a:solidFill>
                <a:latin typeface="Century Gothic"/>
              </a:rPr>
              <a:t>tecnologías</a:t>
            </a:r>
            <a:r>
              <a:rPr lang="en-US" b="0" strike="noStrike" spc="-1" dirty="0">
                <a:solidFill>
                  <a:srgbClr val="404040"/>
                </a:solidFill>
                <a:latin typeface="Century Gothic"/>
              </a:rPr>
              <a:t> </a:t>
            </a:r>
            <a:r>
              <a:rPr lang="en-US" b="0" strike="noStrike" spc="-1" dirty="0" err="1">
                <a:solidFill>
                  <a:srgbClr val="404040"/>
                </a:solidFill>
                <a:latin typeface="Century Gothic"/>
              </a:rPr>
              <a:t>innovadoras</a:t>
            </a:r>
            <a:r>
              <a:rPr lang="en-US" b="0" strike="noStrike" spc="-1" dirty="0">
                <a:solidFill>
                  <a:srgbClr val="404040"/>
                </a:solidFill>
                <a:latin typeface="Century Gothic"/>
              </a:rPr>
              <a:t> </a:t>
            </a:r>
            <a:r>
              <a:rPr lang="en-US" b="0" strike="noStrike" spc="-1" dirty="0" err="1">
                <a:solidFill>
                  <a:srgbClr val="404040"/>
                </a:solidFill>
                <a:latin typeface="Century Gothic"/>
              </a:rPr>
              <a:t>sostenibles</a:t>
            </a:r>
            <a:r>
              <a:rPr lang="en-US" b="0" strike="noStrike" spc="-1" dirty="0">
                <a:solidFill>
                  <a:srgbClr val="404040"/>
                </a:solidFill>
                <a:latin typeface="Century Gothic"/>
              </a:rPr>
              <a:t> a </a:t>
            </a:r>
            <a:r>
              <a:rPr lang="en-US" b="0" strike="noStrike" spc="-1" dirty="0" err="1">
                <a:solidFill>
                  <a:srgbClr val="404040"/>
                </a:solidFill>
                <a:latin typeface="Century Gothic"/>
              </a:rPr>
              <a:t>otras</a:t>
            </a:r>
            <a:r>
              <a:rPr lang="en-US" b="0" strike="noStrike" spc="-1" dirty="0">
                <a:solidFill>
                  <a:srgbClr val="404040"/>
                </a:solidFill>
                <a:latin typeface="Century Gothic"/>
              </a:rPr>
              <a:t> </a:t>
            </a:r>
            <a:r>
              <a:rPr lang="en-US" b="0" strike="noStrike" spc="-1" dirty="0" err="1">
                <a:solidFill>
                  <a:srgbClr val="404040"/>
                </a:solidFill>
                <a:latin typeface="Century Gothic"/>
              </a:rPr>
              <a:t>entidades</a:t>
            </a:r>
            <a:r>
              <a:rPr lang="en-US" b="0" strike="noStrike" spc="-1" dirty="0">
                <a:solidFill>
                  <a:srgbClr val="404040"/>
                </a:solidFill>
                <a:latin typeface="Century Gothic"/>
              </a:rPr>
              <a:t> </a:t>
            </a:r>
            <a:r>
              <a:rPr lang="en-US" b="0" strike="noStrike" spc="-1" dirty="0" err="1">
                <a:solidFill>
                  <a:srgbClr val="404040"/>
                </a:solidFill>
                <a:latin typeface="Century Gothic"/>
              </a:rPr>
              <a:t>tecnológicas</a:t>
            </a:r>
            <a:r>
              <a:rPr lang="en-US" b="0" strike="noStrike" spc="-1" dirty="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r>
              <a:rPr lang="en-US" b="0" strike="noStrike" spc="-1" dirty="0">
                <a:solidFill>
                  <a:srgbClr val="404040"/>
                </a:solidFill>
                <a:latin typeface="Century Gothic"/>
              </a:rPr>
              <a:t>2. </a:t>
            </a:r>
            <a:r>
              <a:rPr lang="en-US" b="0" strike="noStrike" spc="-1" dirty="0" err="1">
                <a:solidFill>
                  <a:srgbClr val="404040"/>
                </a:solidFill>
                <a:latin typeface="Century Gothic"/>
              </a:rPr>
              <a:t>Introducir</a:t>
            </a:r>
            <a:r>
              <a:rPr lang="en-US" b="0" strike="noStrike" spc="-1" dirty="0">
                <a:solidFill>
                  <a:srgbClr val="404040"/>
                </a:solidFill>
                <a:latin typeface="Century Gothic"/>
              </a:rPr>
              <a:t> el </a:t>
            </a:r>
            <a:r>
              <a:rPr lang="en-US" b="0" strike="noStrike" spc="-1" dirty="0" err="1">
                <a:solidFill>
                  <a:srgbClr val="404040"/>
                </a:solidFill>
                <a:latin typeface="Century Gothic"/>
              </a:rPr>
              <a:t>producto</a:t>
            </a:r>
            <a:r>
              <a:rPr lang="en-US" b="0" strike="noStrike" spc="-1" dirty="0">
                <a:solidFill>
                  <a:srgbClr val="404040"/>
                </a:solidFill>
                <a:latin typeface="Century Gothic"/>
              </a:rPr>
              <a:t> en el </a:t>
            </a:r>
            <a:r>
              <a:rPr lang="en-US" b="0" strike="noStrike" spc="-1" dirty="0" err="1">
                <a:solidFill>
                  <a:srgbClr val="404040"/>
                </a:solidFill>
                <a:latin typeface="Century Gothic"/>
              </a:rPr>
              <a:t>mercado</a:t>
            </a:r>
            <a:r>
              <a:rPr lang="en-US" b="0" strike="noStrike" spc="-1" dirty="0">
                <a:solidFill>
                  <a:srgbClr val="404040"/>
                </a:solidFill>
                <a:latin typeface="Century Gothic"/>
              </a:rPr>
              <a:t> con </a:t>
            </a:r>
            <a:r>
              <a:rPr lang="en-US" b="0" strike="noStrike" spc="-1" dirty="0" err="1">
                <a:solidFill>
                  <a:srgbClr val="404040"/>
                </a:solidFill>
                <a:latin typeface="Century Gothic"/>
              </a:rPr>
              <a:t>éxito</a:t>
            </a:r>
            <a:r>
              <a:rPr lang="en-US" b="0" strike="noStrike" spc="-1" dirty="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r>
              <a:rPr lang="en-US" b="0" strike="noStrike" spc="-1" dirty="0">
                <a:solidFill>
                  <a:srgbClr val="404040"/>
                </a:solidFill>
                <a:latin typeface="Century Gothic"/>
              </a:rPr>
              <a:t>3. </a:t>
            </a:r>
            <a:r>
              <a:rPr lang="en-US" b="0" strike="noStrike" spc="-1" dirty="0" err="1">
                <a:solidFill>
                  <a:srgbClr val="404040"/>
                </a:solidFill>
                <a:latin typeface="Century Gothic"/>
              </a:rPr>
              <a:t>Llegar</a:t>
            </a:r>
            <a:r>
              <a:rPr lang="en-US" b="0" strike="noStrike" spc="-1" dirty="0">
                <a:solidFill>
                  <a:srgbClr val="404040"/>
                </a:solidFill>
                <a:latin typeface="Century Gothic"/>
              </a:rPr>
              <a:t> a un </a:t>
            </a:r>
            <a:r>
              <a:rPr lang="en-US" b="0" strike="noStrike" spc="-1" dirty="0" err="1">
                <a:solidFill>
                  <a:srgbClr val="404040"/>
                </a:solidFill>
                <a:latin typeface="Century Gothic"/>
              </a:rPr>
              <a:t>acuerdo</a:t>
            </a:r>
            <a:r>
              <a:rPr lang="en-US" b="0" strike="noStrike" spc="-1" dirty="0">
                <a:solidFill>
                  <a:srgbClr val="404040"/>
                </a:solidFill>
                <a:latin typeface="Century Gothic"/>
              </a:rPr>
              <a:t> con </a:t>
            </a:r>
            <a:r>
              <a:rPr lang="en-US" b="0" strike="noStrike" spc="-1" dirty="0" err="1">
                <a:solidFill>
                  <a:srgbClr val="404040"/>
                </a:solidFill>
                <a:latin typeface="Century Gothic"/>
              </a:rPr>
              <a:t>una</a:t>
            </a:r>
            <a:r>
              <a:rPr lang="en-US" b="0" strike="noStrike" spc="-1" dirty="0">
                <a:solidFill>
                  <a:srgbClr val="404040"/>
                </a:solidFill>
                <a:latin typeface="Century Gothic"/>
              </a:rPr>
              <a:t> </a:t>
            </a:r>
            <a:r>
              <a:rPr lang="en-US" b="0" strike="noStrike" spc="-1" dirty="0" err="1">
                <a:solidFill>
                  <a:srgbClr val="404040"/>
                </a:solidFill>
                <a:latin typeface="Century Gothic"/>
              </a:rPr>
              <a:t>empresa</a:t>
            </a:r>
            <a:r>
              <a:rPr lang="en-US" b="0" strike="noStrike" spc="-1" dirty="0">
                <a:solidFill>
                  <a:srgbClr val="404040"/>
                </a:solidFill>
                <a:latin typeface="Century Gothic"/>
              </a:rPr>
              <a:t> </a:t>
            </a:r>
            <a:r>
              <a:rPr lang="en-US" b="0" strike="noStrike" spc="-1" dirty="0" err="1">
                <a:solidFill>
                  <a:srgbClr val="404040"/>
                </a:solidFill>
                <a:latin typeface="Century Gothic"/>
              </a:rPr>
              <a:t>tecnológica</a:t>
            </a:r>
            <a:r>
              <a:rPr lang="en-US" b="0" strike="noStrike" spc="-1" dirty="0">
                <a:solidFill>
                  <a:srgbClr val="404040"/>
                </a:solidFill>
                <a:latin typeface="Century Gothic"/>
              </a:rPr>
              <a:t> </a:t>
            </a:r>
            <a:r>
              <a:rPr lang="en-US" b="0" strike="noStrike" spc="-1" dirty="0" err="1">
                <a:solidFill>
                  <a:srgbClr val="404040"/>
                </a:solidFill>
                <a:latin typeface="Century Gothic"/>
              </a:rPr>
              <a:t>puntera</a:t>
            </a:r>
            <a:r>
              <a:rPr lang="en-US" b="0" strike="noStrike" spc="-1" dirty="0">
                <a:solidFill>
                  <a:srgbClr val="404040"/>
                </a:solidFill>
                <a:latin typeface="Century Gothic"/>
              </a:rPr>
              <a:t> </a:t>
            </a:r>
            <a:r>
              <a:rPr lang="en-US" b="0" strike="noStrike" spc="-1" dirty="0" err="1">
                <a:solidFill>
                  <a:srgbClr val="404040"/>
                </a:solidFill>
                <a:latin typeface="Century Gothic"/>
              </a:rPr>
              <a:t>para</a:t>
            </a:r>
            <a:r>
              <a:rPr lang="en-US" b="0" strike="noStrike" spc="-1" dirty="0">
                <a:solidFill>
                  <a:srgbClr val="404040"/>
                </a:solidFill>
                <a:latin typeface="Century Gothic"/>
              </a:rPr>
              <a:t> vender la </a:t>
            </a:r>
            <a:r>
              <a:rPr lang="en-US" b="0" strike="noStrike" spc="-1" dirty="0" err="1" smtClean="0">
                <a:solidFill>
                  <a:srgbClr val="404040"/>
                </a:solidFill>
                <a:latin typeface="Century Gothic"/>
              </a:rPr>
              <a:t>patente</a:t>
            </a:r>
            <a:r>
              <a:rPr lang="en-US" b="0" strike="noStrike" spc="-1" dirty="0" smtClean="0">
                <a:solidFill>
                  <a:srgbClr val="404040"/>
                </a:solidFill>
                <a:latin typeface="Century Gothic"/>
              </a:rPr>
              <a:t> o </a:t>
            </a:r>
            <a:r>
              <a:rPr lang="en-US" b="0" strike="noStrike" spc="-1" dirty="0" err="1" smtClean="0">
                <a:solidFill>
                  <a:srgbClr val="404040"/>
                </a:solidFill>
                <a:latin typeface="Century Gothic"/>
              </a:rPr>
              <a:t>diseño</a:t>
            </a:r>
            <a:r>
              <a:rPr lang="en-US" b="0" strike="noStrike" spc="-1" dirty="0" smtClean="0">
                <a:solidFill>
                  <a:srgbClr val="404040"/>
                </a:solidFill>
                <a:latin typeface="Century Gothic"/>
              </a:rPr>
              <a:t>.</a:t>
            </a:r>
            <a:endParaRPr lang="en-US"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b="0" strike="noStrike" spc="-1" dirty="0">
                <a:solidFill>
                  <a:srgbClr val="404040"/>
                </a:solidFill>
                <a:latin typeface="Century Gothic"/>
              </a:rPr>
              <a:t>4.Rentabilizar la </a:t>
            </a:r>
            <a:r>
              <a:rPr lang="en-US" b="0" strike="noStrike" spc="-1" dirty="0" err="1">
                <a:solidFill>
                  <a:srgbClr val="404040"/>
                </a:solidFill>
                <a:latin typeface="Century Gothic"/>
              </a:rPr>
              <a:t>inversión</a:t>
            </a:r>
            <a:r>
              <a:rPr lang="en-US" b="0" strike="noStrike" spc="-1" dirty="0">
                <a:solidFill>
                  <a:srgbClr val="404040"/>
                </a:solidFill>
                <a:latin typeface="Century Gothic"/>
              </a:rPr>
              <a:t> </a:t>
            </a:r>
            <a:r>
              <a:rPr lang="en-US" b="0" strike="noStrike" spc="-1" dirty="0" err="1">
                <a:solidFill>
                  <a:srgbClr val="404040"/>
                </a:solidFill>
                <a:latin typeface="Century Gothic"/>
              </a:rPr>
              <a:t>hasta</a:t>
            </a:r>
            <a:r>
              <a:rPr lang="en-US" b="0" strike="noStrike" spc="-1" dirty="0">
                <a:solidFill>
                  <a:srgbClr val="404040"/>
                </a:solidFill>
                <a:latin typeface="Century Gothic"/>
              </a:rPr>
              <a:t> </a:t>
            </a:r>
            <a:r>
              <a:rPr lang="en-US" b="0" strike="noStrike" spc="-1" dirty="0" err="1">
                <a:solidFill>
                  <a:srgbClr val="404040"/>
                </a:solidFill>
                <a:latin typeface="Century Gothic"/>
              </a:rPr>
              <a:t>alcanzar</a:t>
            </a:r>
            <a:r>
              <a:rPr lang="en-US" b="0" strike="noStrike" spc="-1" dirty="0">
                <a:solidFill>
                  <a:srgbClr val="404040"/>
                </a:solidFill>
                <a:latin typeface="Century Gothic"/>
              </a:rPr>
              <a:t> un </a:t>
            </a:r>
            <a:r>
              <a:rPr lang="en-US" b="0" strike="noStrike" spc="-1" dirty="0" err="1">
                <a:solidFill>
                  <a:srgbClr val="404040"/>
                </a:solidFill>
                <a:latin typeface="Century Gothic"/>
              </a:rPr>
              <a:t>beneficio</a:t>
            </a:r>
            <a:r>
              <a:rPr lang="en-US" b="0" strike="noStrike" spc="-1" dirty="0">
                <a:solidFill>
                  <a:srgbClr val="404040"/>
                </a:solidFill>
                <a:latin typeface="Century Gothic"/>
              </a:rPr>
              <a:t> </a:t>
            </a:r>
            <a:r>
              <a:rPr lang="en-US" b="0" strike="noStrike" spc="-1" dirty="0" err="1">
                <a:solidFill>
                  <a:srgbClr val="404040"/>
                </a:solidFill>
                <a:latin typeface="Century Gothic"/>
              </a:rPr>
              <a:t>neto</a:t>
            </a:r>
            <a:r>
              <a:rPr lang="en-US" b="0" strike="noStrike" spc="-1" dirty="0">
                <a:solidFill>
                  <a:srgbClr val="404040"/>
                </a:solidFill>
                <a:latin typeface="Century Gothic"/>
              </a:rPr>
              <a:t> a </a:t>
            </a:r>
            <a:r>
              <a:rPr lang="en-US" b="0" strike="noStrike" spc="-1" dirty="0" err="1">
                <a:solidFill>
                  <a:srgbClr val="404040"/>
                </a:solidFill>
                <a:latin typeface="Century Gothic"/>
              </a:rPr>
              <a:t>partir</a:t>
            </a:r>
            <a:r>
              <a:rPr lang="en-US" b="0" strike="noStrike" spc="-1" dirty="0">
                <a:solidFill>
                  <a:srgbClr val="404040"/>
                </a:solidFill>
                <a:latin typeface="Century Gothic"/>
              </a:rPr>
              <a:t> de </a:t>
            </a:r>
            <a:r>
              <a:rPr lang="en-US" b="0" strike="noStrike" spc="-1" dirty="0" smtClean="0">
                <a:solidFill>
                  <a:srgbClr val="404040"/>
                </a:solidFill>
                <a:latin typeface="Century Gothic"/>
              </a:rPr>
              <a:t>18 </a:t>
            </a:r>
            <a:r>
              <a:rPr lang="en-US" b="0" strike="noStrike" spc="-1" dirty="0" err="1" smtClean="0">
                <a:solidFill>
                  <a:srgbClr val="404040"/>
                </a:solidFill>
                <a:latin typeface="Century Gothic"/>
              </a:rPr>
              <a:t>meses</a:t>
            </a:r>
            <a:r>
              <a:rPr lang="en-US" b="0" strike="noStrike" spc="-1" dirty="0" smtClean="0">
                <a:solidFill>
                  <a:srgbClr val="404040"/>
                </a:solidFill>
                <a:latin typeface="Century Gothic"/>
              </a:rPr>
              <a:t>.</a:t>
            </a:r>
            <a:endParaRPr lang="en-US" b="0" strike="noStrike" spc="-1" dirty="0">
              <a:solidFill>
                <a:srgbClr val="404040"/>
              </a:solidFill>
              <a:latin typeface="Century Gothic"/>
            </a:endParaRPr>
          </a:p>
        </p:txBody>
      </p:sp>
      <p:pic>
        <p:nvPicPr>
          <p:cNvPr id="152" name="Imagen 3"/>
          <p:cNvPicPr/>
          <p:nvPr/>
        </p:nvPicPr>
        <p:blipFill>
          <a:blip r:embed="rId2"/>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PESTEL</a:t>
            </a:r>
            <a:endParaRPr lang="en-US" sz="3600" b="0" strike="noStrike" spc="-1">
              <a:solidFill>
                <a:srgbClr val="000000"/>
              </a:solidFill>
              <a:latin typeface="Century Gothic"/>
            </a:endParaRPr>
          </a:p>
        </p:txBody>
      </p:sp>
      <p:sp>
        <p:nvSpPr>
          <p:cNvPr id="154" name="TextShape 2"/>
          <p:cNvSpPr txBox="1"/>
          <p:nvPr/>
        </p:nvSpPr>
        <p:spPr>
          <a:xfrm>
            <a:off x="2589120" y="1363680"/>
            <a:ext cx="8915040" cy="4547160"/>
          </a:xfrm>
          <a:prstGeom prst="rect">
            <a:avLst/>
          </a:prstGeom>
          <a:noFill/>
          <a:ln>
            <a:noFill/>
          </a:ln>
        </p:spPr>
        <p:txBody>
          <a:bodyPr>
            <a:noAutofit/>
          </a:bodyPr>
          <a:lstStyle/>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a:solidFill>
                  <a:srgbClr val="404040"/>
                </a:solidFill>
                <a:latin typeface="Century Gothic"/>
              </a:rPr>
              <a:t>Políticos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Regulación</a:t>
            </a:r>
            <a:r>
              <a:rPr lang="en-US" sz="1400" b="0" strike="noStrike" spc="-1" dirty="0">
                <a:solidFill>
                  <a:srgbClr val="404040"/>
                </a:solidFill>
                <a:latin typeface="Century Gothic"/>
              </a:rPr>
              <a:t> del </a:t>
            </a:r>
            <a:r>
              <a:rPr lang="en-US" sz="1400" b="0" strike="noStrike" spc="-1" dirty="0" err="1">
                <a:solidFill>
                  <a:srgbClr val="404040"/>
                </a:solidFill>
                <a:latin typeface="Century Gothic"/>
              </a:rPr>
              <a:t>comercio</a:t>
            </a:r>
            <a:r>
              <a:rPr lang="en-US" sz="1400" b="0" strike="noStrike" spc="-1" dirty="0">
                <a:solidFill>
                  <a:srgbClr val="404040"/>
                </a:solidFill>
                <a:latin typeface="Century Gothic"/>
              </a:rPr>
              <a:t> exterior</a:t>
            </a: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Política</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impositiva</a:t>
            </a:r>
            <a:endParaRPr lang="en-US" sz="1400"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a:solidFill>
                  <a:srgbClr val="404040"/>
                </a:solidFill>
                <a:latin typeface="Century Gothic"/>
              </a:rPr>
              <a:t>Económicos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Demanda</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Internacionalización</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Recursos</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energéticos</a:t>
            </a:r>
            <a:endParaRPr lang="en-US" sz="1400"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a:solidFill>
                  <a:srgbClr val="404040"/>
                </a:solidFill>
                <a:latin typeface="Century Gothic"/>
              </a:rPr>
              <a:t>Socio-</a:t>
            </a:r>
            <a:r>
              <a:rPr lang="en-US" sz="1600" b="0" strike="noStrike" spc="-1" dirty="0" err="1">
                <a:solidFill>
                  <a:srgbClr val="404040"/>
                </a:solidFill>
                <a:latin typeface="Century Gothic"/>
              </a:rPr>
              <a:t>Culturales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Estilos</a:t>
            </a:r>
            <a:r>
              <a:rPr lang="en-US" sz="1400" b="0" strike="noStrike" spc="-1" dirty="0">
                <a:solidFill>
                  <a:srgbClr val="404040"/>
                </a:solidFill>
                <a:latin typeface="Century Gothic"/>
              </a:rPr>
              <a:t> de </a:t>
            </a:r>
            <a:r>
              <a:rPr lang="en-US" sz="1400" b="0" strike="noStrike" spc="-1" dirty="0" err="1">
                <a:solidFill>
                  <a:srgbClr val="404040"/>
                </a:solidFill>
                <a:latin typeface="Century Gothic"/>
              </a:rPr>
              <a:t>vida</a:t>
            </a:r>
            <a:r>
              <a:rPr lang="en-US" sz="1400" b="0" strike="noStrike" spc="-1" dirty="0">
                <a:solidFill>
                  <a:srgbClr val="404040"/>
                </a:solidFill>
                <a:latin typeface="Century Gothic"/>
              </a:rPr>
              <a:t> y </a:t>
            </a:r>
            <a:r>
              <a:rPr lang="en-US" sz="1400" b="0" strike="noStrike" spc="-1" dirty="0" err="1">
                <a:solidFill>
                  <a:srgbClr val="404040"/>
                </a:solidFill>
                <a:latin typeface="Century Gothic"/>
              </a:rPr>
              <a:t>valores</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Demografía</a:t>
            </a:r>
            <a:endParaRPr lang="en-US" sz="1400"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a:solidFill>
                  <a:srgbClr val="404040"/>
                </a:solidFill>
                <a:latin typeface="Century Gothic"/>
              </a:rPr>
              <a:t>Tecnológicos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Tipos</a:t>
            </a:r>
            <a:r>
              <a:rPr lang="en-US" sz="1400" b="0" strike="noStrike" spc="-1" dirty="0">
                <a:solidFill>
                  <a:srgbClr val="404040"/>
                </a:solidFill>
                <a:latin typeface="Century Gothic"/>
              </a:rPr>
              <a:t> de </a:t>
            </a:r>
            <a:r>
              <a:rPr lang="en-US" sz="1400" b="0" strike="noStrike" spc="-1" dirty="0" err="1">
                <a:solidFill>
                  <a:srgbClr val="404040"/>
                </a:solidFill>
                <a:latin typeface="Century Gothic"/>
              </a:rPr>
              <a:t>trabajadores</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requeridos</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Trabajadores</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concienciados</a:t>
            </a:r>
            <a:r>
              <a:rPr lang="en-US" sz="1400" b="0" strike="noStrike" spc="-1" dirty="0">
                <a:solidFill>
                  <a:srgbClr val="404040"/>
                </a:solidFill>
                <a:latin typeface="Century Gothic"/>
              </a:rPr>
              <a:t> con el </a:t>
            </a:r>
            <a:r>
              <a:rPr lang="en-US" sz="1400" b="0" strike="noStrike" spc="-1" dirty="0" err="1">
                <a:solidFill>
                  <a:srgbClr val="404040"/>
                </a:solidFill>
                <a:latin typeface="Century Gothic"/>
              </a:rPr>
              <a:t>medio</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ambiente</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Inversión</a:t>
            </a:r>
            <a:r>
              <a:rPr lang="en-US" sz="1400" b="0" strike="noStrike" spc="-1" dirty="0">
                <a:solidFill>
                  <a:srgbClr val="404040"/>
                </a:solidFill>
                <a:latin typeface="Century Gothic"/>
              </a:rPr>
              <a:t> en </a:t>
            </a:r>
            <a:r>
              <a:rPr lang="en-US" sz="1400" b="0" strike="noStrike" spc="-1" dirty="0" err="1">
                <a:solidFill>
                  <a:srgbClr val="404040"/>
                </a:solidFill>
                <a:latin typeface="Century Gothic"/>
              </a:rPr>
              <a:t>tecnologías</a:t>
            </a:r>
            <a:r>
              <a:rPr lang="en-US" sz="1400" b="0" strike="noStrike" spc="-1" dirty="0">
                <a:solidFill>
                  <a:srgbClr val="404040"/>
                </a:solidFill>
                <a:latin typeface="Century Gothic"/>
              </a:rPr>
              <a:t> I+D</a:t>
            </a:r>
          </a:p>
          <a:p>
            <a:pPr marL="1143000" lvl="2" indent="-228240">
              <a:lnSpc>
                <a:spcPct val="100000"/>
              </a:lnSpc>
              <a:spcBef>
                <a:spcPts val="1001"/>
              </a:spcBef>
              <a:buClr>
                <a:schemeClr val="accent2">
                  <a:lumMod val="75000"/>
                </a:schemeClr>
              </a:buClr>
            </a:pPr>
            <a:endParaRPr lang="en-US" sz="1400" b="0" strike="noStrike" spc="-1" dirty="0">
              <a:solidFill>
                <a:srgbClr val="404040"/>
              </a:solidFill>
              <a:latin typeface="Century Gothic"/>
            </a:endParaRPr>
          </a:p>
        </p:txBody>
      </p:sp>
      <p:pic>
        <p:nvPicPr>
          <p:cNvPr id="155" name="Imagen 3"/>
          <p:cNvPicPr/>
          <p:nvPr/>
        </p:nvPicPr>
        <p:blipFill>
          <a:blip r:embed="rId2"/>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a:solidFill>
                  <a:srgbClr val="262626"/>
                </a:solidFill>
                <a:latin typeface="Century Gothic"/>
              </a:rPr>
              <a:t>PESTEL (II)</a:t>
            </a:r>
            <a:endParaRPr lang="en-US" sz="3600" b="0" strike="noStrike" spc="-1">
              <a:solidFill>
                <a:srgbClr val="000000"/>
              </a:solidFill>
              <a:latin typeface="Century Gothic"/>
            </a:endParaRPr>
          </a:p>
        </p:txBody>
      </p:sp>
      <p:sp>
        <p:nvSpPr>
          <p:cNvPr id="157"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a:solidFill>
                  <a:srgbClr val="404040"/>
                </a:solidFill>
                <a:latin typeface="Century Gothic"/>
              </a:rPr>
              <a:t>Ecológicos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Leyes</a:t>
            </a:r>
            <a:r>
              <a:rPr lang="en-US" sz="1400" b="0" strike="noStrike" spc="-1" dirty="0">
                <a:solidFill>
                  <a:srgbClr val="404040"/>
                </a:solidFill>
                <a:latin typeface="Century Gothic"/>
              </a:rPr>
              <a:t> de </a:t>
            </a:r>
            <a:r>
              <a:rPr lang="en-US" sz="1400" b="0" strike="noStrike" spc="-1" dirty="0" err="1">
                <a:solidFill>
                  <a:srgbClr val="404040"/>
                </a:solidFill>
                <a:latin typeface="Century Gothic"/>
              </a:rPr>
              <a:t>protección</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medioambiental</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pPr>
            <a:endParaRPr lang="en-US" sz="1400" b="0" strike="noStrike" spc="-1" dirty="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a:solidFill>
                  <a:srgbClr val="404040"/>
                </a:solidFill>
                <a:latin typeface="Century Gothic"/>
              </a:rPr>
              <a:t>Legales</a:t>
            </a:r>
            <a:endParaRPr lang="en-US" sz="16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Legislación</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sobre</a:t>
            </a:r>
            <a:r>
              <a:rPr lang="en-US" sz="1400" b="0" strike="noStrike" spc="-1" dirty="0">
                <a:solidFill>
                  <a:srgbClr val="404040"/>
                </a:solidFill>
                <a:latin typeface="Century Gothic"/>
              </a:rPr>
              <a:t> la </a:t>
            </a:r>
            <a:r>
              <a:rPr lang="en-US" sz="1400" b="0" strike="noStrike" spc="-1" dirty="0" err="1">
                <a:solidFill>
                  <a:srgbClr val="404040"/>
                </a:solidFill>
                <a:latin typeface="Century Gothic"/>
              </a:rPr>
              <a:t>competencia</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Legislación</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económica</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administrativa</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Legislación</a:t>
            </a:r>
            <a:r>
              <a:rPr lang="en-US" sz="1400" b="0" strike="noStrike" spc="-1" dirty="0">
                <a:solidFill>
                  <a:srgbClr val="404040"/>
                </a:solidFill>
                <a:latin typeface="Century Gothic"/>
              </a:rPr>
              <a:t> </a:t>
            </a:r>
            <a:r>
              <a:rPr lang="en-US" sz="1400" b="0" strike="noStrike" spc="-1" dirty="0" err="1">
                <a:solidFill>
                  <a:srgbClr val="404040"/>
                </a:solidFill>
                <a:latin typeface="Century Gothic"/>
              </a:rPr>
              <a:t>laboral</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Salud</a:t>
            </a:r>
            <a:r>
              <a:rPr lang="en-US" sz="1400" b="0" strike="noStrike" spc="-1" dirty="0">
                <a:solidFill>
                  <a:srgbClr val="404040"/>
                </a:solidFill>
                <a:latin typeface="Century Gothic"/>
              </a:rPr>
              <a:t> y </a:t>
            </a:r>
            <a:r>
              <a:rPr lang="en-US" sz="1400" b="0" strike="noStrike" spc="-1" dirty="0" err="1">
                <a:solidFill>
                  <a:srgbClr val="404040"/>
                </a:solidFill>
                <a:latin typeface="Century Gothic"/>
              </a:rPr>
              <a:t>seguridad</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Seguridad</a:t>
            </a:r>
            <a:r>
              <a:rPr lang="en-US" sz="1400" b="0" strike="noStrike" spc="-1" dirty="0">
                <a:solidFill>
                  <a:srgbClr val="404040"/>
                </a:solidFill>
                <a:latin typeface="Century Gothic"/>
              </a:rPr>
              <a:t> de los </a:t>
            </a:r>
            <a:r>
              <a:rPr lang="en-US" sz="1400" b="0" strike="noStrike" spc="-1" dirty="0" err="1">
                <a:solidFill>
                  <a:srgbClr val="404040"/>
                </a:solidFill>
                <a:latin typeface="Century Gothic"/>
              </a:rPr>
              <a:t>productos</a:t>
            </a:r>
            <a:endParaRPr lang="en-US" sz="1400" b="0" strike="noStrike" spc="-1" dirty="0">
              <a:solidFill>
                <a:srgbClr val="404040"/>
              </a:solidFill>
              <a:latin typeface="Century Gothic"/>
            </a:endParaRPr>
          </a:p>
          <a:p>
            <a:pPr marL="1143000" lvl="2" indent="-228240">
              <a:lnSpc>
                <a:spcPct val="100000"/>
              </a:lnSpc>
              <a:spcBef>
                <a:spcPts val="1001"/>
              </a:spcBef>
              <a:buClr>
                <a:schemeClr val="accent2">
                  <a:lumMod val="75000"/>
                </a:schemeClr>
              </a:buClr>
              <a:buFont typeface="Wingdings 3" charset="2"/>
              <a:buChar char=""/>
            </a:pPr>
            <a:r>
              <a:rPr lang="en-US" sz="1400" b="0" strike="noStrike" spc="-1" dirty="0" err="1">
                <a:solidFill>
                  <a:srgbClr val="404040"/>
                </a:solidFill>
                <a:latin typeface="Century Gothic"/>
              </a:rPr>
              <a:t>Reglamentación</a:t>
            </a:r>
            <a:r>
              <a:rPr lang="en-US" sz="1400" b="0" strike="noStrike" spc="-1" dirty="0">
                <a:solidFill>
                  <a:srgbClr val="404040"/>
                </a:solidFill>
                <a:latin typeface="Century Gothic"/>
              </a:rPr>
              <a:t> social.</a:t>
            </a:r>
          </a:p>
        </p:txBody>
      </p:sp>
      <p:pic>
        <p:nvPicPr>
          <p:cNvPr id="158" name="Imagen 3"/>
          <p:cNvPicPr/>
          <p:nvPr/>
        </p:nvPicPr>
        <p:blipFill>
          <a:blip r:embed="rId2"/>
          <a:stretch/>
        </p:blipFill>
        <p:spPr>
          <a:xfrm>
            <a:off x="0" y="432720"/>
            <a:ext cx="2694960" cy="2694960"/>
          </a:xfrm>
          <a:prstGeom prst="rect">
            <a:avLst/>
          </a:prstGeom>
          <a:ln>
            <a:noFill/>
          </a:ln>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smtClean="0">
                <a:solidFill>
                  <a:srgbClr val="262626"/>
                </a:solidFill>
                <a:latin typeface="Century Gothic"/>
              </a:rPr>
              <a:t>5 </a:t>
            </a:r>
            <a:r>
              <a:rPr lang="en-US" sz="3600" b="0" strike="noStrike" spc="-1" dirty="0" err="1" smtClean="0">
                <a:solidFill>
                  <a:srgbClr val="262626"/>
                </a:solidFill>
                <a:latin typeface="Century Gothic"/>
              </a:rPr>
              <a:t>Fuerzas</a:t>
            </a:r>
            <a:r>
              <a:rPr lang="en-US" sz="3600" b="0" strike="noStrike" spc="-1" dirty="0" smtClean="0">
                <a:solidFill>
                  <a:srgbClr val="262626"/>
                </a:solidFill>
                <a:latin typeface="Century Gothic"/>
              </a:rPr>
              <a:t> de Porter</a:t>
            </a:r>
            <a:endParaRPr lang="en-US" sz="3600" b="0" strike="noStrike" spc="-1" dirty="0">
              <a:solidFill>
                <a:srgbClr val="000000"/>
              </a:solidFill>
              <a:latin typeface="Century Gothic"/>
            </a:endParaRPr>
          </a:p>
        </p:txBody>
      </p:sp>
      <p:sp>
        <p:nvSpPr>
          <p:cNvPr id="157"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smtClean="0">
                <a:solidFill>
                  <a:srgbClr val="404040"/>
                </a:solidFill>
                <a:latin typeface="Century Gothic"/>
              </a:rPr>
              <a:t>Competidores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potenciales</a:t>
            </a:r>
            <a:r>
              <a:rPr lang="en-US" sz="1600" b="0" strike="noStrike" spc="-1" dirty="0" smtClean="0">
                <a:solidFill>
                  <a:srgbClr val="404040"/>
                </a:solidFill>
                <a:latin typeface="Century Gothic"/>
              </a:rPr>
              <a:t>: La </a:t>
            </a:r>
            <a:r>
              <a:rPr lang="en-US" sz="1600" b="0" strike="noStrike" spc="-1" dirty="0" err="1" smtClean="0">
                <a:solidFill>
                  <a:srgbClr val="404040"/>
                </a:solidFill>
                <a:latin typeface="Century Gothic"/>
              </a:rPr>
              <a:t>industria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tecnológica</a:t>
            </a:r>
            <a:r>
              <a:rPr lang="en-US" sz="1600" b="0" strike="noStrike" spc="-1" dirty="0" smtClean="0">
                <a:solidFill>
                  <a:srgbClr val="404040"/>
                </a:solidFill>
                <a:latin typeface="Century Gothic"/>
              </a:rPr>
              <a:t> cambia y </a:t>
            </a:r>
            <a:r>
              <a:rPr lang="en-US" sz="1600" b="0" strike="noStrike" spc="-1" dirty="0" err="1" smtClean="0">
                <a:solidFill>
                  <a:srgbClr val="404040"/>
                </a:solidFill>
                <a:latin typeface="Century Gothic"/>
              </a:rPr>
              <a:t>crece</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continuamente</a:t>
            </a:r>
            <a:r>
              <a:rPr lang="en-US" sz="1600" b="0" strike="noStrike" spc="-1" dirty="0" smtClean="0">
                <a:solidFill>
                  <a:srgbClr val="404040"/>
                </a:solidFill>
                <a:latin typeface="Century Gothic"/>
              </a:rPr>
              <a:t>, la </a:t>
            </a:r>
            <a:r>
              <a:rPr lang="en-US" sz="1600" b="0" strike="noStrike" spc="-1" dirty="0" err="1" smtClean="0">
                <a:solidFill>
                  <a:srgbClr val="404040"/>
                </a:solidFill>
                <a:latin typeface="Century Gothic"/>
              </a:rPr>
              <a:t>amenaza</a:t>
            </a:r>
            <a:r>
              <a:rPr lang="en-US" sz="1600" b="0" strike="noStrike" spc="-1" dirty="0" smtClean="0">
                <a:solidFill>
                  <a:srgbClr val="404040"/>
                </a:solidFill>
                <a:latin typeface="Century Gothic"/>
              </a:rPr>
              <a:t> de </a:t>
            </a:r>
            <a:r>
              <a:rPr lang="en-US" sz="1600" b="0" strike="noStrike" spc="-1" dirty="0" err="1" smtClean="0">
                <a:solidFill>
                  <a:srgbClr val="404040"/>
                </a:solidFill>
                <a:latin typeface="Century Gothic"/>
              </a:rPr>
              <a:t>nuevos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competidores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puede</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ser</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elevada</a:t>
            </a:r>
            <a:r>
              <a:rPr lang="en-US" sz="1600" b="0" strike="noStrike" spc="-1" dirty="0" smtClean="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endParaRPr lang="en-US" sz="1600" b="0" strike="noStrike" spc="-1" dirty="0" smtClean="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spc="-1" dirty="0" err="1" smtClean="0">
                <a:solidFill>
                  <a:srgbClr val="404040"/>
                </a:solidFill>
                <a:latin typeface="Century Gothic"/>
              </a:rPr>
              <a:t>Proveedores</a:t>
            </a:r>
            <a:r>
              <a:rPr lang="en-US" sz="1600" spc="-1" dirty="0" smtClean="0">
                <a:solidFill>
                  <a:srgbClr val="404040"/>
                </a:solidFill>
                <a:latin typeface="Century Gothic"/>
              </a:rPr>
              <a:t>: No </a:t>
            </a:r>
            <a:r>
              <a:rPr lang="en-US" sz="1600" spc="-1" dirty="0" err="1" smtClean="0">
                <a:solidFill>
                  <a:srgbClr val="404040"/>
                </a:solidFill>
                <a:latin typeface="Century Gothic"/>
              </a:rPr>
              <a:t>producimos</a:t>
            </a:r>
            <a:r>
              <a:rPr lang="en-US" sz="1600" spc="-1" dirty="0" smtClean="0">
                <a:solidFill>
                  <a:srgbClr val="404040"/>
                </a:solidFill>
                <a:latin typeface="Century Gothic"/>
              </a:rPr>
              <a:t> </a:t>
            </a:r>
            <a:r>
              <a:rPr lang="en-US" sz="1600" spc="-1" dirty="0" err="1" smtClean="0">
                <a:solidFill>
                  <a:srgbClr val="404040"/>
                </a:solidFill>
                <a:latin typeface="Century Gothic"/>
              </a:rPr>
              <a:t>directamente</a:t>
            </a:r>
            <a:r>
              <a:rPr lang="en-US" sz="1600" spc="-1" dirty="0" smtClean="0">
                <a:solidFill>
                  <a:srgbClr val="404040"/>
                </a:solidFill>
                <a:latin typeface="Century Gothic"/>
              </a:rPr>
              <a:t>, no </a:t>
            </a:r>
            <a:r>
              <a:rPr lang="en-US" sz="1600" spc="-1" dirty="0" err="1" smtClean="0">
                <a:solidFill>
                  <a:srgbClr val="404040"/>
                </a:solidFill>
                <a:latin typeface="Century Gothic"/>
              </a:rPr>
              <a:t>tenemos</a:t>
            </a:r>
            <a:r>
              <a:rPr lang="en-US" sz="1600" spc="-1" dirty="0" smtClean="0">
                <a:solidFill>
                  <a:srgbClr val="404040"/>
                </a:solidFill>
                <a:latin typeface="Century Gothic"/>
              </a:rPr>
              <a:t> </a:t>
            </a:r>
            <a:r>
              <a:rPr lang="en-US" sz="1600" spc="-1" dirty="0" err="1" smtClean="0">
                <a:solidFill>
                  <a:srgbClr val="404040"/>
                </a:solidFill>
                <a:latin typeface="Century Gothic"/>
              </a:rPr>
              <a:t>problemas</a:t>
            </a:r>
            <a:r>
              <a:rPr lang="en-US" sz="1600" spc="-1" dirty="0" smtClean="0">
                <a:solidFill>
                  <a:srgbClr val="404040"/>
                </a:solidFill>
                <a:latin typeface="Century Gothic"/>
              </a:rPr>
              <a:t> con </a:t>
            </a:r>
            <a:r>
              <a:rPr lang="en-US" sz="1600" spc="-1" dirty="0" err="1" smtClean="0">
                <a:solidFill>
                  <a:srgbClr val="404040"/>
                </a:solidFill>
                <a:latin typeface="Century Gothic"/>
              </a:rPr>
              <a:t>proveedores</a:t>
            </a:r>
            <a:r>
              <a:rPr lang="en-US" sz="1600" spc="-1" dirty="0" smtClean="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endParaRPr lang="en-US" sz="1600" spc="-1" dirty="0" smtClean="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smtClean="0">
                <a:solidFill>
                  <a:srgbClr val="404040"/>
                </a:solidFill>
                <a:latin typeface="Century Gothic"/>
              </a:rPr>
              <a:t>Sustitutos</a:t>
            </a:r>
            <a:r>
              <a:rPr lang="en-US" sz="1600" b="0" strike="noStrike" spc="-1" dirty="0" smtClean="0">
                <a:solidFill>
                  <a:srgbClr val="404040"/>
                </a:solidFill>
                <a:latin typeface="Century Gothic"/>
              </a:rPr>
              <a:t>: No </a:t>
            </a:r>
            <a:r>
              <a:rPr lang="en-US" sz="1600" b="0" strike="noStrike" spc="-1" dirty="0" err="1" smtClean="0">
                <a:solidFill>
                  <a:srgbClr val="404040"/>
                </a:solidFill>
                <a:latin typeface="Century Gothic"/>
              </a:rPr>
              <a:t>debería</a:t>
            </a:r>
            <a:r>
              <a:rPr lang="en-US" sz="1600" b="0" strike="noStrike" spc="-1" dirty="0" smtClean="0">
                <a:solidFill>
                  <a:srgbClr val="404040"/>
                </a:solidFill>
                <a:latin typeface="Century Gothic"/>
              </a:rPr>
              <a:t> ser </a:t>
            </a:r>
            <a:r>
              <a:rPr lang="en-US" sz="1600" b="0" strike="noStrike" spc="-1" dirty="0" err="1" smtClean="0">
                <a:solidFill>
                  <a:srgbClr val="404040"/>
                </a:solidFill>
                <a:latin typeface="Century Gothic"/>
              </a:rPr>
              <a:t>problema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ya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que</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nosotros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tratamos</a:t>
            </a:r>
            <a:r>
              <a:rPr lang="en-US" sz="1600" b="0" strike="noStrike" spc="-1" dirty="0" smtClean="0">
                <a:solidFill>
                  <a:srgbClr val="404040"/>
                </a:solidFill>
                <a:latin typeface="Century Gothic"/>
              </a:rPr>
              <a:t> de </a:t>
            </a:r>
            <a:r>
              <a:rPr lang="en-US" sz="1600" b="0" strike="noStrike" spc="-1" dirty="0" err="1" smtClean="0">
                <a:solidFill>
                  <a:srgbClr val="404040"/>
                </a:solidFill>
                <a:latin typeface="Century Gothic"/>
              </a:rPr>
              <a:t>innovar</a:t>
            </a:r>
            <a:r>
              <a:rPr lang="en-US" sz="1600" spc="-1" dirty="0">
                <a:solidFill>
                  <a:srgbClr val="404040"/>
                </a:solidFill>
                <a:latin typeface="Century Gothic"/>
              </a:rPr>
              <a:t> </a:t>
            </a:r>
            <a:r>
              <a:rPr lang="en-US" sz="1600" spc="-1" dirty="0" err="1" smtClean="0">
                <a:solidFill>
                  <a:srgbClr val="404040"/>
                </a:solidFill>
                <a:latin typeface="Century Gothic"/>
              </a:rPr>
              <a:t>continuamente</a:t>
            </a:r>
            <a:r>
              <a:rPr lang="en-US" sz="1600" spc="-1" dirty="0" smtClean="0">
                <a:solidFill>
                  <a:srgbClr val="404040"/>
                </a:solidFill>
                <a:latin typeface="Century Gothic"/>
              </a:rPr>
              <a:t> en la </a:t>
            </a:r>
            <a:r>
              <a:rPr lang="en-US" sz="1600" spc="-1" dirty="0" err="1" smtClean="0">
                <a:solidFill>
                  <a:srgbClr val="404040"/>
                </a:solidFill>
                <a:latin typeface="Century Gothic"/>
              </a:rPr>
              <a:t>industria</a:t>
            </a:r>
            <a:r>
              <a:rPr lang="en-US" sz="1600" spc="-1" dirty="0" smtClean="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endParaRPr lang="es-ES_tradnl" sz="1600" b="0" strike="noStrike" spc="-1" dirty="0" smtClean="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spc="-1" dirty="0" err="1" smtClean="0">
                <a:solidFill>
                  <a:srgbClr val="404040"/>
                </a:solidFill>
                <a:latin typeface="Century Gothic"/>
              </a:rPr>
              <a:t>Clientes</a:t>
            </a:r>
            <a:r>
              <a:rPr lang="en-US" sz="1600" spc="-1" dirty="0" smtClean="0">
                <a:solidFill>
                  <a:srgbClr val="404040"/>
                </a:solidFill>
                <a:latin typeface="Century Gothic"/>
              </a:rPr>
              <a:t>: </a:t>
            </a:r>
            <a:r>
              <a:rPr lang="en-US" sz="1600" spc="-1" dirty="0" err="1" smtClean="0">
                <a:solidFill>
                  <a:srgbClr val="404040"/>
                </a:solidFill>
                <a:latin typeface="Century Gothic"/>
              </a:rPr>
              <a:t>Empresas</a:t>
            </a:r>
            <a:r>
              <a:rPr lang="en-US" sz="1600" spc="-1" dirty="0" smtClean="0">
                <a:solidFill>
                  <a:srgbClr val="404040"/>
                </a:solidFill>
                <a:latin typeface="Century Gothic"/>
              </a:rPr>
              <a:t>, </a:t>
            </a:r>
            <a:r>
              <a:rPr lang="en-US" sz="1600" spc="-1" dirty="0" err="1" smtClean="0">
                <a:solidFill>
                  <a:srgbClr val="404040"/>
                </a:solidFill>
                <a:latin typeface="Century Gothic"/>
              </a:rPr>
              <a:t>pueden</a:t>
            </a:r>
            <a:r>
              <a:rPr lang="en-US" sz="1600" spc="-1" dirty="0" smtClean="0">
                <a:solidFill>
                  <a:srgbClr val="404040"/>
                </a:solidFill>
                <a:latin typeface="Century Gothic"/>
              </a:rPr>
              <a:t> </a:t>
            </a:r>
            <a:r>
              <a:rPr lang="en-US" sz="1600" spc="-1" dirty="0" err="1" smtClean="0">
                <a:solidFill>
                  <a:srgbClr val="404040"/>
                </a:solidFill>
                <a:latin typeface="Century Gothic"/>
              </a:rPr>
              <a:t>tener</a:t>
            </a:r>
            <a:r>
              <a:rPr lang="en-US" sz="1600" spc="-1" dirty="0" smtClean="0">
                <a:solidFill>
                  <a:srgbClr val="404040"/>
                </a:solidFill>
                <a:latin typeface="Century Gothic"/>
              </a:rPr>
              <a:t> mucho </a:t>
            </a:r>
            <a:r>
              <a:rPr lang="en-US" sz="1600" spc="-1" dirty="0" err="1" smtClean="0">
                <a:solidFill>
                  <a:srgbClr val="404040"/>
                </a:solidFill>
                <a:latin typeface="Century Gothic"/>
              </a:rPr>
              <a:t>poder</a:t>
            </a:r>
            <a:r>
              <a:rPr lang="en-US" sz="1600" spc="-1" dirty="0" smtClean="0">
                <a:solidFill>
                  <a:srgbClr val="404040"/>
                </a:solidFill>
                <a:latin typeface="Century Gothic"/>
              </a:rPr>
              <a:t> de </a:t>
            </a:r>
            <a:r>
              <a:rPr lang="en-US" sz="1600" spc="-1" dirty="0" err="1" smtClean="0">
                <a:solidFill>
                  <a:srgbClr val="404040"/>
                </a:solidFill>
                <a:latin typeface="Century Gothic"/>
              </a:rPr>
              <a:t>negociación</a:t>
            </a:r>
            <a:r>
              <a:rPr lang="en-US" sz="1600" spc="-1" dirty="0" smtClean="0">
                <a:solidFill>
                  <a:srgbClr val="404040"/>
                </a:solidFill>
                <a:latin typeface="Century Gothic"/>
              </a:rPr>
              <a:t>. </a:t>
            </a:r>
            <a:r>
              <a:rPr lang="en-US" sz="1600" spc="-1" dirty="0" err="1" smtClean="0">
                <a:solidFill>
                  <a:srgbClr val="404040"/>
                </a:solidFill>
                <a:latin typeface="Century Gothic"/>
              </a:rPr>
              <a:t>Dependemos</a:t>
            </a:r>
            <a:r>
              <a:rPr lang="en-US" sz="1600" spc="-1" dirty="0" smtClean="0">
                <a:solidFill>
                  <a:srgbClr val="404040"/>
                </a:solidFill>
                <a:latin typeface="Century Gothic"/>
              </a:rPr>
              <a:t> de </a:t>
            </a:r>
            <a:r>
              <a:rPr lang="en-US" sz="1600" spc="-1" dirty="0" err="1" smtClean="0">
                <a:solidFill>
                  <a:srgbClr val="404040"/>
                </a:solidFill>
                <a:latin typeface="Century Gothic"/>
              </a:rPr>
              <a:t>ellas</a:t>
            </a:r>
            <a:r>
              <a:rPr lang="en-US" sz="1600" spc="-1" dirty="0" smtClean="0">
                <a:solidFill>
                  <a:srgbClr val="404040"/>
                </a:solidFill>
                <a:latin typeface="Century Gothic"/>
              </a:rPr>
              <a:t>.</a:t>
            </a:r>
          </a:p>
          <a:p>
            <a:pPr marL="743040" lvl="1" indent="-285480">
              <a:lnSpc>
                <a:spcPct val="100000"/>
              </a:lnSpc>
              <a:spcBef>
                <a:spcPts val="1001"/>
              </a:spcBef>
              <a:buClr>
                <a:schemeClr val="accent2">
                  <a:lumMod val="75000"/>
                </a:schemeClr>
              </a:buClr>
              <a:buFont typeface="Wingdings 3" charset="2"/>
              <a:buChar char=""/>
            </a:pPr>
            <a:endParaRPr lang="en-US" sz="1600" spc="-1" dirty="0" smtClean="0">
              <a:solidFill>
                <a:srgbClr val="404040"/>
              </a:solidFill>
              <a:latin typeface="Century Gothic"/>
            </a:endParaRPr>
          </a:p>
          <a:p>
            <a:pPr marL="743040" lvl="1" indent="-285480">
              <a:lnSpc>
                <a:spcPct val="100000"/>
              </a:lnSpc>
              <a:spcBef>
                <a:spcPts val="1001"/>
              </a:spcBef>
              <a:buClr>
                <a:schemeClr val="accent2">
                  <a:lumMod val="75000"/>
                </a:schemeClr>
              </a:buClr>
              <a:buFont typeface="Wingdings 3" charset="2"/>
              <a:buChar char=""/>
            </a:pPr>
            <a:r>
              <a:rPr lang="en-US" sz="1600" b="0" strike="noStrike" spc="-1" dirty="0" err="1" smtClean="0">
                <a:solidFill>
                  <a:srgbClr val="404040"/>
                </a:solidFill>
                <a:latin typeface="Century Gothic"/>
              </a:rPr>
              <a:t>Industria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Rivalidad</a:t>
            </a:r>
            <a:r>
              <a:rPr lang="en-US" sz="1600" b="0" strike="noStrike" spc="-1" dirty="0" smtClean="0">
                <a:solidFill>
                  <a:srgbClr val="404040"/>
                </a:solidFill>
                <a:latin typeface="Century Gothic"/>
              </a:rPr>
              <a:t> entre </a:t>
            </a:r>
            <a:r>
              <a:rPr lang="en-US" sz="1600" b="0" strike="noStrike" spc="-1" dirty="0" err="1" smtClean="0">
                <a:solidFill>
                  <a:srgbClr val="404040"/>
                </a:solidFill>
                <a:latin typeface="Century Gothic"/>
              </a:rPr>
              <a:t>competidores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Otras</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empresas</a:t>
            </a:r>
            <a:r>
              <a:rPr lang="en-US" sz="1600" b="0" strike="noStrike" spc="-1" dirty="0" smtClean="0">
                <a:solidFill>
                  <a:srgbClr val="404040"/>
                </a:solidFill>
                <a:latin typeface="Century Gothic"/>
              </a:rPr>
              <a:t> que </a:t>
            </a:r>
            <a:r>
              <a:rPr lang="en-US" sz="1600" b="0" strike="noStrike" spc="-1" dirty="0" err="1" smtClean="0">
                <a:solidFill>
                  <a:srgbClr val="404040"/>
                </a:solidFill>
                <a:latin typeface="Century Gothic"/>
              </a:rPr>
              <a:t>proporcionen</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tecnología</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Tanto</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si</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producen</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como</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si</a:t>
            </a:r>
            <a:r>
              <a:rPr lang="en-US" sz="1600" b="0" strike="noStrike" spc="-1" dirty="0" smtClean="0">
                <a:solidFill>
                  <a:srgbClr val="404040"/>
                </a:solidFill>
                <a:latin typeface="Century Gothic"/>
              </a:rPr>
              <a:t> </a:t>
            </a:r>
            <a:r>
              <a:rPr lang="en-US" sz="1600" b="0" strike="noStrike" spc="-1" dirty="0" err="1" smtClean="0">
                <a:solidFill>
                  <a:srgbClr val="404040"/>
                </a:solidFill>
                <a:latin typeface="Century Gothic"/>
              </a:rPr>
              <a:t>diseñan</a:t>
            </a:r>
            <a:r>
              <a:rPr lang="en-US" sz="1600" b="0" strike="noStrike" spc="-1" dirty="0" smtClean="0">
                <a:solidFill>
                  <a:srgbClr val="404040"/>
                </a:solidFill>
                <a:latin typeface="Century Gothic"/>
              </a:rPr>
              <a:t>.</a:t>
            </a:r>
            <a:endParaRPr lang="en-US" sz="1600" b="0" strike="noStrike" spc="-1" dirty="0">
              <a:solidFill>
                <a:srgbClr val="404040"/>
              </a:solidFill>
              <a:latin typeface="Century Gothic"/>
            </a:endParaRPr>
          </a:p>
        </p:txBody>
      </p:sp>
      <p:pic>
        <p:nvPicPr>
          <p:cNvPr id="158" name="Imagen 3"/>
          <p:cNvPicPr/>
          <p:nvPr/>
        </p:nvPicPr>
        <p:blipFill>
          <a:blip r:embed="rId2"/>
          <a:stretch/>
        </p:blipFill>
        <p:spPr>
          <a:xfrm>
            <a:off x="0" y="432720"/>
            <a:ext cx="2694960" cy="2694960"/>
          </a:xfrm>
          <a:prstGeom prst="rect">
            <a:avLst/>
          </a:prstGeom>
          <a:ln>
            <a:noFill/>
          </a:ln>
        </p:spPr>
      </p:pic>
    </p:spTree>
    <p:extLst>
      <p:ext uri="{BB962C8B-B14F-4D97-AF65-F5344CB8AC3E}">
        <p14:creationId xmlns="" xmlns:p14="http://schemas.microsoft.com/office/powerpoint/2010/main" val="40774678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593080" y="624240"/>
            <a:ext cx="8911440" cy="739080"/>
          </a:xfrm>
          <a:prstGeom prst="rect">
            <a:avLst/>
          </a:prstGeom>
          <a:noFill/>
          <a:ln>
            <a:noFill/>
          </a:ln>
        </p:spPr>
        <p:txBody>
          <a:bodyPr>
            <a:noAutofit/>
          </a:bodyPr>
          <a:lstStyle/>
          <a:p>
            <a:pPr>
              <a:lnSpc>
                <a:spcPct val="100000"/>
              </a:lnSpc>
            </a:pPr>
            <a:r>
              <a:rPr lang="en-US" sz="3600" b="0" strike="noStrike" spc="-1" dirty="0" smtClean="0">
                <a:solidFill>
                  <a:srgbClr val="262626"/>
                </a:solidFill>
                <a:latin typeface="Century Gothic"/>
              </a:rPr>
              <a:t>Cadena de Valor</a:t>
            </a:r>
            <a:endParaRPr lang="en-US" sz="3600" b="0" strike="noStrike" spc="-1" dirty="0">
              <a:solidFill>
                <a:srgbClr val="000000"/>
              </a:solidFill>
              <a:latin typeface="Century Gothic"/>
            </a:endParaRPr>
          </a:p>
        </p:txBody>
      </p:sp>
      <p:sp>
        <p:nvSpPr>
          <p:cNvPr id="157" name="TextShape 2"/>
          <p:cNvSpPr txBox="1"/>
          <p:nvPr/>
        </p:nvSpPr>
        <p:spPr>
          <a:xfrm>
            <a:off x="2589120" y="1363680"/>
            <a:ext cx="8915040" cy="4547160"/>
          </a:xfrm>
          <a:prstGeom prst="rect">
            <a:avLst/>
          </a:prstGeom>
          <a:noFill/>
          <a:ln>
            <a:noFill/>
          </a:ln>
        </p:spPr>
        <p:txBody>
          <a:bodyPr>
            <a:normAutofit/>
          </a:bodyPr>
          <a:lstStyle/>
          <a:p>
            <a:pPr marL="743040" lvl="1" indent="-285480">
              <a:lnSpc>
                <a:spcPct val="100000"/>
              </a:lnSpc>
              <a:spcBef>
                <a:spcPts val="1001"/>
              </a:spcBef>
              <a:buClr>
                <a:srgbClr val="A53010"/>
              </a:buClr>
              <a:buFont typeface="Wingdings 3" charset="2"/>
              <a:buChar char=""/>
            </a:pPr>
            <a:endParaRPr lang="en-US" sz="1400" b="0" strike="noStrike" spc="-1" dirty="0">
              <a:solidFill>
                <a:srgbClr val="404040"/>
              </a:solidFill>
              <a:latin typeface="Century Gothic"/>
            </a:endParaRPr>
          </a:p>
        </p:txBody>
      </p:sp>
      <p:pic>
        <p:nvPicPr>
          <p:cNvPr id="158" name="Imagen 3"/>
          <p:cNvPicPr/>
          <p:nvPr/>
        </p:nvPicPr>
        <p:blipFill>
          <a:blip r:embed="rId2"/>
          <a:stretch/>
        </p:blipFill>
        <p:spPr>
          <a:xfrm>
            <a:off x="0" y="432720"/>
            <a:ext cx="2694960" cy="2694960"/>
          </a:xfrm>
          <a:prstGeom prst="rect">
            <a:avLst/>
          </a:prstGeom>
          <a:ln>
            <a:noFill/>
          </a:ln>
        </p:spPr>
      </p:pic>
      <p:graphicFrame>
        <p:nvGraphicFramePr>
          <p:cNvPr id="2" name="Tabla 1"/>
          <p:cNvGraphicFramePr>
            <a:graphicFrameLocks noGrp="1"/>
          </p:cNvGraphicFramePr>
          <p:nvPr>
            <p:extLst>
              <p:ext uri="{D42A27DB-BD31-4B8C-83A1-F6EECF244321}">
                <p14:modId xmlns="" xmlns:p14="http://schemas.microsoft.com/office/powerpoint/2010/main" val="1402690843"/>
              </p:ext>
            </p:extLst>
          </p:nvPr>
        </p:nvGraphicFramePr>
        <p:xfrm>
          <a:off x="2442411" y="1299535"/>
          <a:ext cx="8800354" cy="5123036"/>
        </p:xfrm>
        <a:graphic>
          <a:graphicData uri="http://schemas.openxmlformats.org/drawingml/2006/table">
            <a:tbl>
              <a:tblPr firstRow="1" bandRow="1">
                <a:tableStyleId>{5C22544A-7EE6-4342-B048-85BDC9FD1C3A}</a:tableStyleId>
              </a:tblPr>
              <a:tblGrid>
                <a:gridCol w="1328400">
                  <a:extLst>
                    <a:ext uri="{9D8B030D-6E8A-4147-A177-3AD203B41FA5}">
                      <a16:colId xmlns="" xmlns:a16="http://schemas.microsoft.com/office/drawing/2014/main" val="2134492639"/>
                    </a:ext>
                  </a:extLst>
                </a:gridCol>
                <a:gridCol w="1889760">
                  <a:extLst>
                    <a:ext uri="{9D8B030D-6E8A-4147-A177-3AD203B41FA5}">
                      <a16:colId xmlns="" xmlns:a16="http://schemas.microsoft.com/office/drawing/2014/main" val="548522936"/>
                    </a:ext>
                  </a:extLst>
                </a:gridCol>
                <a:gridCol w="1802675">
                  <a:extLst>
                    <a:ext uri="{9D8B030D-6E8A-4147-A177-3AD203B41FA5}">
                      <a16:colId xmlns="" xmlns:a16="http://schemas.microsoft.com/office/drawing/2014/main" val="3022614710"/>
                    </a:ext>
                  </a:extLst>
                </a:gridCol>
                <a:gridCol w="1733005">
                  <a:extLst>
                    <a:ext uri="{9D8B030D-6E8A-4147-A177-3AD203B41FA5}">
                      <a16:colId xmlns="" xmlns:a16="http://schemas.microsoft.com/office/drawing/2014/main" val="1507347008"/>
                    </a:ext>
                  </a:extLst>
                </a:gridCol>
                <a:gridCol w="1558835">
                  <a:extLst>
                    <a:ext uri="{9D8B030D-6E8A-4147-A177-3AD203B41FA5}">
                      <a16:colId xmlns="" xmlns:a16="http://schemas.microsoft.com/office/drawing/2014/main" val="392915998"/>
                    </a:ext>
                  </a:extLst>
                </a:gridCol>
                <a:gridCol w="487679">
                  <a:extLst>
                    <a:ext uri="{9D8B030D-6E8A-4147-A177-3AD203B41FA5}">
                      <a16:colId xmlns="" xmlns:a16="http://schemas.microsoft.com/office/drawing/2014/main" val="1454098374"/>
                    </a:ext>
                  </a:extLst>
                </a:gridCol>
              </a:tblGrid>
              <a:tr h="703823">
                <a:tc gridSpan="5">
                  <a:txBody>
                    <a:bodyPr/>
                    <a:lstStyle/>
                    <a:p>
                      <a:r>
                        <a:rPr lang="es-ES_tradnl" sz="1400" dirty="0" smtClean="0"/>
                        <a:t>Infraestructura de la empresa</a:t>
                      </a:r>
                      <a:r>
                        <a:rPr lang="es-ES_tradnl" sz="1400" b="0" dirty="0" smtClean="0"/>
                        <a:t>: </a:t>
                      </a:r>
                      <a:r>
                        <a:rPr lang="es-ES" sz="1200" b="0" dirty="0" smtClean="0"/>
                        <a:t>La empresa planifica bien sus estrategias de mercado, también sabe cómo crear un diseño único y sostenible para sus productos y además cuenta con departamentos administrativos eficientes.</a:t>
                      </a:r>
                      <a:endParaRPr lang="es-ES" sz="1100" b="0"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rowSpan="5">
                  <a:txBody>
                    <a:bodyPr/>
                    <a:lstStyle/>
                    <a:p>
                      <a:pPr algn="ctr"/>
                      <a:r>
                        <a:rPr lang="es-ES_tradnl" dirty="0" smtClean="0"/>
                        <a:t>Margen</a:t>
                      </a:r>
                      <a:endParaRPr lang="es-ES" dirty="0"/>
                    </a:p>
                  </a:txBody>
                  <a:tcPr vert="vert"/>
                </a:tc>
                <a:extLst>
                  <a:ext uri="{0D108BD9-81ED-4DB2-BD59-A6C34878D82A}">
                    <a16:rowId xmlns="" xmlns:a16="http://schemas.microsoft.com/office/drawing/2014/main" val="966002481"/>
                  </a:ext>
                </a:extLst>
              </a:tr>
              <a:tr h="703823">
                <a:tc gridSpan="5">
                  <a:txBody>
                    <a:bodyPr/>
                    <a:lstStyle/>
                    <a:p>
                      <a:r>
                        <a:rPr lang="es-ES_tradnl" sz="1400" b="1" dirty="0" smtClean="0"/>
                        <a:t>Administración RRHH: </a:t>
                      </a:r>
                      <a:r>
                        <a:rPr lang="es-ES" sz="1200" dirty="0" smtClean="0"/>
                        <a:t>Mayormente recluta personas del exterior, de las cuales revisan su expediente y su experiencia en el campo laboral y que tengan pasión con lo que hacen. Cada trabajador cumple una labor en la empresa. Si algo sale mal los directivos se encargan de decirle al trabajador que ha hecho mal y como puede solucionarlo inmediatamente.</a:t>
                      </a:r>
                      <a:endParaRPr lang="es-ES" sz="1200"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vMerge="1">
                  <a:txBody>
                    <a:bodyPr/>
                    <a:lstStyle/>
                    <a:p>
                      <a:endParaRPr lang="es-ES"/>
                    </a:p>
                  </a:txBody>
                  <a:tcPr/>
                </a:tc>
                <a:extLst>
                  <a:ext uri="{0D108BD9-81ED-4DB2-BD59-A6C34878D82A}">
                    <a16:rowId xmlns="" xmlns:a16="http://schemas.microsoft.com/office/drawing/2014/main" val="221780488"/>
                  </a:ext>
                </a:extLst>
              </a:tr>
              <a:tr h="703823">
                <a:tc gridSpan="5">
                  <a:txBody>
                    <a:bodyPr/>
                    <a:lstStyle/>
                    <a:p>
                      <a:r>
                        <a:rPr lang="es-ES_tradnl" sz="1400" b="1" dirty="0" smtClean="0"/>
                        <a:t>Desarrollo</a:t>
                      </a:r>
                      <a:r>
                        <a:rPr lang="es-ES_tradnl" sz="1400" b="1" baseline="0" dirty="0" smtClean="0"/>
                        <a:t> tecnológico:</a:t>
                      </a:r>
                      <a:r>
                        <a:rPr lang="es-ES_tradnl" sz="1400" baseline="0" dirty="0" smtClean="0"/>
                        <a:t> </a:t>
                      </a:r>
                      <a:r>
                        <a:rPr lang="es-ES" sz="1200" baseline="0" dirty="0" err="1" smtClean="0"/>
                        <a:t>Algomtech</a:t>
                      </a:r>
                      <a:r>
                        <a:rPr lang="es-ES" sz="1200" baseline="0" dirty="0" smtClean="0"/>
                        <a:t> siempre innova en la tecnología de sus  aparatos para hacerlos más atractivos al público. </a:t>
                      </a:r>
                      <a:r>
                        <a:rPr lang="es-ES" sz="1200" baseline="0" dirty="0" err="1" smtClean="0"/>
                        <a:t>Algomtech</a:t>
                      </a:r>
                      <a:r>
                        <a:rPr lang="es-ES" sz="1200" baseline="0" dirty="0" smtClean="0"/>
                        <a:t> se encarga de innovar siempre sus productos con tecnología avanzada teniendo en cuenta siempre al medio ambiente.</a:t>
                      </a:r>
                      <a:endParaRPr lang="es-ES" sz="1200"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vMerge="1">
                  <a:txBody>
                    <a:bodyPr/>
                    <a:lstStyle/>
                    <a:p>
                      <a:endParaRPr lang="es-ES"/>
                    </a:p>
                  </a:txBody>
                  <a:tcPr/>
                </a:tc>
                <a:extLst>
                  <a:ext uri="{0D108BD9-81ED-4DB2-BD59-A6C34878D82A}">
                    <a16:rowId xmlns="" xmlns:a16="http://schemas.microsoft.com/office/drawing/2014/main" val="1936576844"/>
                  </a:ext>
                </a:extLst>
              </a:tr>
              <a:tr h="514990">
                <a:tc gridSpan="5">
                  <a:txBody>
                    <a:bodyPr/>
                    <a:lstStyle/>
                    <a:p>
                      <a:r>
                        <a:rPr lang="es-ES_tradnl" sz="1400" b="1" dirty="0" smtClean="0"/>
                        <a:t>Aprovisionamiento:</a:t>
                      </a:r>
                      <a:r>
                        <a:rPr lang="es-ES_tradnl" sz="1400" b="1" baseline="0" dirty="0" smtClean="0"/>
                        <a:t> </a:t>
                      </a:r>
                      <a:r>
                        <a:rPr lang="es-ES_tradnl" sz="1200" b="0" baseline="0" dirty="0" smtClean="0"/>
                        <a:t>Mientras que la empresa no necesita muchos productos o materias primas ya que no produce directamente,  se encarga de que los proveedores que necesite sean de confianza </a:t>
                      </a:r>
                      <a:endParaRPr lang="es-ES" sz="1100" b="0"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vMerge="1">
                  <a:txBody>
                    <a:bodyPr/>
                    <a:lstStyle/>
                    <a:p>
                      <a:endParaRPr lang="es-ES"/>
                    </a:p>
                  </a:txBody>
                  <a:tcPr/>
                </a:tc>
                <a:extLst>
                  <a:ext uri="{0D108BD9-81ED-4DB2-BD59-A6C34878D82A}">
                    <a16:rowId xmlns="" xmlns:a16="http://schemas.microsoft.com/office/drawing/2014/main" val="729970360"/>
                  </a:ext>
                </a:extLst>
              </a:tr>
              <a:tr h="1214818">
                <a:tc>
                  <a:txBody>
                    <a:bodyPr/>
                    <a:lstStyle/>
                    <a:p>
                      <a:r>
                        <a:rPr lang="es-ES_tradnl" sz="1400" b="1" dirty="0" smtClean="0"/>
                        <a:t>Logística interna:</a:t>
                      </a:r>
                      <a:r>
                        <a:rPr lang="es-ES_tradnl" sz="1400" b="1" baseline="0" dirty="0" smtClean="0"/>
                        <a:t> </a:t>
                      </a:r>
                      <a:r>
                        <a:rPr lang="es-ES" sz="1200" baseline="0" dirty="0" err="1" smtClean="0"/>
                        <a:t>Algomtech</a:t>
                      </a:r>
                      <a:r>
                        <a:rPr lang="es-ES" sz="1200" baseline="0" dirty="0" smtClean="0"/>
                        <a:t> no almacena los productos que va a vender. De los costes de producción se encarga la empresa que los fabrica.</a:t>
                      </a:r>
                      <a:endParaRPr lang="es-ES_tradnl" sz="1200" dirty="0" smtClean="0"/>
                    </a:p>
                  </a:txBody>
                  <a:tcPr/>
                </a:tc>
                <a:tc>
                  <a:txBody>
                    <a:bodyPr/>
                    <a:lstStyle/>
                    <a:p>
                      <a:r>
                        <a:rPr lang="es-ES_tradnl" sz="1400" b="1" dirty="0" smtClean="0"/>
                        <a:t>Operaciones:</a:t>
                      </a:r>
                    </a:p>
                    <a:p>
                      <a:r>
                        <a:rPr lang="es-ES" sz="1200" dirty="0" err="1" smtClean="0"/>
                        <a:t>Algomtech</a:t>
                      </a:r>
                      <a:r>
                        <a:rPr lang="es-ES" sz="1200" dirty="0" smtClean="0"/>
                        <a:t> tiene proveedores que les fabrican los productos necesarios para la elaboración de sus propios artículos. Por otro lado, la empresa se apoya en la propiedad de su diseño y da licencias a terceros.</a:t>
                      </a:r>
                    </a:p>
                    <a:p>
                      <a:endParaRPr lang="es-ES" sz="1400" dirty="0"/>
                    </a:p>
                  </a:txBody>
                  <a:tcPr/>
                </a:tc>
                <a:tc>
                  <a:txBody>
                    <a:bodyPr/>
                    <a:lstStyle/>
                    <a:p>
                      <a:r>
                        <a:rPr lang="es-ES_tradnl" sz="1400" b="1" dirty="0" smtClean="0"/>
                        <a:t>Logística externa:</a:t>
                      </a:r>
                    </a:p>
                    <a:p>
                      <a:r>
                        <a:rPr lang="es-ES" sz="1200" dirty="0" err="1" smtClean="0"/>
                        <a:t>Algomtech</a:t>
                      </a:r>
                      <a:r>
                        <a:rPr lang="es-ES" sz="1200" dirty="0" smtClean="0"/>
                        <a:t> distribuye sus productos a terceros sin importar el distribuidor.</a:t>
                      </a:r>
                    </a:p>
                    <a:p>
                      <a:r>
                        <a:rPr lang="es-ES" sz="1200" dirty="0" smtClean="0"/>
                        <a:t>También recibe pedidos de las empresa fabricantes de tecnología móvil, a través de su página web de forma online.</a:t>
                      </a:r>
                      <a:endParaRPr lang="es-ES" sz="1200" dirty="0"/>
                    </a:p>
                  </a:txBody>
                  <a:tcPr/>
                </a:tc>
                <a:tc>
                  <a:txBody>
                    <a:bodyPr/>
                    <a:lstStyle/>
                    <a:p>
                      <a:r>
                        <a:rPr lang="es-ES_tradnl" sz="1400" b="1" dirty="0" smtClean="0"/>
                        <a:t>Mercadotecnia y ventas:</a:t>
                      </a:r>
                    </a:p>
                    <a:p>
                      <a:r>
                        <a:rPr lang="es-ES" sz="1200" dirty="0" smtClean="0"/>
                        <a:t>Tiene un modelo de precios elevados aunque el precio final es producto del acuerdo entre nuestra empresa y la empresa compradoras que nos adquiere el producto.</a:t>
                      </a:r>
                    </a:p>
                    <a:p>
                      <a:endParaRPr lang="es-ES" sz="1400" dirty="0"/>
                    </a:p>
                  </a:txBody>
                  <a:tcPr/>
                </a:tc>
                <a:tc>
                  <a:txBody>
                    <a:bodyPr/>
                    <a:lstStyle/>
                    <a:p>
                      <a:r>
                        <a:rPr lang="es-ES_tradnl" sz="1400" b="1" dirty="0" smtClean="0"/>
                        <a:t>Servicio:</a:t>
                      </a:r>
                    </a:p>
                    <a:p>
                      <a:r>
                        <a:rPr lang="es-ES" sz="1200" dirty="0" err="1" smtClean="0"/>
                        <a:t>Algomtech</a:t>
                      </a:r>
                      <a:r>
                        <a:rPr lang="es-ES" sz="1200" dirty="0" smtClean="0"/>
                        <a:t> brinda de un buen servicio a sus clientes, ya que los productos se adecuan a sus necesidades. Vende el diseño y supervisa su producción.</a:t>
                      </a:r>
                    </a:p>
                    <a:p>
                      <a:endParaRPr lang="es-ES" sz="1400" dirty="0"/>
                    </a:p>
                  </a:txBody>
                  <a:tcPr/>
                </a:tc>
                <a:tc vMerge="1">
                  <a:txBody>
                    <a:bodyPr/>
                    <a:lstStyle/>
                    <a:p>
                      <a:endParaRPr lang="es-ES" dirty="0"/>
                    </a:p>
                  </a:txBody>
                  <a:tcPr/>
                </a:tc>
                <a:extLst>
                  <a:ext uri="{0D108BD9-81ED-4DB2-BD59-A6C34878D82A}">
                    <a16:rowId xmlns="" xmlns:a16="http://schemas.microsoft.com/office/drawing/2014/main" val="910494926"/>
                  </a:ext>
                </a:extLst>
              </a:tr>
            </a:tbl>
          </a:graphicData>
        </a:graphic>
      </p:graphicFrame>
    </p:spTree>
    <p:extLst>
      <p:ext uri="{BB962C8B-B14F-4D97-AF65-F5344CB8AC3E}">
        <p14:creationId xmlns="" xmlns:p14="http://schemas.microsoft.com/office/powerpoint/2010/main" val="24214520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23232"/>
      </a:dk2>
      <a:lt2>
        <a:srgbClr val="E3DED1"/>
      </a:lt2>
      <a:accent1>
        <a:srgbClr val="F07F09"/>
      </a:accent1>
      <a:accent2>
        <a:srgbClr val="F9B268"/>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909</Words>
  <Application>Microsoft Office PowerPoint</Application>
  <PresentationFormat>Custom</PresentationFormat>
  <Paragraphs>160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de Laboratorio  3, 4, 5: </dc:title>
  <dc:subject/>
  <dc:creator>labdoe</dc:creator>
  <dc:description/>
  <cp:lastModifiedBy>strange</cp:lastModifiedBy>
  <cp:revision>57</cp:revision>
  <dcterms:created xsi:type="dcterms:W3CDTF">2020-02-19T07:08:26Z</dcterms:created>
  <dcterms:modified xsi:type="dcterms:W3CDTF">2020-03-02T10:28:10Z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