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70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612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592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363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848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652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964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114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4132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12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302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8D6C-1D85-4E44-A0E6-B3CEF5395FDE}" type="datetimeFigureOut">
              <a:rPr lang="es-ES" smtClean="0"/>
              <a:pPr/>
              <a:t>24/03/2015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4916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Pràctica</a:t>
            </a:r>
            <a:r>
              <a:rPr lang="es-ES" dirty="0" smtClean="0"/>
              <a:t> </a:t>
            </a:r>
            <a:r>
              <a:rPr lang="es-ES" dirty="0"/>
              <a:t>2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08912" cy="1752600"/>
          </a:xfrm>
        </p:spPr>
        <p:txBody>
          <a:bodyPr/>
          <a:lstStyle/>
          <a:p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Resolució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se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sistemes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d’equacions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II)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s-ES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Mètodes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iteratius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7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01826" y="188640"/>
            <a:ext cx="883467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Mètodes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Iteratius</a:t>
            </a:r>
            <a:endParaRPr lang="es-ES" sz="3200" b="1" dirty="0" smtClean="0"/>
          </a:p>
          <a:p>
            <a:endParaRPr lang="es-ES" sz="1200" dirty="0" smtClean="0"/>
          </a:p>
          <a:p>
            <a:pPr marL="358775"/>
            <a:r>
              <a:rPr lang="es-ES" sz="2400" dirty="0" err="1" smtClean="0"/>
              <a:t>Volem</a:t>
            </a:r>
            <a:r>
              <a:rPr lang="es-ES" sz="2400" dirty="0" smtClean="0"/>
              <a:t> </a:t>
            </a:r>
            <a:r>
              <a:rPr lang="es-ES" sz="2400" dirty="0" err="1" smtClean="0"/>
              <a:t>aproximacions</a:t>
            </a:r>
            <a:r>
              <a:rPr lang="es-ES" sz="2400" dirty="0" smtClean="0"/>
              <a:t> </a:t>
            </a:r>
            <a:r>
              <a:rPr lang="es-ES" sz="2400" dirty="0" err="1" smtClean="0"/>
              <a:t>successives</a:t>
            </a:r>
            <a:r>
              <a:rPr lang="es-ES" sz="2400" dirty="0" smtClean="0"/>
              <a:t> a la </a:t>
            </a:r>
            <a:r>
              <a:rPr lang="es-ES" sz="2400" dirty="0" err="1" smtClean="0"/>
              <a:t>solució</a:t>
            </a:r>
            <a:endParaRPr lang="es-ES" sz="2400" dirty="0" smtClean="0"/>
          </a:p>
          <a:p>
            <a:pPr marL="358775"/>
            <a:endParaRPr lang="es-ES" sz="2400" dirty="0" smtClean="0"/>
          </a:p>
          <a:p>
            <a:pPr marL="358775"/>
            <a:r>
              <a:rPr lang="es-ES" sz="2400" dirty="0" err="1" smtClean="0"/>
              <a:t>Són</a:t>
            </a:r>
            <a:r>
              <a:rPr lang="es-ES" sz="2400" dirty="0" smtClean="0"/>
              <a:t> alternativa </a:t>
            </a:r>
            <a:r>
              <a:rPr lang="es-ES" sz="2400" dirty="0" err="1" smtClean="0"/>
              <a:t>als</a:t>
            </a:r>
            <a:r>
              <a:rPr lang="es-ES" sz="2400" dirty="0" smtClean="0"/>
              <a:t> </a:t>
            </a:r>
            <a:r>
              <a:rPr lang="es-ES" sz="2400" dirty="0" err="1" smtClean="0"/>
              <a:t>mètodes</a:t>
            </a:r>
            <a:r>
              <a:rPr lang="es-ES" sz="2400" dirty="0" smtClean="0"/>
              <a:t> </a:t>
            </a:r>
            <a:r>
              <a:rPr lang="es-ES" sz="2400" dirty="0" err="1" smtClean="0"/>
              <a:t>directes</a:t>
            </a:r>
            <a:r>
              <a:rPr lang="es-ES" sz="2400" dirty="0" smtClean="0"/>
              <a:t> (</a:t>
            </a:r>
            <a:r>
              <a:rPr lang="es-ES" sz="2400" dirty="0" err="1" smtClean="0"/>
              <a:t>tipus</a:t>
            </a:r>
            <a:r>
              <a:rPr lang="es-ES" sz="2400" dirty="0" smtClean="0"/>
              <a:t> Gauss)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Per a evitar </a:t>
            </a:r>
            <a:r>
              <a:rPr lang="es-ES" sz="2400" dirty="0" err="1" smtClean="0"/>
              <a:t>errors</a:t>
            </a:r>
            <a:r>
              <a:rPr lang="es-ES" sz="2400" dirty="0" smtClean="0"/>
              <a:t> </a:t>
            </a:r>
            <a:r>
              <a:rPr lang="es-ES" sz="2400" dirty="0" err="1" smtClean="0"/>
              <a:t>d’arrodoniment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Per a aproximar </a:t>
            </a:r>
            <a:r>
              <a:rPr lang="es-ES" sz="2400" dirty="0" err="1" smtClean="0"/>
              <a:t>quan</a:t>
            </a:r>
            <a:r>
              <a:rPr lang="es-ES" sz="2400" dirty="0" smtClean="0"/>
              <a:t> no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err="1" smtClean="0"/>
              <a:t>necessari</a:t>
            </a:r>
            <a:r>
              <a:rPr lang="es-ES" sz="2400" dirty="0" smtClean="0"/>
              <a:t> el valor </a:t>
            </a:r>
            <a:r>
              <a:rPr lang="es-ES" sz="2400" dirty="0" err="1" smtClean="0"/>
              <a:t>exacte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Per a </a:t>
            </a:r>
            <a:r>
              <a:rPr lang="es-ES" sz="2400" dirty="0" err="1" smtClean="0"/>
              <a:t>reduir</a:t>
            </a:r>
            <a:r>
              <a:rPr lang="es-ES" sz="2400" dirty="0" smtClean="0"/>
              <a:t> el </a:t>
            </a:r>
            <a:r>
              <a:rPr lang="es-ES" sz="2400" dirty="0" err="1" smtClean="0"/>
              <a:t>cost</a:t>
            </a:r>
            <a:r>
              <a:rPr lang="es-ES" sz="2400" dirty="0" smtClean="0"/>
              <a:t> de </a:t>
            </a:r>
            <a:r>
              <a:rPr lang="es-ES" sz="2400" dirty="0" err="1" smtClean="0"/>
              <a:t>programació</a:t>
            </a:r>
            <a:r>
              <a:rPr lang="es-ES" sz="2400" dirty="0" smtClean="0"/>
              <a:t> </a:t>
            </a:r>
            <a:r>
              <a:rPr lang="es-ES" sz="2400" dirty="0" err="1" smtClean="0"/>
              <a:t>amb</a:t>
            </a:r>
            <a:r>
              <a:rPr lang="es-ES" sz="2400" dirty="0" smtClean="0"/>
              <a:t> </a:t>
            </a:r>
            <a:r>
              <a:rPr lang="es-ES" sz="2400" dirty="0" err="1" smtClean="0"/>
              <a:t>moltes</a:t>
            </a:r>
            <a:r>
              <a:rPr lang="es-ES" sz="2400" dirty="0" smtClean="0"/>
              <a:t> variables </a:t>
            </a:r>
            <a:endParaRPr lang="es-ES" sz="2400" dirty="0"/>
          </a:p>
        </p:txBody>
      </p:sp>
      <p:sp>
        <p:nvSpPr>
          <p:cNvPr id="6" name="5 Rectángulo"/>
          <p:cNvSpPr/>
          <p:nvPr/>
        </p:nvSpPr>
        <p:spPr>
          <a:xfrm>
            <a:off x="201826" y="3501008"/>
            <a:ext cx="883467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Considerem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només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sistemes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amb</a:t>
            </a:r>
            <a:r>
              <a:rPr lang="es-ES" sz="3200" b="1" dirty="0" smtClean="0"/>
              <a:t>:</a:t>
            </a:r>
          </a:p>
          <a:p>
            <a:pPr marL="358775"/>
            <a:endParaRPr lang="es-ES" sz="1200" dirty="0"/>
          </a:p>
          <a:p>
            <a:pPr marL="358775"/>
            <a:r>
              <a:rPr lang="es-ES" sz="2400" dirty="0" smtClean="0"/>
              <a:t>El </a:t>
            </a:r>
            <a:r>
              <a:rPr lang="es-ES" sz="2400" dirty="0" err="1" smtClean="0"/>
              <a:t>mateix</a:t>
            </a:r>
            <a:r>
              <a:rPr lang="es-ES" sz="2400" dirty="0" smtClean="0"/>
              <a:t> nombre </a:t>
            </a:r>
            <a:r>
              <a:rPr lang="es-ES" sz="2400" dirty="0" err="1" smtClean="0"/>
              <a:t>d’incognites</a:t>
            </a:r>
            <a:r>
              <a:rPr lang="es-ES" sz="2400" dirty="0" smtClean="0"/>
              <a:t> que </a:t>
            </a:r>
            <a:r>
              <a:rPr lang="es-ES" sz="2400" dirty="0" err="1" smtClean="0"/>
              <a:t>d’equacions</a:t>
            </a:r>
            <a:endParaRPr lang="es-ES" sz="2400" dirty="0" smtClean="0"/>
          </a:p>
          <a:p>
            <a:pPr marL="358775"/>
            <a:r>
              <a:rPr lang="es-ES" sz="2400" dirty="0"/>
              <a:t>	</a:t>
            </a:r>
            <a:r>
              <a:rPr lang="es-ES" sz="2400" dirty="0" smtClean="0"/>
              <a:t>(</a:t>
            </a:r>
            <a:r>
              <a:rPr lang="es-ES" sz="2400" dirty="0" err="1" smtClean="0"/>
              <a:t>Matriu</a:t>
            </a:r>
            <a:r>
              <a:rPr lang="es-ES" sz="2400" dirty="0" smtClean="0"/>
              <a:t> de </a:t>
            </a:r>
            <a:r>
              <a:rPr lang="es-ES" sz="2400" dirty="0" err="1" smtClean="0"/>
              <a:t>coeficients</a:t>
            </a:r>
            <a:r>
              <a:rPr lang="es-ES" sz="2400" dirty="0" smtClean="0"/>
              <a:t> </a:t>
            </a:r>
            <a:r>
              <a:rPr lang="es-ES" sz="2400" dirty="0" err="1" smtClean="0"/>
              <a:t>quadrada</a:t>
            </a:r>
            <a:r>
              <a:rPr lang="es-ES" sz="2400" dirty="0" smtClean="0"/>
              <a:t>)</a:t>
            </a:r>
          </a:p>
          <a:p>
            <a:pPr marL="358775"/>
            <a:r>
              <a:rPr lang="es-ES" sz="2400" dirty="0" smtClean="0"/>
              <a:t>Sistema compatible </a:t>
            </a:r>
            <a:r>
              <a:rPr lang="es-ES" sz="2400" dirty="0" err="1" smtClean="0"/>
              <a:t>determinat</a:t>
            </a:r>
            <a:endParaRPr lang="es-ES" sz="2400" dirty="0" smtClean="0"/>
          </a:p>
          <a:p>
            <a:pPr marL="358775"/>
            <a:r>
              <a:rPr lang="es-ES" sz="2400" dirty="0"/>
              <a:t>	</a:t>
            </a:r>
            <a:r>
              <a:rPr lang="es-ES" sz="2400" dirty="0" smtClean="0"/>
              <a:t>(</a:t>
            </a:r>
            <a:r>
              <a:rPr lang="es-ES" sz="2400" dirty="0" err="1" smtClean="0"/>
              <a:t>Matriu</a:t>
            </a:r>
            <a:r>
              <a:rPr lang="es-ES" sz="2400" dirty="0" smtClean="0"/>
              <a:t> de </a:t>
            </a:r>
            <a:r>
              <a:rPr lang="es-ES" sz="2400" dirty="0" err="1" smtClean="0"/>
              <a:t>coeficients</a:t>
            </a:r>
            <a:r>
              <a:rPr lang="es-ES" sz="2400" dirty="0" smtClean="0"/>
              <a:t> de </a:t>
            </a:r>
            <a:r>
              <a:rPr lang="es-ES" sz="2400" dirty="0" err="1" smtClean="0"/>
              <a:t>rang</a:t>
            </a:r>
            <a:r>
              <a:rPr lang="es-ES" sz="2400" dirty="0" smtClean="0"/>
              <a:t> </a:t>
            </a:r>
            <a:r>
              <a:rPr lang="es-ES" sz="2400" dirty="0" err="1" smtClean="0"/>
              <a:t>màxim</a:t>
            </a:r>
            <a:r>
              <a:rPr lang="es-ES" sz="2400" dirty="0" smtClean="0"/>
              <a:t>)</a:t>
            </a:r>
          </a:p>
          <a:p>
            <a:pPr marL="358775"/>
            <a:r>
              <a:rPr lang="es-ES" sz="2400" dirty="0" err="1" smtClean="0"/>
              <a:t>Elements</a:t>
            </a:r>
            <a:r>
              <a:rPr lang="es-ES" sz="2400" dirty="0" smtClean="0"/>
              <a:t> no </a:t>
            </a:r>
            <a:r>
              <a:rPr lang="es-ES" sz="2400" dirty="0" err="1" smtClean="0"/>
              <a:t>nuls</a:t>
            </a:r>
            <a:r>
              <a:rPr lang="es-ES" sz="2400" dirty="0" smtClean="0"/>
              <a:t> en la diagonal de la matriz de </a:t>
            </a:r>
            <a:r>
              <a:rPr lang="es-ES" sz="2400" dirty="0" err="1" smtClean="0"/>
              <a:t>coeficients</a:t>
            </a:r>
            <a:endParaRPr lang="es-ES" sz="2400" dirty="0" smtClean="0"/>
          </a:p>
          <a:p>
            <a:pPr marL="358775"/>
            <a:r>
              <a:rPr lang="es-ES" sz="2400" dirty="0"/>
              <a:t>	</a:t>
            </a:r>
            <a:r>
              <a:rPr lang="es-ES" sz="2400" dirty="0" smtClean="0"/>
              <a:t>(Diagonal de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de </a:t>
            </a:r>
            <a:r>
              <a:rPr lang="es-ES" sz="2400" dirty="0" err="1" smtClean="0"/>
              <a:t>coeficients</a:t>
            </a:r>
            <a:r>
              <a:rPr lang="es-ES" sz="2400" dirty="0" smtClean="0"/>
              <a:t> invertible)</a:t>
            </a:r>
            <a:endParaRPr lang="es-ES" sz="2000" dirty="0" smtClean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1582944"/>
              </p:ext>
            </p:extLst>
          </p:nvPr>
        </p:nvGraphicFramePr>
        <p:xfrm>
          <a:off x="1778000" y="1295400"/>
          <a:ext cx="4025900" cy="317500"/>
        </p:xfrm>
        <a:graphic>
          <a:graphicData uri="http://schemas.openxmlformats.org/presentationml/2006/ole">
            <p:oleObj spid="_x0000_s11266" name="Equation" r:id="rId3" imgW="3098520" imgH="253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70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5496" y="44624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Mètode</a:t>
            </a:r>
            <a:r>
              <a:rPr lang="es-ES" sz="3200" b="1" dirty="0" smtClean="0"/>
              <a:t> de </a:t>
            </a:r>
            <a:r>
              <a:rPr lang="es-ES" sz="3200" b="1" dirty="0" err="1" smtClean="0"/>
              <a:t>Jacobi</a:t>
            </a:r>
            <a:endParaRPr lang="es-ES" sz="3200" b="1" dirty="0" smtClean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7709625"/>
              </p:ext>
            </p:extLst>
          </p:nvPr>
        </p:nvGraphicFramePr>
        <p:xfrm>
          <a:off x="1331640" y="836712"/>
          <a:ext cx="6070600" cy="1447800"/>
        </p:xfrm>
        <a:graphic>
          <a:graphicData uri="http://schemas.openxmlformats.org/presentationml/2006/ole">
            <p:oleObj spid="_x0000_s9248" name="Equation" r:id="rId3" imgW="3035160" imgH="723600" progId="Equation.DSMT4">
              <p:embed/>
            </p:oleObj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4266887"/>
              </p:ext>
            </p:extLst>
          </p:nvPr>
        </p:nvGraphicFramePr>
        <p:xfrm>
          <a:off x="2811463" y="2492375"/>
          <a:ext cx="3276600" cy="533400"/>
        </p:xfrm>
        <a:graphic>
          <a:graphicData uri="http://schemas.openxmlformats.org/presentationml/2006/ole">
            <p:oleObj spid="_x0000_s9249" name="Equation" r:id="rId4" imgW="1638000" imgH="266400" progId="Equation.DSMT4">
              <p:embed/>
            </p:oleObj>
          </a:graphicData>
        </a:graphic>
      </p:graphicFrame>
      <p:sp>
        <p:nvSpPr>
          <p:cNvPr id="9" name="8 Rectángulo"/>
          <p:cNvSpPr/>
          <p:nvPr/>
        </p:nvSpPr>
        <p:spPr>
          <a:xfrm>
            <a:off x="35496" y="3717032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Mètode</a:t>
            </a:r>
            <a:r>
              <a:rPr lang="es-ES" sz="3200" b="1" dirty="0" smtClean="0"/>
              <a:t> de Gauss-</a:t>
            </a:r>
            <a:r>
              <a:rPr lang="es-ES" sz="3200" b="1" dirty="0" err="1" smtClean="0"/>
              <a:t>Seidel</a:t>
            </a:r>
            <a:endParaRPr lang="es-ES" sz="3200" b="1" dirty="0" smtClean="0"/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82649075"/>
              </p:ext>
            </p:extLst>
          </p:nvPr>
        </p:nvGraphicFramePr>
        <p:xfrm>
          <a:off x="1574800" y="4483100"/>
          <a:ext cx="5740400" cy="1397000"/>
        </p:xfrm>
        <a:graphic>
          <a:graphicData uri="http://schemas.openxmlformats.org/presentationml/2006/ole">
            <p:oleObj spid="_x0000_s9250" name="Equation" r:id="rId5" imgW="2869920" imgH="698400" progId="Equation.DSMT4">
              <p:embed/>
            </p:oleObj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9892964"/>
              </p:ext>
            </p:extLst>
          </p:nvPr>
        </p:nvGraphicFramePr>
        <p:xfrm>
          <a:off x="558800" y="6096000"/>
          <a:ext cx="8001000" cy="457200"/>
        </p:xfrm>
        <a:graphic>
          <a:graphicData uri="http://schemas.openxmlformats.org/presentationml/2006/ole">
            <p:oleObj spid="_x0000_s9251" name="Equation" r:id="rId6" imgW="400032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70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5496" y="44624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Criteri</a:t>
            </a:r>
            <a:r>
              <a:rPr lang="es-ES" sz="3200" b="1" dirty="0" smtClean="0"/>
              <a:t> de </a:t>
            </a:r>
            <a:r>
              <a:rPr lang="es-ES" sz="3200" b="1" dirty="0" err="1" smtClean="0"/>
              <a:t>convergència</a:t>
            </a:r>
            <a:endParaRPr lang="es-ES" sz="3200" b="1" dirty="0" smtClean="0"/>
          </a:p>
        </p:txBody>
      </p:sp>
      <p:sp>
        <p:nvSpPr>
          <p:cNvPr id="2" name="1 Rectángulo"/>
          <p:cNvSpPr/>
          <p:nvPr/>
        </p:nvSpPr>
        <p:spPr>
          <a:xfrm>
            <a:off x="467544" y="865895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Si </a:t>
            </a:r>
            <a:r>
              <a:rPr lang="es-ES" sz="2400" dirty="0" smtClean="0"/>
              <a:t>la </a:t>
            </a:r>
            <a:r>
              <a:rPr lang="es-ES" sz="2400" dirty="0" err="1" smtClean="0"/>
              <a:t>successió</a:t>
            </a:r>
            <a:r>
              <a:rPr lang="es-ES" sz="2400" dirty="0" smtClean="0"/>
              <a:t> </a:t>
            </a:r>
            <a:r>
              <a:rPr lang="es-ES" sz="2400" dirty="0"/>
              <a:t>de </a:t>
            </a:r>
            <a:r>
              <a:rPr lang="es-ES" sz="2400" dirty="0" err="1" smtClean="0"/>
              <a:t>vectors</a:t>
            </a:r>
            <a:r>
              <a:rPr lang="es-ES" sz="2400" dirty="0" smtClean="0"/>
              <a:t> generada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err="1" smtClean="0"/>
              <a:t>convergent</a:t>
            </a:r>
            <a:r>
              <a:rPr lang="es-ES" sz="2400" dirty="0" smtClean="0"/>
              <a:t>, </a:t>
            </a:r>
            <a:r>
              <a:rPr lang="es-ES" sz="2400" dirty="0" err="1" smtClean="0"/>
              <a:t>aleshores</a:t>
            </a:r>
            <a:r>
              <a:rPr lang="es-ES" sz="2400" dirty="0" smtClean="0"/>
              <a:t> </a:t>
            </a:r>
            <a:r>
              <a:rPr lang="es-ES" sz="2400" dirty="0"/>
              <a:t>el vector </a:t>
            </a:r>
            <a:r>
              <a:rPr lang="es-ES" sz="2400" dirty="0" err="1" smtClean="0"/>
              <a:t>límit</a:t>
            </a:r>
            <a:r>
              <a:rPr lang="es-ES" sz="2400" dirty="0" smtClean="0"/>
              <a:t> </a:t>
            </a:r>
            <a:r>
              <a:rPr lang="es-ES" sz="2400" dirty="0" err="1"/>
              <a:t>é</a:t>
            </a:r>
            <a:r>
              <a:rPr lang="es-ES" sz="2400" dirty="0" err="1" smtClean="0"/>
              <a:t>s</a:t>
            </a:r>
            <a:r>
              <a:rPr lang="es-ES" sz="2400" dirty="0" smtClean="0"/>
              <a:t> una </a:t>
            </a:r>
            <a:r>
              <a:rPr lang="es-ES" sz="2400" dirty="0" err="1" smtClean="0"/>
              <a:t>solució</a:t>
            </a:r>
            <a:r>
              <a:rPr lang="es-ES" sz="2400" dirty="0" smtClean="0"/>
              <a:t> </a:t>
            </a:r>
            <a:r>
              <a:rPr lang="es-ES" sz="2400" dirty="0"/>
              <a:t>del sistema </a:t>
            </a:r>
            <a:r>
              <a:rPr lang="es-ES" sz="2400" dirty="0" err="1" smtClean="0"/>
              <a:t>d’equacions</a:t>
            </a:r>
            <a:r>
              <a:rPr lang="es-ES" sz="2400" dirty="0" smtClean="0"/>
              <a:t> </a:t>
            </a:r>
            <a:r>
              <a:rPr lang="es-ES" sz="2400" dirty="0" err="1" smtClean="0"/>
              <a:t>lineals</a:t>
            </a:r>
            <a:r>
              <a:rPr lang="es-ES" dirty="0" smtClean="0"/>
              <a:t>.</a:t>
            </a:r>
          </a:p>
          <a:p>
            <a:pPr algn="ctr"/>
            <a:r>
              <a:rPr lang="es-ES" dirty="0" smtClean="0"/>
              <a:t>                                                                         </a:t>
            </a:r>
            <a:r>
              <a:rPr lang="es-ES" dirty="0" err="1" smtClean="0"/>
              <a:t>Ull</a:t>
            </a:r>
            <a:r>
              <a:rPr lang="es-ES" dirty="0" smtClean="0"/>
              <a:t>!  La </a:t>
            </a:r>
            <a:r>
              <a:rPr lang="es-ES" dirty="0" err="1" smtClean="0"/>
              <a:t>succesió</a:t>
            </a:r>
            <a:r>
              <a:rPr lang="es-ES" dirty="0" smtClean="0"/>
              <a:t> </a:t>
            </a:r>
            <a:r>
              <a:rPr lang="es-ES" dirty="0" err="1" smtClean="0"/>
              <a:t>podria</a:t>
            </a:r>
            <a:r>
              <a:rPr lang="es-ES" dirty="0" smtClean="0"/>
              <a:t> ser </a:t>
            </a:r>
            <a:r>
              <a:rPr lang="es-ES" dirty="0" err="1" smtClean="0"/>
              <a:t>divergent</a:t>
            </a:r>
            <a:r>
              <a:rPr lang="es-ES" sz="2400" dirty="0" smtClean="0"/>
              <a:t>.</a:t>
            </a:r>
          </a:p>
          <a:p>
            <a:pPr algn="ctr"/>
            <a:endParaRPr lang="es-ES" sz="2400" dirty="0"/>
          </a:p>
          <a:p>
            <a:r>
              <a:rPr lang="es-ES" sz="2400" dirty="0" smtClean="0"/>
              <a:t>Si la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de </a:t>
            </a:r>
            <a:r>
              <a:rPr lang="es-ES" sz="2400" dirty="0" err="1" smtClean="0"/>
              <a:t>coeficients</a:t>
            </a:r>
            <a:r>
              <a:rPr lang="es-ES" sz="2400" dirty="0" smtClean="0"/>
              <a:t> </a:t>
            </a:r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err="1" smtClean="0"/>
              <a:t>estrictament</a:t>
            </a:r>
            <a:r>
              <a:rPr lang="es-ES" sz="2400" dirty="0" smtClean="0"/>
              <a:t> diagonal </a:t>
            </a:r>
            <a:r>
              <a:rPr lang="es-ES" sz="2400" dirty="0" err="1" smtClean="0"/>
              <a:t>dominant</a:t>
            </a:r>
            <a:r>
              <a:rPr lang="es-ES" sz="2400" dirty="0" smtClean="0"/>
              <a:t>, </a:t>
            </a:r>
            <a:r>
              <a:rPr lang="es-ES" sz="2400" dirty="0" err="1" smtClean="0"/>
              <a:t>els</a:t>
            </a:r>
            <a:r>
              <a:rPr lang="es-ES" sz="2400" dirty="0" smtClean="0"/>
              <a:t> dos </a:t>
            </a:r>
            <a:r>
              <a:rPr lang="es-ES" sz="2400" dirty="0" err="1" smtClean="0"/>
              <a:t>mètodes</a:t>
            </a:r>
            <a:r>
              <a:rPr lang="es-ES" sz="2400" dirty="0" smtClean="0"/>
              <a:t> </a:t>
            </a:r>
            <a:r>
              <a:rPr lang="es-ES" sz="2400" dirty="0" err="1" smtClean="0"/>
              <a:t>són</a:t>
            </a:r>
            <a:r>
              <a:rPr lang="es-ES" sz="2400" dirty="0" smtClean="0"/>
              <a:t> </a:t>
            </a:r>
            <a:r>
              <a:rPr lang="es-ES" sz="2400" dirty="0" err="1" smtClean="0"/>
              <a:t>convergents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dirty="0" smtClean="0"/>
              <a:t>Encara que no </a:t>
            </a:r>
            <a:r>
              <a:rPr lang="es-ES" sz="2400" dirty="0" err="1" smtClean="0"/>
              <a:t>ho</a:t>
            </a:r>
            <a:r>
              <a:rPr lang="es-ES" sz="2400" dirty="0" smtClean="0"/>
              <a:t> siga, el </a:t>
            </a:r>
            <a:r>
              <a:rPr lang="es-ES" sz="2400" dirty="0" err="1" smtClean="0"/>
              <a:t>mètode</a:t>
            </a:r>
            <a:r>
              <a:rPr lang="es-ES" sz="2400" dirty="0" smtClean="0"/>
              <a:t> </a:t>
            </a:r>
            <a:r>
              <a:rPr lang="es-ES" sz="2400" dirty="0" err="1" smtClean="0"/>
              <a:t>podria</a:t>
            </a:r>
            <a:r>
              <a:rPr lang="es-ES" sz="2400" dirty="0" smtClean="0"/>
              <a:t> ser </a:t>
            </a:r>
            <a:r>
              <a:rPr lang="es-ES" sz="2400" dirty="0" err="1" smtClean="0"/>
              <a:t>convergent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dirty="0" smtClean="0"/>
              <a:t>De </a:t>
            </a:r>
            <a:r>
              <a:rPr lang="es-ES" sz="2400" dirty="0" err="1" smtClean="0"/>
              <a:t>vegades</a:t>
            </a:r>
            <a:r>
              <a:rPr lang="es-ES" sz="2400" dirty="0" smtClean="0"/>
              <a:t> </a:t>
            </a:r>
            <a:r>
              <a:rPr lang="es-ES" sz="2400" dirty="0" err="1" smtClean="0"/>
              <a:t>podem</a:t>
            </a:r>
            <a:r>
              <a:rPr lang="es-ES" sz="2400" dirty="0" smtClean="0"/>
              <a:t> </a:t>
            </a:r>
            <a:r>
              <a:rPr lang="es-ES" sz="2400" dirty="0" err="1" smtClean="0"/>
              <a:t>aconseguir</a:t>
            </a:r>
            <a:r>
              <a:rPr lang="es-ES" sz="2400" dirty="0" smtClean="0"/>
              <a:t> que </a:t>
            </a:r>
            <a:r>
              <a:rPr lang="es-ES" sz="2400" dirty="0" err="1" smtClean="0"/>
              <a:t>ho</a:t>
            </a:r>
            <a:r>
              <a:rPr lang="es-ES" sz="2400" dirty="0" smtClean="0"/>
              <a:t> sida </a:t>
            </a:r>
            <a:r>
              <a:rPr lang="es-ES" sz="2400" dirty="0" err="1" smtClean="0"/>
              <a:t>reordenant</a:t>
            </a:r>
            <a:r>
              <a:rPr lang="es-ES" sz="2400" dirty="0" smtClean="0"/>
              <a:t> el sistema o </a:t>
            </a:r>
            <a:r>
              <a:rPr lang="es-ES" sz="2400" dirty="0" err="1" smtClean="0"/>
              <a:t>amb</a:t>
            </a:r>
            <a:r>
              <a:rPr lang="es-ES" sz="2400" dirty="0" smtClean="0"/>
              <a:t> </a:t>
            </a:r>
            <a:r>
              <a:rPr lang="es-ES" sz="2400" dirty="0" err="1" smtClean="0"/>
              <a:t>altres</a:t>
            </a:r>
            <a:r>
              <a:rPr lang="es-ES" sz="2400" dirty="0" smtClean="0"/>
              <a:t> </a:t>
            </a:r>
            <a:r>
              <a:rPr lang="es-ES" sz="2400" dirty="0" err="1" smtClean="0"/>
              <a:t>operacions</a:t>
            </a:r>
            <a:r>
              <a:rPr lang="es-ES" sz="2400" dirty="0" smtClean="0"/>
              <a:t> </a:t>
            </a:r>
            <a:r>
              <a:rPr lang="es-ES" sz="2400" dirty="0" err="1" smtClean="0"/>
              <a:t>elementals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43816110"/>
              </p:ext>
            </p:extLst>
          </p:nvPr>
        </p:nvGraphicFramePr>
        <p:xfrm>
          <a:off x="3089275" y="5295900"/>
          <a:ext cx="5708650" cy="1320800"/>
        </p:xfrm>
        <a:graphic>
          <a:graphicData uri="http://schemas.openxmlformats.org/presentationml/2006/ole">
            <p:oleObj spid="_x0000_s10245" name="Equation" r:id="rId3" imgW="3809880" imgH="8888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15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467544" y="548680"/>
            <a:ext cx="80648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             D=</a:t>
            </a:r>
            <a:r>
              <a:rPr lang="es-ES" sz="2400" dirty="0" err="1" smtClean="0"/>
              <a:t>diag</a:t>
            </a:r>
            <a:r>
              <a:rPr lang="es-ES" sz="2400" dirty="0" smtClean="0"/>
              <a:t>(</a:t>
            </a:r>
            <a:r>
              <a:rPr lang="es-ES" sz="2400" dirty="0" err="1" smtClean="0"/>
              <a:t>diag</a:t>
            </a:r>
            <a:r>
              <a:rPr lang="es-ES" sz="2400" dirty="0" smtClean="0"/>
              <a:t>(A))</a:t>
            </a:r>
          </a:p>
          <a:p>
            <a:r>
              <a:rPr lang="es-ES" sz="2400" dirty="0" smtClean="0"/>
              <a:t>             L=</a:t>
            </a:r>
            <a:r>
              <a:rPr lang="es-ES" sz="2400" dirty="0" err="1" smtClean="0"/>
              <a:t>tril</a:t>
            </a:r>
            <a:r>
              <a:rPr lang="es-ES" sz="2400" dirty="0" smtClean="0"/>
              <a:t>(A)-D</a:t>
            </a:r>
          </a:p>
          <a:p>
            <a:r>
              <a:rPr lang="es-ES" sz="2400" smtClean="0"/>
              <a:t>             U=</a:t>
            </a:r>
            <a:r>
              <a:rPr lang="es-ES" sz="2400" dirty="0" err="1" smtClean="0"/>
              <a:t>triu</a:t>
            </a:r>
            <a:r>
              <a:rPr lang="es-ES" sz="2400" dirty="0" smtClean="0"/>
              <a:t>(A)-D</a:t>
            </a:r>
          </a:p>
          <a:p>
            <a:endParaRPr lang="es-ES" sz="2400" dirty="0"/>
          </a:p>
          <a:p>
            <a:r>
              <a:rPr lang="es-ES" sz="2400" dirty="0" err="1" smtClean="0"/>
              <a:t>És</a:t>
            </a:r>
            <a:r>
              <a:rPr lang="es-ES" sz="2400" dirty="0" smtClean="0"/>
              <a:t> </a:t>
            </a:r>
            <a:r>
              <a:rPr lang="es-ES" sz="2400" dirty="0" err="1" smtClean="0"/>
              <a:t>convenient</a:t>
            </a:r>
            <a:r>
              <a:rPr lang="es-ES" sz="2400" dirty="0" smtClean="0"/>
              <a:t> no repetir </a:t>
            </a:r>
            <a:r>
              <a:rPr lang="es-ES" sz="2400" dirty="0" err="1" smtClean="0"/>
              <a:t>operacions</a:t>
            </a:r>
            <a:r>
              <a:rPr lang="es-ES" sz="2400" dirty="0" smtClean="0"/>
              <a:t> no </a:t>
            </a:r>
            <a:r>
              <a:rPr lang="es-ES" sz="2400" dirty="0" err="1" smtClean="0"/>
              <a:t>necessàries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R=L+U</a:t>
            </a:r>
          </a:p>
          <a:p>
            <a:r>
              <a:rPr lang="es-ES" sz="2400" dirty="0" smtClean="0"/>
              <a:t>	F=</a:t>
            </a:r>
            <a:r>
              <a:rPr lang="es-ES" sz="2400" dirty="0" err="1" smtClean="0"/>
              <a:t>inv</a:t>
            </a:r>
            <a:r>
              <a:rPr lang="es-ES" sz="2400" dirty="0" smtClean="0"/>
              <a:t>(D)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M=L+D</a:t>
            </a:r>
          </a:p>
          <a:p>
            <a:endParaRPr lang="es-ES" sz="2400" dirty="0"/>
          </a:p>
          <a:p>
            <a:r>
              <a:rPr lang="es-ES" sz="2400" dirty="0" err="1" smtClean="0"/>
              <a:t>Recordeu</a:t>
            </a:r>
            <a:r>
              <a:rPr lang="es-ES" sz="2400" dirty="0" smtClean="0"/>
              <a:t> el </a:t>
            </a:r>
            <a:r>
              <a:rPr lang="es-ES" sz="2400" dirty="0" err="1" smtClean="0"/>
              <a:t>format</a:t>
            </a:r>
            <a:r>
              <a:rPr lang="es-ES" sz="2400" dirty="0" smtClean="0"/>
              <a:t> del bucle (</a:t>
            </a:r>
            <a:r>
              <a:rPr lang="es-ES" sz="2400" dirty="0" err="1" smtClean="0"/>
              <a:t>Jacobi</a:t>
            </a:r>
            <a:r>
              <a:rPr lang="es-ES" sz="2400" dirty="0" smtClean="0"/>
              <a:t>)</a:t>
            </a:r>
          </a:p>
          <a:p>
            <a:r>
              <a:rPr lang="es-ES" sz="2400" dirty="0"/>
              <a:t>	</a:t>
            </a:r>
            <a:r>
              <a:rPr lang="es-ES" sz="2400" dirty="0" err="1" smtClean="0"/>
              <a:t>for</a:t>
            </a:r>
            <a:r>
              <a:rPr lang="es-ES" sz="2400" dirty="0" smtClean="0"/>
              <a:t> i=1:5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x=F*(b-R*x)</a:t>
            </a:r>
          </a:p>
          <a:p>
            <a:r>
              <a:rPr lang="es-ES" sz="2400" dirty="0"/>
              <a:t>	</a:t>
            </a:r>
            <a:r>
              <a:rPr lang="es-ES" sz="2400" dirty="0" err="1" smtClean="0"/>
              <a:t>end</a:t>
            </a:r>
            <a:endParaRPr lang="es-ES" sz="2400" dirty="0" smtClean="0"/>
          </a:p>
          <a:p>
            <a:endParaRPr lang="es-ES" sz="2400" dirty="0"/>
          </a:p>
          <a:p>
            <a:r>
              <a:rPr lang="es-ES" sz="2400" dirty="0" err="1" smtClean="0"/>
              <a:t>L’algorisme</a:t>
            </a:r>
            <a:r>
              <a:rPr lang="es-ES" sz="2400" dirty="0" smtClean="0"/>
              <a:t> de </a:t>
            </a:r>
            <a:r>
              <a:rPr lang="es-ES" sz="2400" dirty="0" err="1" smtClean="0"/>
              <a:t>substitució</a:t>
            </a:r>
            <a:r>
              <a:rPr lang="es-ES" sz="2400" dirty="0" smtClean="0"/>
              <a:t> </a:t>
            </a:r>
            <a:r>
              <a:rPr lang="es-ES" sz="2400" dirty="0" err="1" smtClean="0"/>
              <a:t>progressiva</a:t>
            </a:r>
            <a:r>
              <a:rPr lang="es-ES" sz="2400" dirty="0" smtClean="0"/>
              <a:t> es </a:t>
            </a:r>
            <a:r>
              <a:rPr lang="es-ES" sz="2400" dirty="0" err="1" smtClean="0"/>
              <a:t>troba</a:t>
            </a:r>
            <a:r>
              <a:rPr lang="es-ES" sz="2400" dirty="0" smtClean="0"/>
              <a:t> </a:t>
            </a:r>
            <a:r>
              <a:rPr lang="es-ES" sz="2400" dirty="0" err="1" smtClean="0"/>
              <a:t>amb</a:t>
            </a:r>
            <a:r>
              <a:rPr lang="es-ES" sz="2400" dirty="0" smtClean="0"/>
              <a:t> la </a:t>
            </a:r>
            <a:r>
              <a:rPr lang="es-ES" sz="2400" dirty="0" err="1" smtClean="0"/>
              <a:t>pràctica</a:t>
            </a:r>
            <a:r>
              <a:rPr lang="es-ES" sz="2400" dirty="0" smtClean="0"/>
              <a:t>.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36371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138</Words>
  <Application>Microsoft Office PowerPoint</Application>
  <PresentationFormat>Presentación en pantalla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Tema de Office</vt:lpstr>
      <vt:lpstr>Equation</vt:lpstr>
      <vt:lpstr>Pràctica 2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 . Soluciones</dc:title>
  <dc:creator>Antonio</dc:creator>
  <cp:lastModifiedBy>vdelolmo</cp:lastModifiedBy>
  <cp:revision>78</cp:revision>
  <dcterms:created xsi:type="dcterms:W3CDTF">2013-02-21T17:57:45Z</dcterms:created>
  <dcterms:modified xsi:type="dcterms:W3CDTF">2015-03-24T09:51:58Z</dcterms:modified>
</cp:coreProperties>
</file>