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612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92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536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48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964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1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413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12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30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D6C-1D85-4E44-A0E6-B3CEF5395FDE}" type="datetimeFigureOut">
              <a:rPr lang="es-ES" smtClean="0"/>
              <a:pPr/>
              <a:t>30/03/2015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91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Pràctica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1752600"/>
          </a:xfrm>
        </p:spPr>
        <p:txBody>
          <a:bodyPr/>
          <a:lstStyle/>
          <a:p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Matrius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Estocàstiques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E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b="1" smtClean="0">
                <a:solidFill>
                  <a:schemeClr val="accent3">
                    <a:lumMod val="50000"/>
                  </a:schemeClr>
                </a:solidFill>
              </a:rPr>
              <a:t>Cadenes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Markov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Redistribució</a:t>
            </a:r>
            <a:r>
              <a:rPr lang="es-ES" dirty="0" smtClean="0"/>
              <a:t> de la “</a:t>
            </a:r>
            <a:r>
              <a:rPr lang="es-ES" dirty="0" err="1" smtClean="0"/>
              <a:t>riquesa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29600" cy="433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31527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519518"/>
              </p:ext>
            </p:extLst>
          </p:nvPr>
        </p:nvGraphicFramePr>
        <p:xfrm>
          <a:off x="5373688" y="4940300"/>
          <a:ext cx="3490912" cy="1511300"/>
        </p:xfrm>
        <a:graphic>
          <a:graphicData uri="http://schemas.openxmlformats.org/presentationml/2006/ole">
            <p:oleObj spid="_x0000_s11271" name="Equation" r:id="rId5" imgW="1752480" imgH="7617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842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7504" y="188640"/>
            <a:ext cx="88346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Vector de </a:t>
            </a:r>
            <a:r>
              <a:rPr lang="es-ES" sz="3200" b="1" dirty="0" err="1" smtClean="0"/>
              <a:t>probabilitat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err="1" smtClean="0"/>
              <a:t>Entrades</a:t>
            </a:r>
            <a:r>
              <a:rPr lang="es-ES" sz="2400" dirty="0" smtClean="0"/>
              <a:t> no </a:t>
            </a:r>
            <a:r>
              <a:rPr lang="es-ES" sz="2400" dirty="0" err="1" smtClean="0"/>
              <a:t>negatives</a:t>
            </a:r>
            <a:r>
              <a:rPr lang="es-ES" sz="2400" dirty="0" smtClean="0"/>
              <a:t> que sumen 1</a:t>
            </a:r>
          </a:p>
          <a:p>
            <a:pPr marL="358775"/>
            <a:r>
              <a:rPr lang="es-ES" sz="2400" dirty="0" err="1" smtClean="0"/>
              <a:t>Podem</a:t>
            </a:r>
            <a:r>
              <a:rPr lang="es-ES" sz="2400" dirty="0" smtClean="0"/>
              <a:t> multiplicar el vector per (1,1,…,1) per a </a:t>
            </a:r>
            <a:r>
              <a:rPr lang="es-ES" sz="2400" dirty="0" err="1" smtClean="0"/>
              <a:t>comprovar-ho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4" name="3 Rectángulo"/>
          <p:cNvSpPr/>
          <p:nvPr/>
        </p:nvSpPr>
        <p:spPr>
          <a:xfrm>
            <a:off x="107504" y="2236222"/>
            <a:ext cx="883467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Matriu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Estocàstica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err="1" smtClean="0"/>
              <a:t>Matriu</a:t>
            </a:r>
            <a:r>
              <a:rPr lang="es-ES" sz="2400" dirty="0" smtClean="0"/>
              <a:t> </a:t>
            </a:r>
            <a:r>
              <a:rPr lang="es-ES" sz="2400" dirty="0" err="1" smtClean="0"/>
              <a:t>quadrada</a:t>
            </a:r>
            <a:endParaRPr lang="es-ES" sz="2400" dirty="0" smtClean="0"/>
          </a:p>
          <a:p>
            <a:pPr marL="358775"/>
            <a:r>
              <a:rPr lang="es-ES" sz="2400" dirty="0" smtClean="0"/>
              <a:t>Les </a:t>
            </a:r>
            <a:r>
              <a:rPr lang="es-ES" sz="2400" dirty="0" err="1" smtClean="0"/>
              <a:t>seues</a:t>
            </a:r>
            <a:r>
              <a:rPr lang="es-ES" sz="2400" dirty="0" smtClean="0"/>
              <a:t> </a:t>
            </a:r>
            <a:r>
              <a:rPr lang="es-ES" sz="2400" dirty="0" err="1" smtClean="0"/>
              <a:t>columnes</a:t>
            </a:r>
            <a:r>
              <a:rPr lang="es-ES" sz="2400" dirty="0" smtClean="0"/>
              <a:t> </a:t>
            </a:r>
            <a:r>
              <a:rPr lang="es-ES" sz="2400" dirty="0" err="1" smtClean="0"/>
              <a:t>són</a:t>
            </a:r>
            <a:r>
              <a:rPr lang="es-ES" sz="2400" dirty="0" smtClean="0"/>
              <a:t> </a:t>
            </a:r>
            <a:r>
              <a:rPr lang="es-ES" sz="2400" dirty="0" err="1" smtClean="0"/>
              <a:t>vectors</a:t>
            </a:r>
            <a:r>
              <a:rPr lang="es-ES" sz="2400" dirty="0" smtClean="0"/>
              <a:t> de </a:t>
            </a:r>
            <a:r>
              <a:rPr lang="es-ES" sz="2400" dirty="0" err="1" smtClean="0"/>
              <a:t>probabilitat</a:t>
            </a:r>
            <a:endParaRPr lang="es-ES" sz="2400" dirty="0" smtClean="0"/>
          </a:p>
          <a:p>
            <a:pPr marL="358775"/>
            <a:r>
              <a:rPr lang="es-ES" sz="2400" dirty="0" err="1" smtClean="0"/>
              <a:t>Podem</a:t>
            </a:r>
            <a:r>
              <a:rPr lang="es-ES" sz="2400" dirty="0" smtClean="0"/>
              <a:t> </a:t>
            </a:r>
            <a:r>
              <a:rPr lang="es-ES" sz="2400" dirty="0" err="1" smtClean="0"/>
              <a:t>premultiplicar</a:t>
            </a:r>
            <a:r>
              <a:rPr lang="es-ES" sz="2400" dirty="0" smtClean="0"/>
              <a:t> per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</a:t>
            </a:r>
            <a:r>
              <a:rPr lang="es-ES" sz="2400" dirty="0"/>
              <a:t>(1,1,…,1</a:t>
            </a:r>
            <a:r>
              <a:rPr lang="es-ES" sz="2400" dirty="0" smtClean="0"/>
              <a:t>) per a </a:t>
            </a:r>
            <a:r>
              <a:rPr lang="es-ES" sz="2400" dirty="0" err="1" smtClean="0"/>
              <a:t>comprovar-ho</a:t>
            </a:r>
            <a:endParaRPr lang="es-ES" sz="2400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07504" y="4653136"/>
            <a:ext cx="883467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Cadena de </a:t>
            </a:r>
            <a:r>
              <a:rPr lang="es-ES" sz="3200" b="1" dirty="0" err="1" smtClean="0"/>
              <a:t>Markov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P (</a:t>
            </a:r>
            <a:r>
              <a:rPr lang="es-ES" sz="2400" dirty="0" err="1" smtClean="0"/>
              <a:t>matriu</a:t>
            </a:r>
            <a:r>
              <a:rPr lang="es-ES" sz="2400" dirty="0" smtClean="0"/>
              <a:t> de </a:t>
            </a:r>
            <a:r>
              <a:rPr lang="es-ES" sz="2400" dirty="0" err="1" smtClean="0"/>
              <a:t>transició</a:t>
            </a:r>
            <a:r>
              <a:rPr lang="es-ES" sz="2400" dirty="0" smtClean="0"/>
              <a:t>)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estocàstica</a:t>
            </a:r>
            <a:r>
              <a:rPr lang="es-ES" sz="2400" dirty="0" smtClean="0"/>
              <a:t>.</a:t>
            </a:r>
          </a:p>
          <a:p>
            <a:pPr marL="358775"/>
            <a:r>
              <a:rPr lang="es-ES" sz="2400" dirty="0" err="1" smtClean="0"/>
              <a:t>Successió</a:t>
            </a:r>
            <a:r>
              <a:rPr lang="es-ES" sz="2400" dirty="0" smtClean="0"/>
              <a:t> {x0,x1,x2,…..} tal que x1=P(x0) , x2=P(x1), x3=P(x</a:t>
            </a:r>
            <a:r>
              <a:rPr lang="es-ES" sz="2000" dirty="0" smtClean="0"/>
              <a:t>2</a:t>
            </a:r>
            <a:r>
              <a:rPr lang="es-ES" sz="2400" dirty="0" smtClean="0"/>
              <a:t>), …</a:t>
            </a:r>
          </a:p>
          <a:p>
            <a:pPr marL="358775"/>
            <a:r>
              <a:rPr lang="es-ES" sz="2400" dirty="0" err="1" smtClean="0"/>
              <a:t>Equivalentment</a:t>
            </a:r>
            <a:r>
              <a:rPr lang="es-ES" sz="2400" dirty="0" smtClean="0"/>
              <a:t> {x0,P(x0),P^2(x0),P^3(x0),…}</a:t>
            </a:r>
          </a:p>
        </p:txBody>
      </p:sp>
    </p:spTree>
    <p:extLst>
      <p:ext uri="{BB962C8B-B14F-4D97-AF65-F5344CB8AC3E}">
        <p14:creationId xmlns:p14="http://schemas.microsoft.com/office/powerpoint/2010/main" xmlns="" val="3370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07504" y="188640"/>
            <a:ext cx="88346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Vector </a:t>
            </a:r>
            <a:r>
              <a:rPr lang="es-ES" sz="3200" b="1" dirty="0" err="1" smtClean="0"/>
              <a:t>estacionari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No es modifica en aplicar-</a:t>
            </a:r>
            <a:r>
              <a:rPr lang="es-ES" sz="2400" dirty="0" err="1" smtClean="0"/>
              <a:t>li</a:t>
            </a:r>
            <a:r>
              <a:rPr lang="es-ES" sz="2400" dirty="0" smtClean="0"/>
              <a:t> P</a:t>
            </a:r>
          </a:p>
          <a:p>
            <a:pPr marL="358775"/>
            <a:endParaRPr lang="es-ES" sz="2400" dirty="0" smtClean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5972826"/>
              </p:ext>
            </p:extLst>
          </p:nvPr>
        </p:nvGraphicFramePr>
        <p:xfrm>
          <a:off x="1539875" y="1346200"/>
          <a:ext cx="7016750" cy="482600"/>
        </p:xfrm>
        <a:graphic>
          <a:graphicData uri="http://schemas.openxmlformats.org/presentationml/2006/ole">
            <p:oleObj spid="_x0000_s9261" name="Equation" r:id="rId3" imgW="4686120" imgH="330120" progId="Equation.DSMT4">
              <p:embed/>
            </p:oleObj>
          </a:graphicData>
        </a:graphic>
      </p:graphicFrame>
      <p:sp>
        <p:nvSpPr>
          <p:cNvPr id="13" name="12 Rectángulo"/>
          <p:cNvSpPr/>
          <p:nvPr/>
        </p:nvSpPr>
        <p:spPr>
          <a:xfrm>
            <a:off x="107504" y="2204864"/>
            <a:ext cx="883467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Propietat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Les </a:t>
            </a:r>
            <a:r>
              <a:rPr lang="es-ES" sz="2400" dirty="0" err="1" smtClean="0"/>
              <a:t>cadenes</a:t>
            </a:r>
            <a:r>
              <a:rPr lang="es-ES" sz="2400" dirty="0" smtClean="0"/>
              <a:t> de </a:t>
            </a:r>
            <a:r>
              <a:rPr lang="es-ES" sz="2400" dirty="0" err="1" smtClean="0"/>
              <a:t>Markov</a:t>
            </a:r>
            <a:r>
              <a:rPr lang="es-ES" sz="2400" dirty="0" smtClean="0"/>
              <a:t>, </a:t>
            </a:r>
            <a:r>
              <a:rPr lang="es-ES" sz="2400" dirty="0" err="1" smtClean="0"/>
              <a:t>quan</a:t>
            </a:r>
            <a:r>
              <a:rPr lang="es-ES" sz="2400" dirty="0" smtClean="0"/>
              <a:t> </a:t>
            </a:r>
            <a:r>
              <a:rPr lang="es-ES" sz="2400" dirty="0" err="1" smtClean="0"/>
              <a:t>són</a:t>
            </a:r>
            <a:r>
              <a:rPr lang="es-ES" sz="2400" dirty="0" smtClean="0"/>
              <a:t> </a:t>
            </a:r>
            <a:r>
              <a:rPr lang="es-ES" sz="2400" dirty="0" err="1" smtClean="0"/>
              <a:t>convergents</a:t>
            </a:r>
            <a:r>
              <a:rPr lang="es-ES" sz="2400" dirty="0" smtClean="0"/>
              <a:t>, </a:t>
            </a:r>
            <a:r>
              <a:rPr lang="es-ES" sz="2400" dirty="0" err="1" smtClean="0"/>
              <a:t>tendeixen</a:t>
            </a:r>
            <a:r>
              <a:rPr lang="es-ES" sz="2400" dirty="0" smtClean="0"/>
              <a:t> a </a:t>
            </a:r>
            <a:r>
              <a:rPr lang="es-ES" sz="2400" dirty="0" err="1" smtClean="0"/>
              <a:t>vectors</a:t>
            </a:r>
            <a:r>
              <a:rPr lang="es-ES" sz="2400" dirty="0" smtClean="0"/>
              <a:t> de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</a:t>
            </a:r>
            <a:r>
              <a:rPr lang="es-ES" sz="2400" dirty="0" err="1" smtClean="0"/>
              <a:t>estacionaris</a:t>
            </a:r>
            <a:r>
              <a:rPr lang="es-ES" sz="2400" dirty="0" smtClean="0"/>
              <a:t>.</a:t>
            </a:r>
          </a:p>
          <a:p>
            <a:pPr marL="358775"/>
            <a:r>
              <a:rPr lang="es-ES" sz="2400" dirty="0" err="1" smtClean="0"/>
              <a:t>Pot</a:t>
            </a:r>
            <a:r>
              <a:rPr lang="es-ES" sz="2400" dirty="0" smtClean="0"/>
              <a:t> </a:t>
            </a:r>
            <a:r>
              <a:rPr lang="es-ES" sz="2400" dirty="0" err="1" smtClean="0"/>
              <a:t>haver</a:t>
            </a:r>
            <a:r>
              <a:rPr lang="es-ES" sz="2400" dirty="0" smtClean="0"/>
              <a:t> </a:t>
            </a:r>
            <a:r>
              <a:rPr lang="es-ES" sz="2400" dirty="0" err="1" smtClean="0"/>
              <a:t>més</a:t>
            </a:r>
            <a:r>
              <a:rPr lang="es-ES" sz="2400" dirty="0" smtClean="0"/>
              <a:t> </a:t>
            </a:r>
            <a:r>
              <a:rPr lang="es-ES" sz="2400" dirty="0" err="1" smtClean="0"/>
              <a:t>d’un</a:t>
            </a:r>
            <a:r>
              <a:rPr lang="es-ES" sz="2400" dirty="0" smtClean="0"/>
              <a:t> valor </a:t>
            </a:r>
            <a:r>
              <a:rPr lang="es-ES" sz="2400" dirty="0" err="1" smtClean="0"/>
              <a:t>límit</a:t>
            </a:r>
            <a:r>
              <a:rPr lang="es-ES" sz="2400" dirty="0" smtClean="0"/>
              <a:t> i la </a:t>
            </a:r>
            <a:r>
              <a:rPr lang="es-ES" sz="2400" dirty="0" err="1" smtClean="0"/>
              <a:t>convergència</a:t>
            </a:r>
            <a:r>
              <a:rPr lang="es-ES" sz="2400" dirty="0" smtClean="0"/>
              <a:t> a un o a </a:t>
            </a:r>
            <a:r>
              <a:rPr lang="es-ES" sz="2400" dirty="0" err="1" smtClean="0"/>
              <a:t>altre</a:t>
            </a:r>
            <a:r>
              <a:rPr lang="es-ES" sz="2400" dirty="0" smtClean="0"/>
              <a:t> </a:t>
            </a:r>
            <a:r>
              <a:rPr lang="es-ES" sz="2400" dirty="0" err="1" smtClean="0"/>
              <a:t>dependrà</a:t>
            </a:r>
            <a:r>
              <a:rPr lang="es-ES" sz="2400" dirty="0" smtClean="0"/>
              <a:t> del valor </a:t>
            </a:r>
            <a:r>
              <a:rPr lang="es-ES" sz="2400" dirty="0" err="1" smtClean="0"/>
              <a:t>considerat</a:t>
            </a:r>
            <a:r>
              <a:rPr lang="es-ES" sz="2400" dirty="0" smtClean="0"/>
              <a:t> </a:t>
            </a:r>
            <a:r>
              <a:rPr lang="es-ES" sz="2400" dirty="0" err="1" smtClean="0"/>
              <a:t>inicialment</a:t>
            </a:r>
            <a:r>
              <a:rPr lang="es-ES" sz="2400" dirty="0" smtClean="0"/>
              <a:t>.</a:t>
            </a:r>
          </a:p>
          <a:p>
            <a:pPr marL="358775"/>
            <a:endParaRPr lang="es-ES" sz="2400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107504" y="4863931"/>
            <a:ext cx="883467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Teorema</a:t>
            </a:r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Si P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estocàstica</a:t>
            </a:r>
            <a:r>
              <a:rPr lang="es-ES" sz="2400" dirty="0" smtClean="0"/>
              <a:t> regular </a:t>
            </a:r>
            <a:r>
              <a:rPr lang="es-ES" sz="1400" dirty="0" smtClean="0"/>
              <a:t>(alguna </a:t>
            </a:r>
            <a:r>
              <a:rPr lang="es-ES" sz="1400" dirty="0" err="1" smtClean="0"/>
              <a:t>potència</a:t>
            </a:r>
            <a:r>
              <a:rPr lang="es-ES" sz="1400" dirty="0" smtClean="0"/>
              <a:t> </a:t>
            </a:r>
            <a:r>
              <a:rPr lang="es-ES" sz="1400" dirty="0" err="1" smtClean="0"/>
              <a:t>amb</a:t>
            </a:r>
            <a:r>
              <a:rPr lang="es-ES" sz="1400" dirty="0" smtClean="0"/>
              <a:t> totes les </a:t>
            </a:r>
            <a:r>
              <a:rPr lang="es-ES" sz="1400" dirty="0" err="1" smtClean="0"/>
              <a:t>entrades</a:t>
            </a:r>
            <a:r>
              <a:rPr lang="es-ES" sz="1400" dirty="0" smtClean="0"/>
              <a:t> positives)</a:t>
            </a:r>
            <a:r>
              <a:rPr lang="es-ES" sz="2400" dirty="0" smtClean="0"/>
              <a:t> </a:t>
            </a:r>
            <a:r>
              <a:rPr lang="es-ES" sz="2400" dirty="0" err="1" smtClean="0"/>
              <a:t>aleshores</a:t>
            </a:r>
            <a:r>
              <a:rPr lang="es-ES" sz="2400" dirty="0" smtClean="0"/>
              <a:t>:</a:t>
            </a:r>
          </a:p>
          <a:p>
            <a:pPr marL="358775"/>
            <a:r>
              <a:rPr lang="es-ES" sz="2400" dirty="0"/>
              <a:t>	</a:t>
            </a:r>
            <a:r>
              <a:rPr lang="es-ES" sz="2400" dirty="0" err="1" smtClean="0"/>
              <a:t>existeix</a:t>
            </a:r>
            <a:r>
              <a:rPr lang="es-ES" sz="2400" dirty="0" smtClean="0"/>
              <a:t> un </a:t>
            </a:r>
            <a:r>
              <a:rPr lang="es-ES" sz="2400" dirty="0" err="1" smtClean="0"/>
              <a:t>únic</a:t>
            </a:r>
            <a:r>
              <a:rPr lang="es-ES" sz="2400" dirty="0" smtClean="0"/>
              <a:t> vector de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</a:t>
            </a:r>
            <a:r>
              <a:rPr lang="es-ES" sz="2400" dirty="0" err="1" smtClean="0"/>
              <a:t>estacionari</a:t>
            </a:r>
            <a:endParaRPr lang="es-ES" sz="2400" dirty="0" smtClean="0"/>
          </a:p>
          <a:p>
            <a:pPr marL="358775"/>
            <a:r>
              <a:rPr lang="es-ES" sz="2400" dirty="0"/>
              <a:t>	</a:t>
            </a:r>
            <a:r>
              <a:rPr lang="es-ES" sz="2400" dirty="0" smtClean="0"/>
              <a:t>la cadena de </a:t>
            </a:r>
            <a:r>
              <a:rPr lang="es-ES" sz="2400" dirty="0" err="1" smtClean="0"/>
              <a:t>Markov</a:t>
            </a:r>
            <a:r>
              <a:rPr lang="es-ES" sz="2400" dirty="0" smtClean="0"/>
              <a:t> </a:t>
            </a:r>
            <a:r>
              <a:rPr lang="es-ES" sz="2400" dirty="0" err="1" smtClean="0"/>
              <a:t>convergeix</a:t>
            </a:r>
            <a:r>
              <a:rPr lang="es-ES" sz="2400" dirty="0" smtClean="0"/>
              <a:t> a </a:t>
            </a:r>
            <a:r>
              <a:rPr lang="es-ES" sz="2400" dirty="0" err="1" smtClean="0"/>
              <a:t>ell</a:t>
            </a:r>
            <a:r>
              <a:rPr lang="es-ES" sz="2400" dirty="0" smtClean="0"/>
              <a:t> si x0 </a:t>
            </a:r>
            <a:r>
              <a:rPr lang="es-ES" sz="2400" dirty="0" err="1" smtClean="0"/>
              <a:t>és</a:t>
            </a:r>
            <a:r>
              <a:rPr lang="es-ES" sz="2400" dirty="0" smtClean="0"/>
              <a:t> de </a:t>
            </a:r>
            <a:r>
              <a:rPr lang="es-ES" sz="2400" dirty="0" err="1" smtClean="0"/>
              <a:t>probabilitat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17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153</Words>
  <Application>Microsoft Office PowerPoint</Application>
  <PresentationFormat>Presentación en pantalla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Tema de Office</vt:lpstr>
      <vt:lpstr>MathType 5.0 Equation</vt:lpstr>
      <vt:lpstr>Equation</vt:lpstr>
      <vt:lpstr>Pràctica 3</vt:lpstr>
      <vt:lpstr>Redistribució de la “riquesa”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 . Soluciones</dc:title>
  <dc:creator>Antonio</dc:creator>
  <cp:lastModifiedBy>vdelolmo</cp:lastModifiedBy>
  <cp:revision>80</cp:revision>
  <dcterms:created xsi:type="dcterms:W3CDTF">2013-02-21T17:57:45Z</dcterms:created>
  <dcterms:modified xsi:type="dcterms:W3CDTF">2015-03-30T10:58:49Z</dcterms:modified>
</cp:coreProperties>
</file>