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1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394" r:id="rId12"/>
    <p:sldId id="395" r:id="rId13"/>
    <p:sldId id="396" r:id="rId14"/>
    <p:sldId id="397" r:id="rId15"/>
    <p:sldId id="271" r:id="rId16"/>
    <p:sldId id="273" r:id="rId17"/>
    <p:sldId id="274" r:id="rId18"/>
    <p:sldId id="276" r:id="rId19"/>
    <p:sldId id="277" r:id="rId20"/>
    <p:sldId id="278" r:id="rId21"/>
    <p:sldId id="279" r:id="rId22"/>
    <p:sldId id="398" r:id="rId23"/>
    <p:sldId id="399" r:id="rId24"/>
    <p:sldId id="400" r:id="rId25"/>
    <p:sldId id="283" r:id="rId26"/>
    <p:sldId id="401" r:id="rId27"/>
    <p:sldId id="402" r:id="rId28"/>
    <p:sldId id="286" r:id="rId29"/>
    <p:sldId id="287" r:id="rId30"/>
    <p:sldId id="288" r:id="rId31"/>
    <p:sldId id="289" r:id="rId32"/>
    <p:sldId id="290" r:id="rId33"/>
    <p:sldId id="393" r:id="rId34"/>
    <p:sldId id="291" r:id="rId35"/>
    <p:sldId id="296" r:id="rId36"/>
    <p:sldId id="297" r:id="rId37"/>
    <p:sldId id="298" r:id="rId38"/>
    <p:sldId id="403" r:id="rId39"/>
    <p:sldId id="368" r:id="rId40"/>
    <p:sldId id="369" r:id="rId41"/>
    <p:sldId id="370" r:id="rId42"/>
    <p:sldId id="371" r:id="rId43"/>
    <p:sldId id="404" r:id="rId44"/>
    <p:sldId id="372" r:id="rId45"/>
    <p:sldId id="405" r:id="rId46"/>
    <p:sldId id="406" r:id="rId47"/>
    <p:sldId id="407" r:id="rId48"/>
    <p:sldId id="408" r:id="rId49"/>
    <p:sldId id="409" r:id="rId50"/>
    <p:sldId id="311" r:id="rId51"/>
    <p:sldId id="312" r:id="rId52"/>
    <p:sldId id="313" r:id="rId53"/>
    <p:sldId id="314" r:id="rId54"/>
    <p:sldId id="315" r:id="rId55"/>
    <p:sldId id="316" r:id="rId56"/>
    <p:sldId id="410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411" r:id="rId66"/>
    <p:sldId id="327" r:id="rId67"/>
    <p:sldId id="374" r:id="rId68"/>
    <p:sldId id="329" r:id="rId69"/>
    <p:sldId id="330" r:id="rId70"/>
    <p:sldId id="331" r:id="rId71"/>
    <p:sldId id="332" r:id="rId72"/>
    <p:sldId id="412" r:id="rId73"/>
    <p:sldId id="413" r:id="rId74"/>
    <p:sldId id="335" r:id="rId75"/>
    <p:sldId id="336" r:id="rId76"/>
    <p:sldId id="337" r:id="rId77"/>
    <p:sldId id="338" r:id="rId78"/>
    <p:sldId id="414" r:id="rId79"/>
    <p:sldId id="340" r:id="rId80"/>
    <p:sldId id="341" r:id="rId81"/>
    <p:sldId id="342" r:id="rId82"/>
    <p:sldId id="343" r:id="rId83"/>
    <p:sldId id="373" r:id="rId84"/>
    <p:sldId id="391" r:id="rId85"/>
    <p:sldId id="392" r:id="rId86"/>
    <p:sldId id="375" r:id="rId87"/>
    <p:sldId id="376" r:id="rId88"/>
    <p:sldId id="377" r:id="rId89"/>
    <p:sldId id="415" r:id="rId90"/>
    <p:sldId id="378" r:id="rId91"/>
    <p:sldId id="379" r:id="rId92"/>
    <p:sldId id="380" r:id="rId93"/>
    <p:sldId id="381" r:id="rId94"/>
    <p:sldId id="382" r:id="rId95"/>
    <p:sldId id="416" r:id="rId96"/>
    <p:sldId id="417" r:id="rId97"/>
    <p:sldId id="418" r:id="rId98"/>
    <p:sldId id="419" r:id="rId99"/>
    <p:sldId id="420" r:id="rId100"/>
    <p:sldId id="388" r:id="rId101"/>
    <p:sldId id="421" r:id="rId102"/>
    <p:sldId id="389" r:id="rId103"/>
    <p:sldId id="390" r:id="rId104"/>
    <p:sldId id="422" r:id="rId105"/>
    <p:sldId id="423" r:id="rId106"/>
    <p:sldId id="424" r:id="rId107"/>
    <p:sldId id="425" r:id="rId108"/>
    <p:sldId id="426" r:id="rId109"/>
    <p:sldId id="367" r:id="rId110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slide" Target="slides/slide106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106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106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2024 – 2025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2088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3858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08012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27799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57400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41602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3303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106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800" b="0" i="0" u="none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Curs 12 – Design Patterns</a:t>
            </a:r>
            <a:endParaRPr lang="ro-RO" sz="2800" dirty="0">
              <a:solidFill>
                <a:schemeClr val="dk1"/>
              </a:solidFill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sz="28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77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64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32" y="2709310"/>
            <a:ext cx="8211729" cy="326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5841" y="6321063"/>
            <a:ext cx="8342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25" lvl="0" indent="-377825">
              <a:spcBef>
                <a:spcPts val="620"/>
              </a:spcBef>
              <a:buClr>
                <a:schemeClr val="dk1"/>
              </a:buClr>
              <a:buSzPts val="3100"/>
            </a:pPr>
            <a:r>
              <a:rPr lang="vi-V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 lang="vi-V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 argument implicit) care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arată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asociat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respectivă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prieten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au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endParaRPr dirty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au </a:t>
            </a:r>
            <a:r>
              <a:rPr lang="en-US" sz="2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this</a:t>
            </a:r>
            <a:endParaRPr dirty="0">
              <a:solidFill>
                <a:srgbClr val="FF0000"/>
              </a:solidFill>
            </a:endParaRPr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594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47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referințe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Mutable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 lang="en-US"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61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089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1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442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/>
              <a:t>dacă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/>
              <a:t>prin referință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/>
              <a:t>ă</a:t>
            </a:r>
            <a:endParaRPr lang="ro-RO" dirty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/>
              <a:t>pentru că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/>
              <a:t>se schimbă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949462"/>
            <a:ext cx="5038725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+mj-lt"/>
                <a:ea typeface="Courier New"/>
                <a:cs typeface="Courier New"/>
                <a:sym typeface="Courier New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+mj-lt"/>
                <a:ea typeface="Courier New"/>
                <a:cs typeface="Courier New"/>
                <a:sym typeface="Courier New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&gt;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using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namespace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666616"/>
                </a:solidFill>
                <a:latin typeface="+mj-lt"/>
                <a:ea typeface="Courier New"/>
                <a:cs typeface="Courier New"/>
                <a:sym typeface="Courier New"/>
              </a:rPr>
              <a:t>std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+mj-lt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()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ref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independent reference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10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100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b 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19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this puts b's value into a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ref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--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this decrements a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>
                <a:solidFill>
                  <a:srgbClr val="696969"/>
                </a:solidFill>
                <a:latin typeface="+mj-lt"/>
                <a:ea typeface="Courier New"/>
                <a:cs typeface="Courier New"/>
                <a:sym typeface="Courier New"/>
              </a:rPr>
              <a:t>// it does not affect what ref refers to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ref 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0F69FF"/>
                </a:solidFill>
                <a:latin typeface="+mj-lt"/>
                <a:ea typeface="Courier New"/>
                <a:cs typeface="Courier New"/>
                <a:sym typeface="Courier New"/>
              </a:rPr>
              <a:t>\n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887615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lang="ro-RO" dirty="0"/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0" y="2424527"/>
            <a:ext cx="7950200" cy="358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85" y="4566824"/>
            <a:ext cx="2344286" cy="9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746" y="6458602"/>
            <a:ext cx="9137438" cy="920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aratat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catre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50490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/>
              <a:t>de bază şi apelată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/>
              <a:t>după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/>
              <a:t>se execută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/>
              <a:t>se execută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>
                <a:solidFill>
                  <a:srgbClr val="FF0000"/>
                </a:solidFill>
                <a:sym typeface="Calibri"/>
              </a:rPr>
              <a:t>nu se pot inițializa</a:t>
            </a:r>
            <a:endParaRPr lang="ro-RO" dirty="0">
              <a:solidFill>
                <a:srgbClr val="FF0000"/>
              </a:solidFill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>
                <a:solidFill>
                  <a:srgbClr val="FF0000"/>
                </a:solidFill>
              </a:rPr>
              <a:t>ă</a:t>
            </a:r>
            <a:r>
              <a:rPr lang="ro-RO" sz="31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>
                <a:solidFill>
                  <a:srgbClr val="FF0000"/>
                </a:solidFill>
              </a:rPr>
              <a:t>ă</a:t>
            </a:r>
            <a:r>
              <a:rPr lang="ro-RO" sz="3100" b="0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>
                <a:solidFill>
                  <a:srgbClr val="FF0000"/>
                </a:solidFill>
              </a:rPr>
              <a:t>ă</a:t>
            </a:r>
            <a:r>
              <a:rPr lang="ro-RO" sz="3100" b="0" i="0" u="none" dirty="0">
                <a:solidFill>
                  <a:srgbClr val="FF0000"/>
                </a:solidFill>
                <a:sym typeface="Calibri"/>
              </a:rPr>
              <a:t> parametri</a:t>
            </a:r>
            <a:endParaRPr lang="ro-RO" dirty="0">
              <a:solidFill>
                <a:srgbClr val="FF0000"/>
              </a:solidFill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083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>
                <a:solidFill>
                  <a:srgbClr val="FF0000"/>
                </a:solidFill>
              </a:rPr>
              <a:t>ă</a:t>
            </a:r>
            <a:r>
              <a:rPr lang="ro-RO" sz="31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</a:t>
            </a:r>
            <a:r>
              <a:rPr lang="ro-RO" sz="31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substituție de valoare</a:t>
            </a:r>
            <a:endParaRPr lang="ro-RO" dirty="0">
              <a:solidFill>
                <a:srgbClr val="FF0000"/>
              </a:solidFill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03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>
              <a:solidFill>
                <a:srgbClr val="002060"/>
              </a:solidFill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/>
              <a:t>subtile datorită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/>
              <a:t>se comportă 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64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>
              <a:solidFill>
                <a:srgbClr val="002060"/>
              </a:solidFill>
            </a:endParaRPr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21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/>
              <a:t>ă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/>
              <a:t>e vizibilă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/>
              <a:t>trebuie dată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/>
              <a:t>nu alocă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/>
              <a:t>, dacă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/>
              <a:t>extern alocă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/>
              <a:t>(să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/>
              <a:t>alte părți </a:t>
            </a:r>
            <a:r>
              <a:rPr lang="ro-RO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92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</a:t>
            </a:r>
            <a:r>
              <a:rPr lang="en-US" sz="35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667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9164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52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7040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212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935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7522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8"/>
            <a:ext cx="4537075" cy="1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Schimbarea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tip nu e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controlată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compilator</a:t>
            </a:r>
            <a:endParaRPr sz="2000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în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C++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conversiile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trebuiesc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făcute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cu </a:t>
            </a:r>
            <a:r>
              <a:rPr lang="en-US" sz="2000" b="0" i="0" u="none" dirty="0" err="1">
                <a:solidFill>
                  <a:schemeClr val="dk1"/>
                </a:solidFill>
                <a:sym typeface="Calibri"/>
              </a:rPr>
              <a:t>schimbarea</a:t>
            </a:r>
            <a:r>
              <a:rPr lang="en-US" sz="2000" b="0" i="0" u="none" dirty="0">
                <a:solidFill>
                  <a:schemeClr val="dk1"/>
                </a:solidFill>
                <a:sym typeface="Calibri"/>
              </a:rPr>
              <a:t> de tip</a:t>
            </a:r>
            <a:endParaRPr sz="2000" dirty="0"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1" y="1232522"/>
            <a:ext cx="447675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5811" y="3695524"/>
            <a:ext cx="3696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Pe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tipuri</a:t>
            </a:r>
            <a:r>
              <a:rPr lang="en-US" sz="2000" b="1" dirty="0">
                <a:solidFill>
                  <a:schemeClr val="dk1"/>
                </a:solidFill>
              </a:rPr>
              <a:t> definite de </a:t>
            </a:r>
            <a:r>
              <a:rPr lang="en-US" sz="2000" b="1" dirty="0" err="1">
                <a:solidFill>
                  <a:schemeClr val="dk1"/>
                </a:solidFill>
              </a:rPr>
              <a:t>utilizator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75811" y="831418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dk1"/>
                </a:solidFill>
              </a:rPr>
              <a:t>Pe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tipuri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predefinite</a:t>
            </a:r>
            <a:endParaRPr 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1" y="4344712"/>
            <a:ext cx="66675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133;p21"/>
          <p:cNvSpPr txBox="1">
            <a:spLocks/>
          </p:cNvSpPr>
          <p:nvPr/>
        </p:nvSpPr>
        <p:spPr>
          <a:xfrm>
            <a:off x="4674773" y="5158064"/>
            <a:ext cx="4537075" cy="14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77825" indent="-377825">
              <a:spcBef>
                <a:spcPts val="0"/>
              </a:spcBef>
              <a:buSzPts val="3500"/>
            </a:pPr>
            <a:r>
              <a:rPr lang="en-US" sz="2000" dirty="0" err="1"/>
              <a:t>Atentie</a:t>
            </a:r>
            <a:r>
              <a:rPr lang="en-US" sz="2000" dirty="0"/>
              <a:t> la </a:t>
            </a:r>
            <a:r>
              <a:rPr lang="en-US" sz="2000" dirty="0" err="1"/>
              <a:t>necesitatea</a:t>
            </a:r>
            <a:r>
              <a:rPr lang="en-US" sz="2000" dirty="0"/>
              <a:t> </a:t>
            </a:r>
            <a:r>
              <a:rPr lang="en-US" sz="2000" dirty="0" err="1"/>
              <a:t>supraincarcarii</a:t>
            </a:r>
            <a:r>
              <a:rPr lang="en-US" sz="2000" dirty="0"/>
              <a:t> </a:t>
            </a:r>
            <a:r>
              <a:rPr lang="en-US" sz="2000" dirty="0" err="1"/>
              <a:t>operatorilor</a:t>
            </a:r>
            <a:r>
              <a:rPr lang="en-US" sz="2000" dirty="0"/>
              <a:t> (=, cast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  <a:endParaRPr lang="vi-VN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59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o-RO" sz="35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 formal nu se schimb</a:t>
            </a:r>
            <a:r>
              <a:rPr lang="ro-RO" sz="3600" dirty="0">
                <a:solidFill>
                  <a:srgbClr val="FF0000"/>
                </a:solidFill>
              </a:rPr>
              <a:t>ă</a:t>
            </a:r>
            <a:r>
              <a:rPr lang="ro-RO" sz="35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>
                <a:solidFill>
                  <a:srgbClr val="FF0000"/>
                </a:solidFill>
                <a:sym typeface="Calibri"/>
              </a:rPr>
              <a:t>functie</a:t>
            </a:r>
            <a:endParaRPr lang="ro-RO" dirty="0">
              <a:solidFill>
                <a:srgbClr val="FF0000"/>
              </a:solidFill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</a:t>
            </a:r>
            <a:r>
              <a:rPr lang="ro-RO" sz="3500" b="0" i="0" u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valoarea returnat</a:t>
            </a:r>
            <a:r>
              <a:rPr lang="ro-RO" sz="3600" dirty="0">
                <a:solidFill>
                  <a:srgbClr val="FF0000"/>
                </a:solidFill>
              </a:rPr>
              <a:t>ă</a:t>
            </a:r>
            <a:r>
              <a:rPr lang="ro-RO" sz="3500" b="0" i="0" u="none" dirty="0">
                <a:solidFill>
                  <a:srgbClr val="FF0000"/>
                </a:solidFill>
                <a:sym typeface="Calibri"/>
              </a:rPr>
              <a:t> nu se poate schimba</a:t>
            </a:r>
            <a:endParaRPr lang="ro-RO" dirty="0">
              <a:solidFill>
                <a:srgbClr val="FF0000"/>
              </a:solidFill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/>
              <a:t>ă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/>
              <a:t>pentru că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/>
              <a:t>putem să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/>
              <a:t>prin referință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/>
              <a:t>ca să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/>
              <a:t>prin referință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/>
              <a:t>ă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/>
              <a:t>ă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 care arat</a:t>
            </a:r>
            <a:r>
              <a:rPr lang="ro-RO" sz="2800" dirty="0"/>
              <a:t>ă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/>
              <a:t>ă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/>
              <a:t>ă</a:t>
            </a:r>
            <a:r>
              <a:rPr lang="ro-RO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91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918712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temporary created by f():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reference: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616414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2800" b="0" i="0" u="none" dirty="0">
                <a:solidFill>
                  <a:schemeClr val="dk1"/>
                </a:solidFill>
                <a:sym typeface="Calibri"/>
              </a:rPr>
              <a:t>e posibil s</a:t>
            </a:r>
            <a:r>
              <a:rPr lang="ro-RO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sym typeface="Calibri"/>
              </a:rPr>
              <a:t> se transmită un obiect temporar către o funcție care primește referinț</a:t>
            </a:r>
            <a:r>
              <a:rPr lang="ro-RO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ro-RO" sz="2800" b="0" i="0" u="none" dirty="0" err="1">
                <a:solidFill>
                  <a:schemeClr val="dk1"/>
                </a:solidFill>
                <a:sym typeface="Calibri"/>
              </a:rPr>
              <a:t>const</a:t>
            </a:r>
            <a:endParaRPr lang="ro-RO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325437" y="1207121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Obiectele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temp 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sunt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const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(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exemplu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problema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examen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sym typeface="Calibri"/>
              </a:rPr>
              <a:t>scris</a:t>
            </a:r>
            <a:r>
              <a:rPr lang="en-US" sz="2400" b="1" i="0" u="none" dirty="0">
                <a:solidFill>
                  <a:schemeClr val="dk1"/>
                </a:solidFill>
                <a:sym typeface="Calibri"/>
              </a:rPr>
              <a:t>)</a:t>
            </a:r>
            <a:endParaRPr sz="2400" b="1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2400" b="1" i="0" u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041257"/>
            <a:ext cx="8329613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curenta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782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/>
              <a:t>o variabilă de instanță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/>
              <a:t>problemă: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/>
              <a:t>au această variabilă,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/>
              <a:t>într-o clasă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/>
              <a:t>trebuie să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/>
              <a:t>putea să îl schimbăm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/>
              <a:t>mnă</a:t>
            </a:r>
            <a:r>
              <a:rPr lang="ro-RO" sz="2800" dirty="0"/>
              <a:t> că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/>
              <a:t>în clasă</a:t>
            </a:r>
            <a:endParaRPr lang="ro-RO" dirty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590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87802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/>
              <a:t>se schimbă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/>
              <a:t>asigura că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/>
              <a:t>se schimbă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/>
              <a:t>de instanță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/>
              <a:t>garantează că nu modifică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8248" y="5795962"/>
            <a:ext cx="9518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pot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neconst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/>
              <a:t>ă</a:t>
            </a: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09012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1795394" y="849243"/>
            <a:ext cx="6947693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constness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++; // Error -- </a:t>
            </a:r>
            <a:r>
              <a:rPr lang="en-US" sz="18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member function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</a:t>
            </a:r>
            <a:r>
              <a:rPr lang="en-US" sz="18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-ness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yy</a:t>
            </a:r>
            <a:r>
              <a:rPr lang="en-US" sz="18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/>
              <a:t>ă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1735759" y="1045267"/>
            <a:ext cx="6947693" cy="5872370"/>
            <a:chOff x="2520950" y="1333015"/>
            <a:chExt cx="5038725" cy="6187498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618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800" b="1" i="0" u="none" dirty="0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800" b="0" i="0" u="none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++; // Error -- </a:t>
              </a:r>
              <a:r>
                <a:rPr lang="en-US" sz="1800" b="0" i="0" u="none" dirty="0" err="1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member function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800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800" b="1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1" i="0" u="none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800" b="1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800" b="1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1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zz</a:t>
              </a:r>
              <a:r>
                <a:rPr lang="en-US" sz="1800" b="0" i="0" u="none" dirty="0" err="1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800" b="0" i="0" u="none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800" b="0" i="0" u="none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800" b="0" i="0" u="none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800" b="0" i="0" u="none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800" b="0" i="0" u="none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93067" y="2569711"/>
              <a:ext cx="1596502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2450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Bucureşti</a:t>
            </a:r>
            <a:endParaRPr dirty="0"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4137" y="778388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0193" y="1217293"/>
            <a:ext cx="5038725" cy="3908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2000" b="1" dirty="0"/>
              <a:t>“Mutable” vs </a:t>
            </a:r>
            <a:r>
              <a:rPr lang="en-US" sz="2000" b="1" dirty="0" err="1"/>
              <a:t>transmiterea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referinta</a:t>
            </a:r>
            <a:endParaRPr lang="vi-VN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0193" y="1647862"/>
            <a:ext cx="9285356" cy="5118193"/>
            <a:chOff x="280193" y="1608106"/>
            <a:chExt cx="9285356" cy="51181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3" y="1608106"/>
              <a:ext cx="9188450" cy="2635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918" y="3120888"/>
              <a:ext cx="913430" cy="1192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49" y="4554599"/>
              <a:ext cx="9245600" cy="217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2638" y="5519799"/>
              <a:ext cx="882650" cy="1206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905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8981" y="900457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44" y="1519167"/>
            <a:ext cx="7295322" cy="404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51701" y="5803760"/>
            <a:ext cx="76995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“</a:t>
            </a:r>
            <a:r>
              <a:rPr lang="en-US" sz="2400" i="1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” e mutable,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modificabila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totusi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o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copie</a:t>
            </a:r>
            <a:endParaRPr lang="en-US" sz="2400" dirty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= 4 – interior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= 8 – exterior</a:t>
            </a:r>
          </a:p>
        </p:txBody>
      </p:sp>
    </p:spTree>
    <p:extLst>
      <p:ext uri="{BB962C8B-B14F-4D97-AF65-F5344CB8AC3E}">
        <p14:creationId xmlns:p14="http://schemas.microsoft.com/office/powerpoint/2010/main" val="3337288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9102" y="885715"/>
            <a:ext cx="898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Tot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despre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“mutable”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(rest de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discutii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 de la lambda </a:t>
            </a:r>
            <a:r>
              <a:rPr lang="en-US" sz="2400" b="1" dirty="0" err="1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expresii</a:t>
            </a:r>
            <a:r>
              <a:rPr lang="en-US" sz="2400" b="1" dirty="0">
                <a:solidFill>
                  <a:schemeClr val="tx1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08" y="1407014"/>
            <a:ext cx="5833717" cy="358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0824" y="5306803"/>
            <a:ext cx="904286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4 2 6 : 1 2 6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f,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valoare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mutable,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doar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m, j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valoare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dar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mutable,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doar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copia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In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ambele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k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este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transmis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prin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referinta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deci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 se </a:t>
            </a:r>
            <a:r>
              <a:rPr lang="en-US" sz="2000" dirty="0" err="1">
                <a:solidFill>
                  <a:schemeClr val="tx1"/>
                </a:solidFill>
                <a:latin typeface="+mj-lt"/>
                <a:cs typeface="Courier New"/>
                <a:sym typeface="Courier New"/>
              </a:rPr>
              <a:t>modifica</a:t>
            </a:r>
            <a:endParaRPr lang="en-US" sz="2000" dirty="0">
              <a:solidFill>
                <a:schemeClr val="tx1"/>
              </a:solidFill>
              <a:latin typeface="+mj-lt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46783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Expl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volatile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x = 10;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a = x;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b = x; (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daca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x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este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schimbat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din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afara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programului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, de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exemplu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de SO,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atunci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nu e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garantat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ca a == b </a:t>
            </a:r>
            <a:r>
              <a:rPr lang="en-US" sz="1800" b="0" i="0" u="none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intotdeauna</a:t>
            </a:r>
            <a:r>
              <a:rPr lang="en-US" sz="1800" b="0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)</a:t>
            </a:r>
            <a:endParaRPr lang="ro-RO" sz="1800" b="0" i="0" u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/>
          </a:p>
          <a:p>
            <a:pPr marL="377825" indent="-377825">
              <a:spcBef>
                <a:spcPts val="560"/>
              </a:spcBef>
              <a:buSzPts val="280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 while (x == 10) {};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deoarece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nu se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schimba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while,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compilatorul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putea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 while(true){};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volatile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atunci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 face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optimizare</a:t>
            </a: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12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/>
              <a:t>ă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4581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927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0739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data,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distrug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de-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programului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indiferent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exemplu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endParaRPr lang="en-US" dirty="0"/>
          </a:p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>
                <a:solidFill>
                  <a:srgbClr val="FF0000"/>
                </a:solidFill>
                <a:sym typeface="Calibri"/>
              </a:rPr>
              <a:t>avem nevoie de constructorul predefinit</a:t>
            </a:r>
            <a:endParaRPr lang="ro-RO" dirty="0">
              <a:solidFill>
                <a:srgbClr val="FF0000"/>
              </a:solidFill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9777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1546915" y="1040917"/>
            <a:ext cx="6947693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8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8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8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8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8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810376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5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76838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36564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72529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8833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1345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7918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48776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4120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/>
              <a:t>ă</a:t>
            </a:r>
            <a:r>
              <a:rPr lang="ro-RO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/>
              <a:t>ă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03617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04898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051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C51723-F97B-4DFF-BBAA-55713CD70A6D}"/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7102</Words>
  <Application>Microsoft Office PowerPoint</Application>
  <PresentationFormat>Custom</PresentationFormat>
  <Paragraphs>1406</Paragraphs>
  <Slides>106</Slides>
  <Notes>106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07" baseType="lpstr">
      <vt:lpstr>Office Theme</vt:lpstr>
      <vt:lpstr>PowerPoint Presentation</vt:lpstr>
      <vt:lpstr>PowerPoint Presentation</vt:lpstr>
      <vt:lpstr>Pointerii în C/C++</vt:lpstr>
      <vt:lpstr>Operatori pe pointeri</vt:lpstr>
      <vt:lpstr>PowerPoint Presentation</vt:lpstr>
      <vt:lpstr>Aritmetica pe pointeri</vt:lpstr>
      <vt:lpstr>pointeri şi array-uri</vt:lpstr>
      <vt:lpstr>C++: Array-uri de obiecte</vt:lpstr>
      <vt:lpstr>PowerPoint Presentation</vt:lpstr>
      <vt:lpstr>PowerPoint Presentation</vt:lpstr>
      <vt:lpstr>PowerPoint Presentation</vt:lpstr>
      <vt:lpstr>pointeri către obiecte</vt:lpstr>
      <vt:lpstr>PowerPoint Presentation</vt:lpstr>
      <vt:lpstr>pointerul this</vt:lpstr>
      <vt:lpstr>pointeri către clase derivate</vt:lpstr>
      <vt:lpstr>PowerPoint Presentation</vt:lpstr>
      <vt:lpstr>pointeri către clase derivate</vt:lpstr>
      <vt:lpstr>PowerPoint Presentation</vt:lpstr>
      <vt:lpstr>pointeri către membri în clase</vt:lpstr>
      <vt:lpstr>PowerPoint Presentation</vt:lpstr>
      <vt:lpstr>PowerPoint Presentation</vt:lpstr>
      <vt:lpstr>parametri referință</vt:lpstr>
      <vt:lpstr>PowerPoint Presentation</vt:lpstr>
      <vt:lpstr> </vt:lpstr>
      <vt:lpstr>referințe către obiecte</vt:lpstr>
      <vt:lpstr>PowerPoint Presentation</vt:lpstr>
      <vt:lpstr>întoarcere de referințe</vt:lpstr>
      <vt:lpstr>referințe independente</vt:lpstr>
      <vt:lpstr>PowerPoint Presentation</vt:lpstr>
      <vt:lpstr>referințe independente ca membri ai unei clase</vt:lpstr>
      <vt:lpstr>referințe către clase derivate</vt:lpstr>
      <vt:lpstr>alocare de obiecte</vt:lpstr>
      <vt:lpstr>obiecte create dinamic cu constructori parametrizaţi</vt:lpstr>
      <vt:lpstr>PowerPoint Presentation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diferenţe cu C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constante caractere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comparații cu C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PowerPoint Presentation</vt:lpstr>
      <vt:lpstr>enum hack</vt:lpstr>
      <vt:lpstr>obiecte const şi funcții membru const</vt:lpstr>
      <vt:lpstr>functii membru const</vt:lpstr>
      <vt:lpstr>PowerPoint Presentation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PowerPoint Presentation</vt:lpstr>
      <vt:lpstr>funcții extern şi static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67</cp:revision>
  <dcterms:modified xsi:type="dcterms:W3CDTF">2025-05-12T05:29:51Z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