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68"/>
  </p:notesMasterIdLst>
  <p:sldIdLst>
    <p:sldId id="256" r:id="rId7"/>
    <p:sldId id="257" r:id="rId8"/>
    <p:sldId id="612" r:id="rId9"/>
    <p:sldId id="613" r:id="rId10"/>
    <p:sldId id="667" r:id="rId11"/>
    <p:sldId id="561" r:id="rId12"/>
    <p:sldId id="621" r:id="rId13"/>
    <p:sldId id="622" r:id="rId14"/>
    <p:sldId id="563" r:id="rId15"/>
    <p:sldId id="602" r:id="rId16"/>
    <p:sldId id="565" r:id="rId17"/>
    <p:sldId id="666" r:id="rId18"/>
    <p:sldId id="627" r:id="rId19"/>
    <p:sldId id="631" r:id="rId20"/>
    <p:sldId id="633" r:id="rId21"/>
    <p:sldId id="645" r:id="rId22"/>
    <p:sldId id="650" r:id="rId23"/>
    <p:sldId id="656" r:id="rId24"/>
    <p:sldId id="657" r:id="rId25"/>
    <p:sldId id="659" r:id="rId26"/>
    <p:sldId id="660" r:id="rId27"/>
    <p:sldId id="661" r:id="rId28"/>
    <p:sldId id="663" r:id="rId29"/>
    <p:sldId id="664" r:id="rId30"/>
    <p:sldId id="665" r:id="rId31"/>
    <p:sldId id="603" r:id="rId32"/>
    <p:sldId id="604" r:id="rId33"/>
    <p:sldId id="605" r:id="rId34"/>
    <p:sldId id="606" r:id="rId35"/>
    <p:sldId id="638" r:id="rId36"/>
    <p:sldId id="570" r:id="rId37"/>
    <p:sldId id="571" r:id="rId38"/>
    <p:sldId id="626" r:id="rId39"/>
    <p:sldId id="607" r:id="rId40"/>
    <p:sldId id="578" r:id="rId41"/>
    <p:sldId id="513" r:id="rId42"/>
    <p:sldId id="514" r:id="rId43"/>
    <p:sldId id="595" r:id="rId44"/>
    <p:sldId id="596" r:id="rId45"/>
    <p:sldId id="597" r:id="rId46"/>
    <p:sldId id="611" r:id="rId47"/>
    <p:sldId id="598" r:id="rId48"/>
    <p:sldId id="588" r:id="rId49"/>
    <p:sldId id="589" r:id="rId50"/>
    <p:sldId id="590" r:id="rId51"/>
    <p:sldId id="591" r:id="rId52"/>
    <p:sldId id="581" r:id="rId53"/>
    <p:sldId id="582" r:id="rId54"/>
    <p:sldId id="583" r:id="rId55"/>
    <p:sldId id="585" r:id="rId56"/>
    <p:sldId id="586" r:id="rId57"/>
    <p:sldId id="515" r:id="rId58"/>
    <p:sldId id="594" r:id="rId59"/>
    <p:sldId id="538" r:id="rId60"/>
    <p:sldId id="539" r:id="rId61"/>
    <p:sldId id="540" r:id="rId62"/>
    <p:sldId id="541" r:id="rId63"/>
    <p:sldId id="543" r:id="rId64"/>
    <p:sldId id="592" r:id="rId65"/>
    <p:sldId id="593" r:id="rId66"/>
    <p:sldId id="610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82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13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26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26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27</a:t>
            </a:fld>
            <a:endParaRPr lang="en-US" sz="17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27</a:t>
            </a:fld>
            <a:endParaRPr lang="en-US" sz="17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28</a:t>
            </a:fld>
            <a:endParaRPr lang="en-US" sz="17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28</a:t>
            </a:fld>
            <a:endParaRPr lang="en-US" sz="17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29</a:t>
            </a:fld>
            <a:endParaRPr lang="en-US" sz="17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29</a:t>
            </a:fld>
            <a:endParaRPr lang="en-US" sz="17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685494" y="4342939"/>
            <a:ext cx="5487013" cy="411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31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31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32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32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300" spc="-1">
                <a:solidFill>
                  <a:srgbClr val="000000"/>
                </a:solidFill>
                <a:latin typeface="Times New Roman"/>
                <a:ea typeface="Times New Roman"/>
              </a:rPr>
              <a:t>3</a:t>
            </a:fld>
            <a:endParaRPr lang="en-US" sz="1300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144588" y="693738"/>
            <a:ext cx="4556125" cy="3417887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3881393" y="8685190"/>
            <a:ext cx="2952515" cy="43614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33</a:t>
            </a:fld>
            <a:endParaRPr lang="en-US" sz="1300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3881393" y="8685190"/>
            <a:ext cx="2955645" cy="4377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300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33</a:t>
            </a:fld>
            <a:endParaRPr lang="en-US" sz="1300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687529" y="4343399"/>
            <a:ext cx="5473455" cy="410184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687529" y="4343399"/>
            <a:ext cx="5460588" cy="408898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1800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146175" y="693738"/>
            <a:ext cx="4540250" cy="3405187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3881438" y="8685213"/>
            <a:ext cx="295275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34</a:t>
            </a:fld>
            <a:endParaRPr lang="en-US" sz="17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3881439" y="8685214"/>
            <a:ext cx="29559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34</a:t>
            </a:fld>
            <a:endParaRPr lang="en-US" sz="17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687389" y="4343400"/>
            <a:ext cx="54737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86" tIns="84386" rIns="84386" bIns="8438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61000" cy="408940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6175" y="693738"/>
            <a:ext cx="4540250" cy="34051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5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396" name="Google Shape;396;p15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397" name="Google Shape;397;p15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8" name="Google Shape;398;p1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399" name="Google Shape;39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5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cs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ceff3631c_0_11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 sz="1700"/>
          </a:p>
        </p:txBody>
      </p:sp>
      <p:sp>
        <p:nvSpPr>
          <p:cNvPr id="432" name="Google Shape;432;g4ceff3631c_0_11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 sz="1700"/>
          </a:p>
        </p:txBody>
      </p:sp>
      <p:sp>
        <p:nvSpPr>
          <p:cNvPr id="433" name="Google Shape;433;g4ceff3631c_0_11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4" name="Google Shape;434;g4ceff3631c_0_11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35" name="Google Shape;435;g4ceff3631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/>
          <p:nvPr/>
        </p:nvSpPr>
        <p:spPr>
          <a:xfrm>
            <a:off x="3881392" y="8685833"/>
            <a:ext cx="2953211" cy="435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 sz="1700"/>
          </a:p>
        </p:txBody>
      </p:sp>
      <p:sp>
        <p:nvSpPr>
          <p:cNvPr id="444" name="Google Shape;444;p18:notes"/>
          <p:cNvSpPr/>
          <p:nvPr/>
        </p:nvSpPr>
        <p:spPr>
          <a:xfrm>
            <a:off x="3881392" y="8685833"/>
            <a:ext cx="2956341" cy="43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 sz="1700"/>
          </a:p>
        </p:txBody>
      </p:sp>
      <p:sp>
        <p:nvSpPr>
          <p:cNvPr id="445" name="Google Shape;445;p18:notes"/>
          <p:cNvSpPr/>
          <p:nvPr/>
        </p:nvSpPr>
        <p:spPr>
          <a:xfrm>
            <a:off x="687181" y="4343077"/>
            <a:ext cx="5474499" cy="4102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6" name="Google Shape;446;p1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60588" cy="409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47" name="Google Shape;4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ceff3631c_0_166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 sz="1700"/>
          </a:p>
        </p:txBody>
      </p:sp>
      <p:sp>
        <p:nvSpPr>
          <p:cNvPr id="458" name="Google Shape;458;g4ceff3631c_0_166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 sz="1700"/>
          </a:p>
        </p:txBody>
      </p:sp>
      <p:sp>
        <p:nvSpPr>
          <p:cNvPr id="459" name="Google Shape;459;g4ceff3631c_0_166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0" name="Google Shape;460;g4ceff3631c_0_166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61" name="Google Shape;461;g4ceff36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ceff3631c_0_142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50</a:t>
            </a:fld>
            <a:endParaRPr sz="1700"/>
          </a:p>
        </p:txBody>
      </p:sp>
      <p:sp>
        <p:nvSpPr>
          <p:cNvPr id="483" name="Google Shape;483;g4ceff3631c_0_142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50</a:t>
            </a:fld>
            <a:endParaRPr sz="1700"/>
          </a:p>
        </p:txBody>
      </p:sp>
      <p:sp>
        <p:nvSpPr>
          <p:cNvPr id="484" name="Google Shape;484;g4ceff3631c_0_142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5" name="Google Shape;485;g4ceff3631c_0_142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86" name="Google Shape;486;g4ceff3631c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4ceff3631c_0_193:notes"/>
          <p:cNvSpPr/>
          <p:nvPr/>
        </p:nvSpPr>
        <p:spPr>
          <a:xfrm>
            <a:off x="3881392" y="8685833"/>
            <a:ext cx="2953095" cy="43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51</a:t>
            </a:fld>
            <a:endParaRPr sz="1700"/>
          </a:p>
        </p:txBody>
      </p:sp>
      <p:sp>
        <p:nvSpPr>
          <p:cNvPr id="495" name="Google Shape;495;g4ceff3631c_0_193:notes"/>
          <p:cNvSpPr/>
          <p:nvPr/>
        </p:nvSpPr>
        <p:spPr>
          <a:xfrm>
            <a:off x="3881392" y="8685833"/>
            <a:ext cx="2956283" cy="43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51</a:t>
            </a:fld>
            <a:endParaRPr sz="1700"/>
          </a:p>
        </p:txBody>
      </p:sp>
      <p:sp>
        <p:nvSpPr>
          <p:cNvPr id="496" name="Google Shape;496;g4ceff3631c_0_193:notes"/>
          <p:cNvSpPr/>
          <p:nvPr/>
        </p:nvSpPr>
        <p:spPr>
          <a:xfrm>
            <a:off x="687181" y="4343077"/>
            <a:ext cx="5474383" cy="410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7" name="Google Shape;497;g4ceff3631c_0_193:notes"/>
          <p:cNvSpPr txBox="1">
            <a:spLocks noGrp="1"/>
          </p:cNvSpPr>
          <p:nvPr>
            <p:ph type="body" idx="1"/>
          </p:nvPr>
        </p:nvSpPr>
        <p:spPr>
          <a:xfrm>
            <a:off x="687182" y="4343077"/>
            <a:ext cx="5460472" cy="409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498" name="Google Shape;498;g4ceff3631c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6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6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61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9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10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11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3881395" y="8685878"/>
            <a:ext cx="2953602" cy="435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3881394" y="8685878"/>
            <a:ext cx="2956669" cy="4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t>12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93738"/>
            <a:ext cx="4557712" cy="34178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687027" y="4342939"/>
            <a:ext cx="5474745" cy="410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42186" rIns="84394" bIns="42186" anchor="ctr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7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687027" y="4342939"/>
            <a:ext cx="5460943" cy="4090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utility/functional/reference_wrapp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mtlib/fmt#motiv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Google Shape;52;p3"/>
          <p:cNvSpPr txBox="1"/>
          <p:nvPr/>
        </p:nvSpPr>
        <p:spPr>
          <a:xfrm>
            <a:off x="228600" y="11620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16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dirty="0"/>
          </a:p>
        </p:txBody>
      </p:sp>
      <p:sp>
        <p:nvSpPr>
          <p:cNvPr id="8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295834" y="1371600"/>
            <a:ext cx="8639629" cy="4527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600" dirty="0" smtClean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#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include 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iostream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 = 12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);</a:t>
            </a:r>
            <a:r>
              <a:rPr lang="en-US" sz="1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cu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mentionarea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pentru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void f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b) {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- "&lt;&lt;b&lt;&lt;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}</a:t>
            </a:r>
          </a:p>
          <a:p>
            <a:pPr>
              <a:lnSpc>
                <a:spcPct val="104000"/>
              </a:lnSpc>
            </a:pPr>
            <a:endParaRPr lang="en-US" sz="1600" b="1" dirty="0"/>
          </a:p>
          <a:p>
            <a:pPr>
              <a:lnSpc>
                <a:spcPct val="104000"/>
              </a:lnSpc>
            </a:pP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138741" y="765304"/>
            <a:ext cx="3873176" cy="476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2" name="Google Shape;471;p35"/>
          <p:cNvSpPr txBox="1"/>
          <p:nvPr/>
        </p:nvSpPr>
        <p:spPr>
          <a:xfrm>
            <a:off x="2075329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32856" y="990600"/>
            <a:ext cx="31561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70575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381;p52"/>
          <p:cNvSpPr txBox="1">
            <a:spLocks/>
          </p:cNvSpPr>
          <p:nvPr/>
        </p:nvSpPr>
        <p:spPr>
          <a:xfrm>
            <a:off x="474409" y="1676400"/>
            <a:ext cx="8231040" cy="156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new, delete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operatori nu funcții</a:t>
            </a:r>
            <a:r>
              <a:rPr lang="en-US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ro-RO" kern="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pot </a:t>
            </a:r>
            <a:r>
              <a:rPr lang="ro-RO" kern="0" dirty="0" smtClean="0"/>
              <a:t>folosi încă </a:t>
            </a:r>
            <a:r>
              <a:rPr lang="ro-RO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şi free() dar vor fi deprecated în viitor</a:t>
            </a:r>
            <a:endParaRPr lang="ro-RO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89;p53"/>
          <p:cNvSpPr txBox="1">
            <a:spLocks/>
          </p:cNvSpPr>
          <p:nvPr/>
        </p:nvSpPr>
        <p:spPr>
          <a:xfrm>
            <a:off x="523891" y="3505200"/>
            <a:ext cx="823104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spcBef>
                <a:spcPts val="0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new: aloc</a:t>
            </a:r>
            <a:r>
              <a:rPr lang="vi-VN" sz="29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memorie şi întoarce un pointer la începutul zonei respective</a:t>
            </a:r>
            <a:endParaRPr lang="vi-VN" kern="0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delete: sterge zona respectiv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memorie</a:t>
            </a:r>
            <a:endParaRPr lang="en-US" sz="2800" kern="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562"/>
              </a:spcBef>
              <a:buSzPts val="3100"/>
            </a:pP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eroare se “arunc</a:t>
            </a:r>
            <a:r>
              <a:rPr lang="vi-VN" sz="2800" kern="0" dirty="0" smtClean="0"/>
              <a:t>ă</a:t>
            </a:r>
            <a:r>
              <a:rPr lang="vi-VN" sz="28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excepţia bad_alloc din &lt;new&gt;</a:t>
            </a:r>
            <a:endParaRPr lang="vi-VN" kern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609600" y="914400"/>
            <a:ext cx="7499520" cy="429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Alocare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dinamica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18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nt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*pi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zona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-o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considera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neocupata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(2);//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zona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initializeaza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zona cu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2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pi=</a:t>
            </a: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[2]; //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aloca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un vector de 2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elemente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de tip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delete 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[ ]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pi; //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elibereaza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intreg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vectorul</a:t>
            </a:r>
            <a:endParaRPr sz="1800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18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//-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    //-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new [ ] se </a:t>
            </a:r>
            <a:r>
              <a:rPr lang="en-US" sz="18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foloseste</a:t>
            </a:r>
            <a:r>
              <a:rPr lang="en-US" sz="18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delete [ </a:t>
            </a:r>
            <a:r>
              <a:rPr lang="en-US" sz="18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]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05581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57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01480" y="766482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57400" y="90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118;p19"/>
          <p:cNvSpPr txBox="1">
            <a:spLocks/>
          </p:cNvSpPr>
          <p:nvPr/>
        </p:nvSpPr>
        <p:spPr>
          <a:xfrm>
            <a:off x="501480" y="1447800"/>
            <a:ext cx="8400960" cy="452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725" indent="-34272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variabilă care ţine o adresă din memorie</a:t>
            </a:r>
            <a:endParaRPr lang="vi-VN" kern="0" dirty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un tip, compilatorul știe tipul de date către care se pointează</a:t>
            </a:r>
            <a:endParaRPr lang="vi-VN" kern="0" dirty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Operațiile aritmetice țin cont de tipul de date din memorie</a:t>
            </a:r>
            <a:endParaRPr lang="vi-VN" kern="0" dirty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++ == pointer+sizeof(tip)</a:t>
            </a:r>
            <a:endParaRPr lang="vi-VN" kern="0" dirty="0" smtClean="0"/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Tx/>
              <a:buNone/>
            </a:pPr>
            <a:endParaRPr lang="vi-VN" sz="2200" kern="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725" indent="-342725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Definiție: tip *nume_pointer; </a:t>
            </a:r>
            <a:endParaRPr lang="vi-VN" kern="0" dirty="0" smtClean="0"/>
          </a:p>
          <a:p>
            <a:pPr marL="741610" lvl="1" indent="-285123">
              <a:lnSpc>
                <a:spcPct val="90000"/>
              </a:lnSpc>
              <a:spcBef>
                <a:spcPts val="4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vi-VN" sz="2200" kern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şi tip* nume_pointer;</a:t>
            </a:r>
            <a:endParaRPr lang="vi-VN" kern="0" dirty="0"/>
          </a:p>
        </p:txBody>
      </p:sp>
    </p:spTree>
    <p:extLst>
      <p:ext uri="{BB962C8B-B14F-4D97-AF65-F5344CB8AC3E}">
        <p14:creationId xmlns:p14="http://schemas.microsoft.com/office/powerpoint/2010/main" val="55529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876440" y="1543314"/>
            <a:ext cx="411552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trebuiesc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</p:txBody>
      </p:sp>
      <p:sp>
        <p:nvSpPr>
          <p:cNvPr id="134" name="Google Shape;134;p21"/>
          <p:cNvSpPr txBox="1"/>
          <p:nvPr/>
        </p:nvSpPr>
        <p:spPr>
          <a:xfrm>
            <a:off x="298892" y="1600200"/>
            <a:ext cx="4572000" cy="400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sp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2000"/>
            </a:pPr>
            <a:r>
              <a:rPr lang="en-US" sz="1800" dirty="0">
                <a:solidFill>
                  <a:srgbClr val="004A43"/>
                </a:solidFill>
                <a:latin typeface="Arial"/>
                <a:ea typeface="Arial"/>
                <a:cs typeface="Arial"/>
                <a:sym typeface="Arial"/>
              </a:rPr>
              <a:t>#include 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dirty="0" err="1">
                <a:solidFill>
                  <a:srgbClr val="40015A"/>
                </a:solidFill>
                <a:latin typeface="Arial"/>
                <a:ea typeface="Arial"/>
                <a:cs typeface="Arial"/>
                <a:sym typeface="Arial"/>
              </a:rPr>
              <a:t>stdio.h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double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100.1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causes p (which is an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integer pointer) to point to a double.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*)&amp;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	/* The next statement does not operate as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   expected.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603000"/>
              </a:buClr>
              <a:buSzPts val="2000"/>
            </a:pPr>
            <a:r>
              <a:rPr lang="en-US" sz="1800" dirty="0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solidFill>
                  <a:srgbClr val="603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dirty="0">
                <a:solidFill>
                  <a:srgbClr val="007997"/>
                </a:solidFill>
                <a:latin typeface="Arial"/>
                <a:ea typeface="Arial"/>
                <a:cs typeface="Arial"/>
                <a:sym typeface="Arial"/>
              </a:rPr>
              <a:t>%f</a:t>
            </a:r>
            <a:r>
              <a:rPr lang="en-US" sz="18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1800" dirty="0">
                <a:solidFill>
                  <a:srgbClr val="80803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/* won't output 100.1 */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	return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000"/>
            </a:pPr>
            <a:r>
              <a:rPr lang="en-US" sz="1800" dirty="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775447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90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2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80280" y="1524000"/>
            <a:ext cx="8231040" cy="50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en-US" sz="28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pointeri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şi</a:t>
            </a:r>
            <a:r>
              <a:rPr lang="en-US" sz="2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array-</a:t>
            </a:r>
            <a:r>
              <a:rPr lang="en-US" sz="28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uri</a:t>
            </a:r>
            <a:endParaRPr sz="2800" b="1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80280" y="2286000"/>
            <a:ext cx="8231040" cy="3429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[5]==*(lista+5)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pointer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**p;  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8382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90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02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456480" y="2209800"/>
            <a:ext cx="8231040" cy="320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făceau substituție de valoare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 aplica la pointeri, argumente de funcții, param de întoarcere din funcții, obiecte, funcții membru</a:t>
            </a:r>
            <a:endParaRPr lang="ro-RO" dirty="0" smtClean="0"/>
          </a:p>
          <a:p>
            <a:pPr marL="342725" indent="-342725">
              <a:lnSpc>
                <a:spcPct val="90000"/>
              </a:lnSpc>
              <a:spcBef>
                <a:spcPts val="562"/>
              </a:spcBef>
              <a:buSzPts val="3100"/>
            </a:pPr>
            <a:r>
              <a:rPr lang="ro-RO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dintre aceste elemente are o aplicare diferit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const, dar sunt în aceeași idee/filosofie</a:t>
            </a:r>
            <a:endParaRPr lang="ro-RO" dirty="0"/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1295400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90825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087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590160" y="5029200"/>
            <a:ext cx="8380800" cy="990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sz="2400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2400" dirty="0"/>
              <a:t>ă</a:t>
            </a:r>
            <a:r>
              <a:rPr lang="ro-RO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sz="2400" dirty="0"/>
          </a:p>
        </p:txBody>
      </p:sp>
      <p:sp>
        <p:nvSpPr>
          <p:cNvPr id="483" name="Google Shape;483;p65"/>
          <p:cNvSpPr txBox="1"/>
          <p:nvPr/>
        </p:nvSpPr>
        <p:spPr>
          <a:xfrm>
            <a:off x="1981200" y="1311468"/>
            <a:ext cx="5598720" cy="3484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400"/>
            </a:pP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4A43"/>
              </a:buClr>
              <a:buSzPts val="1400"/>
            </a:pPr>
            <a:r>
              <a:rPr lang="en-US" sz="1300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300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expr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</a:pPr>
            <a:r>
              <a:rPr lang="en-US" sz="13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sz="1300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sz="1300" b="1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3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 //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sz="13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3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3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3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3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1400"/>
            </a:pPr>
            <a:r>
              <a:rPr lang="en-US" sz="13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381000" y="766482"/>
            <a:ext cx="28513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139353" y="104272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3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450" y="1752600"/>
            <a:ext cx="8231040" cy="350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poate fi aplicat valorii pointerului sau elementului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300" dirty="0" err="1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u; </a:t>
            </a: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59751" y="9906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56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380280" y="1676400"/>
            <a:ext cx="8231040" cy="39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228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01480" y="1026459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9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038600"/>
          </a:xfrm>
        </p:spPr>
        <p:txBody>
          <a:bodyPr/>
          <a:lstStyle/>
          <a:p>
            <a:pPr>
              <a:defRPr/>
            </a:pP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Recapitularea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discu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ţ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iilor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din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cursul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anterior 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curs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, R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eguli de comportament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Generalităţi despre OOP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Principiile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program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rii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orientate </a:t>
            </a:r>
            <a:r>
              <a:rPr lang="en-US" sz="24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r>
              <a:rPr lang="en-US" sz="24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</a:p>
          <a:p>
            <a:pPr>
              <a:defRPr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>
              <a:defRPr/>
            </a:pP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modificatori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acces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functii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clase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prieten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ro-RO" sz="2000" dirty="0" err="1" smtClean="0">
                <a:latin typeface="Arial" pitchFamily="34" charset="0"/>
                <a:cs typeface="Arial" pitchFamily="34" charset="0"/>
              </a:rPr>
              <a:t>constructori</a:t>
            </a:r>
            <a:r>
              <a:rPr lang="en-US" altLang="ro-RO" sz="2000" dirty="0" smtClean="0">
                <a:latin typeface="Arial" pitchFamily="34" charset="0"/>
                <a:cs typeface="Arial" pitchFamily="34" charset="0"/>
              </a:rPr>
              <a:t> / destructor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58;p34"/>
          <p:cNvSpPr txBox="1"/>
          <p:nvPr/>
        </p:nvSpPr>
        <p:spPr>
          <a:xfrm>
            <a:off x="1600200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/>
        </p:nvSpPr>
        <p:spPr>
          <a:xfrm>
            <a:off x="2286720" y="1676400"/>
            <a:ext cx="5050080" cy="3714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18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000"/>
            </a:pPr>
            <a:r>
              <a:rPr lang="en-US" sz="18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000"/>
            </a:pPr>
            <a:r>
              <a:rPr lang="en-US" sz="18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18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8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3048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479068" y="990600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94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411656" y="1600200"/>
            <a:ext cx="8231040" cy="283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88776" y="228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972671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683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/>
        </p:nvSpPr>
        <p:spPr>
          <a:xfrm>
            <a:off x="914400" y="1752600"/>
            <a:ext cx="760320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</a:t>
            </a:r>
            <a:r>
              <a:rPr lang="en-US" sz="22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* v = &amp;e; // Illegal -- e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57400" y="142257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01480" y="980457"/>
            <a:ext cx="44515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5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496997" y="1600200"/>
            <a:ext cx="8231040" cy="3349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42725" indent="-342725">
              <a:spcBef>
                <a:spcPts val="635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3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300" dirty="0"/>
              <a:t>ă</a:t>
            </a:r>
            <a:endParaRPr lang="ro-RO" dirty="0" smtClean="0"/>
          </a:p>
          <a:p>
            <a:pPr marL="342725" indent="-141122"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0574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7" name="Google Shape;512;p38"/>
          <p:cNvSpPr txBox="1"/>
          <p:nvPr/>
        </p:nvSpPr>
        <p:spPr>
          <a:xfrm>
            <a:off x="532856" y="8382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0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9"/>
          <p:cNvSpPr txBox="1"/>
          <p:nvPr/>
        </p:nvSpPr>
        <p:spPr>
          <a:xfrm>
            <a:off x="923365" y="1524000"/>
            <a:ext cx="7050240" cy="414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 smtClean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cod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clar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echivalent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jos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2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88776" y="113237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10716" y="838200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91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0"/>
          <p:cNvSpPr txBox="1"/>
          <p:nvPr/>
        </p:nvSpPr>
        <p:spPr>
          <a:xfrm>
            <a:off x="962576" y="1524000"/>
            <a:ext cx="7603200" cy="380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41454" rIns="82932" bIns="41454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</a:t>
            </a:r>
            <a:r>
              <a:rPr lang="en-US" sz="22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consts</a:t>
            </a: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by value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2400"/>
            </a:pPr>
            <a:r>
              <a:rPr lang="en-US" sz="22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</a:pP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2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2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</a:pPr>
            <a:r>
              <a:rPr lang="en-US" sz="22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471;p35"/>
          <p:cNvSpPr txBox="1"/>
          <p:nvPr/>
        </p:nvSpPr>
        <p:spPr>
          <a:xfrm>
            <a:off x="2079812" y="2286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479068" y="823575"/>
            <a:ext cx="80329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8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9"/>
          <p:cNvSpPr txBox="1"/>
          <p:nvPr/>
        </p:nvSpPr>
        <p:spPr>
          <a:xfrm>
            <a:off x="498390" y="990600"/>
            <a:ext cx="7993429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referinta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referinţă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esenta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un pointer implicit, care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actioneaza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ca un alt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nume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al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variabila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 b="1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pi,j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int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&amp;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=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//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ri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alt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sz="2000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pi=&amp;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;  // pi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variabilei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*pi=3;   //in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zona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adresata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pi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sz="2000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afla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valoarea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3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426706" y="5048214"/>
            <a:ext cx="8421120" cy="58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1" dirty="0" smtClean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fi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2000" b="1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225760" y="25785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228600" y="1219200"/>
            <a:ext cx="31749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497665" y="1868292"/>
            <a:ext cx="8432639" cy="407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ref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++;</a:t>
            </a:r>
          </a:p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21 21 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deosebire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pointeri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la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trec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la un alt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acelasi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tip,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implica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fapt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incrementarea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valorii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2079812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21185" y="1966414"/>
            <a:ext cx="8584704" cy="39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23" tIns="82923" rIns="82923" bIns="82923"/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 = 20;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&amp; ref = a;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20 20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 = 50;</a:t>
            </a:r>
          </a:p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ref = b;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ref-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-;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&lt;&lt;a&lt;&lt;" "&lt;&lt;ref&lt;&lt;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; // 49 49</a:t>
            </a:r>
          </a:p>
          <a:p>
            <a:endParaRPr lang="en-US" sz="20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Obs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initializarii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,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puteti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modifica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obiectul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spre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indica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referinta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76200" y="1371600"/>
            <a:ext cx="37083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7" name="Google Shape;471;p35"/>
          <p:cNvSpPr txBox="1"/>
          <p:nvPr/>
        </p:nvSpPr>
        <p:spPr>
          <a:xfrm>
            <a:off x="21336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254001" y="747375"/>
            <a:ext cx="3403599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1631" tIns="40816" rIns="81631" bIns="40816"/>
          <a:lstStyle/>
          <a:p>
            <a:pPr algn="ctr">
              <a:lnSpc>
                <a:spcPct val="150000"/>
              </a:lnSpc>
            </a:pP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dirty="0"/>
          </a:p>
        </p:txBody>
      </p:sp>
      <p:sp>
        <p:nvSpPr>
          <p:cNvPr id="7" name="Google Shape;471;p35"/>
          <p:cNvSpPr txBox="1"/>
          <p:nvPr/>
        </p:nvSpPr>
        <p:spPr>
          <a:xfrm>
            <a:off x="2066365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8" name="Google Shape;306;p41"/>
          <p:cNvSpPr/>
          <p:nvPr/>
        </p:nvSpPr>
        <p:spPr>
          <a:xfrm>
            <a:off x="370121" y="1371600"/>
            <a:ext cx="8269287" cy="4746898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 anchor="t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o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tip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referință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inițializată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definită</a:t>
            </a:r>
            <a:endParaRPr lang="en-US" dirty="0" err="1">
              <a:cs typeface="Times New Roman" pitchFamily="18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membrii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tip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referință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inițializați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endParaRPr lang="en-US" dirty="0" err="1">
              <a:solidFill>
                <a:srgbClr val="000000"/>
              </a:solidFill>
              <a:ea typeface="Arial"/>
              <a:cs typeface="Times New Roman" pitchFamily="18" charset="0"/>
              <a:sym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un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tip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referință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inițializează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implicit la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endParaRPr lang="en-US" dirty="0" err="1">
              <a:solidFill>
                <a:srgbClr val="000000"/>
              </a:solidFill>
              <a:ea typeface="Arial"/>
              <a:cs typeface="Times New Roman" pitchFamily="18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referințele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sunt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-un program C++ valid.</a:t>
            </a:r>
            <a:endParaRPr lang="en-US" sz="2000" dirty="0">
              <a:latin typeface="Arial"/>
              <a:cs typeface="Arial"/>
            </a:endParaRPr>
          </a:p>
          <a:p>
            <a:pPr lvl="1"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 </a:t>
            </a:r>
            <a:r>
              <a:rPr lang="en-US" sz="2000" dirty="0" err="1">
                <a:latin typeface="Arial"/>
                <a:cs typeface="Arial"/>
              </a:rPr>
              <a:t>putem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întoarce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referințe</a:t>
            </a:r>
            <a:r>
              <a:rPr lang="en-US" sz="2000" dirty="0">
                <a:latin typeface="Arial"/>
                <a:cs typeface="Arial"/>
              </a:rPr>
              <a:t> dangling (warning la </a:t>
            </a:r>
            <a:r>
              <a:rPr lang="en-US" sz="2000" dirty="0" err="1">
                <a:latin typeface="Arial"/>
                <a:cs typeface="Arial"/>
              </a:rPr>
              <a:t>compilare</a:t>
            </a:r>
            <a:r>
              <a:rPr lang="en-US" sz="2000" dirty="0" smtClean="0">
                <a:latin typeface="Arial"/>
                <a:cs typeface="Arial"/>
              </a:rPr>
              <a:t>); // dangling – un pointer/</a:t>
            </a:r>
            <a:r>
              <a:rPr lang="en-US" sz="2000" dirty="0" err="1" smtClean="0">
                <a:latin typeface="Arial"/>
                <a:cs typeface="Arial"/>
              </a:rPr>
              <a:t>referinta</a:t>
            </a:r>
            <a:r>
              <a:rPr lang="en-US" sz="2000" dirty="0" smtClean="0">
                <a:latin typeface="Arial"/>
                <a:cs typeface="Arial"/>
              </a:rPr>
              <a:t> care “</a:t>
            </a:r>
            <a:r>
              <a:rPr lang="en-US" sz="2000" dirty="0" err="1" smtClean="0">
                <a:latin typeface="Arial"/>
                <a:cs typeface="Arial"/>
              </a:rPr>
              <a:t>arata</a:t>
            </a:r>
            <a:r>
              <a:rPr lang="en-US" sz="2000" dirty="0" smtClean="0">
                <a:latin typeface="Arial"/>
                <a:cs typeface="Arial"/>
              </a:rPr>
              <a:t>” </a:t>
            </a:r>
            <a:r>
              <a:rPr lang="en-US" sz="2000" dirty="0" err="1" smtClean="0">
                <a:latin typeface="Arial"/>
                <a:cs typeface="Arial"/>
              </a:rPr>
              <a:t>catre</a:t>
            </a:r>
            <a:r>
              <a:rPr lang="en-US" sz="2000" dirty="0" smtClean="0">
                <a:latin typeface="Arial"/>
                <a:cs typeface="Arial"/>
              </a:rPr>
              <a:t> o zona de </a:t>
            </a:r>
            <a:r>
              <a:rPr lang="en-US" sz="2000" dirty="0" err="1" smtClean="0">
                <a:latin typeface="Arial"/>
                <a:cs typeface="Arial"/>
              </a:rPr>
              <a:t>memorie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deja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dezalocata</a:t>
            </a: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 nu se </a:t>
            </a:r>
            <a:r>
              <a:rPr lang="en-US" sz="2000" dirty="0" err="1">
                <a:latin typeface="Arial"/>
                <a:cs typeface="Arial"/>
              </a:rPr>
              <a:t>poate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obține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adresa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unei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referințe</a:t>
            </a:r>
            <a:r>
              <a:rPr lang="en-US" sz="2000" dirty="0">
                <a:latin typeface="Arial"/>
                <a:cs typeface="Arial"/>
              </a:rPr>
              <a:t> (&amp;ref ne </a:t>
            </a:r>
            <a:r>
              <a:rPr lang="en-US" sz="2000" dirty="0" err="1">
                <a:latin typeface="Arial"/>
                <a:cs typeface="Arial"/>
              </a:rPr>
              <a:t>dă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adresa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variabilei</a:t>
            </a:r>
            <a:r>
              <a:rPr lang="en-US" sz="2000" dirty="0">
                <a:latin typeface="Arial"/>
                <a:cs typeface="Arial"/>
              </a:rPr>
              <a:t>)</a:t>
            </a:r>
            <a:endParaRPr lang="en-US" dirty="0">
              <a:solidFill>
                <a:srgbClr val="3333CC"/>
              </a:solidFill>
              <a:cs typeface="Times New Roman" pitchFamily="18" charset="0"/>
            </a:endParaRPr>
          </a:p>
          <a:p>
            <a:pPr lvl="1"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 intern sunt tot </a:t>
            </a:r>
            <a:r>
              <a:rPr lang="en-US" sz="2000" dirty="0" err="1">
                <a:latin typeface="Arial"/>
                <a:cs typeface="Arial"/>
              </a:rPr>
              <a:t>pointeri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lang="en-US" sz="2000" dirty="0" err="1">
                <a:latin typeface="Arial"/>
                <a:cs typeface="Arial"/>
              </a:rPr>
              <a:t>dar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așa</a:t>
            </a:r>
            <a:r>
              <a:rPr lang="en-US" sz="2000" dirty="0">
                <a:latin typeface="Arial"/>
                <a:cs typeface="Arial"/>
              </a:rPr>
              <a:t> e </a:t>
            </a:r>
            <a:r>
              <a:rPr lang="en-US" sz="2000" dirty="0" err="1">
                <a:latin typeface="Arial"/>
                <a:cs typeface="Arial"/>
              </a:rPr>
              <a:t>mai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greu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să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îi</a:t>
            </a:r>
            <a:r>
              <a:rPr lang="en-US" sz="2000" dirty="0">
                <a:latin typeface="Arial"/>
                <a:cs typeface="Arial"/>
              </a:rPr>
              <a:t> "</a:t>
            </a:r>
            <a:r>
              <a:rPr lang="en-US" sz="2000" dirty="0" err="1">
                <a:latin typeface="Arial"/>
                <a:cs typeface="Arial"/>
              </a:rPr>
              <a:t>stricăm</a:t>
            </a:r>
            <a:r>
              <a:rPr lang="en-US" sz="2000" dirty="0">
                <a:latin typeface="Arial"/>
                <a:cs typeface="Arial"/>
              </a:rPr>
              <a:t>"</a:t>
            </a: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latin typeface="Arial"/>
              <a:cs typeface="Arial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latin typeface="Arial"/>
                <a:cs typeface="Arial"/>
              </a:rPr>
              <a:t> se pot </a:t>
            </a:r>
            <a:r>
              <a:rPr lang="en-US" sz="2000" dirty="0" err="1">
                <a:latin typeface="Arial"/>
                <a:cs typeface="Arial"/>
              </a:rPr>
              <a:t>crea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tablouri</a:t>
            </a:r>
            <a:r>
              <a:rPr lang="en-US" sz="2000" dirty="0">
                <a:latin typeface="Arial"/>
                <a:cs typeface="Arial"/>
              </a:rPr>
              <a:t> de </a:t>
            </a:r>
            <a:r>
              <a:rPr lang="en-US" sz="2000" dirty="0" err="1">
                <a:latin typeface="Arial"/>
                <a:cs typeface="Arial"/>
              </a:rPr>
              <a:t>referințe</a:t>
            </a:r>
            <a:r>
              <a:rPr lang="en-US" sz="2000" dirty="0">
                <a:latin typeface="Arial"/>
                <a:cs typeface="Arial"/>
              </a:rPr>
              <a:t> cu </a:t>
            </a:r>
            <a:r>
              <a:rPr lang="en-US" sz="2000" dirty="0">
                <a:solidFill>
                  <a:schemeClr val="accent2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std::reference_wrapper</a:t>
            </a:r>
            <a:endParaRPr lang="en-US" dirty="0">
              <a:solidFill>
                <a:schemeClr val="accent2"/>
              </a:solidFill>
              <a:cs typeface="Times New Roman" pitchFamily="18" charset="0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2"/>
          <p:cNvSpPr/>
          <p:nvPr/>
        </p:nvSpPr>
        <p:spPr>
          <a:xfrm>
            <a:off x="2209800" y="228600"/>
            <a:ext cx="5028235" cy="4059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144" rIns="0" bIns="9144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Generalităţi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</a:t>
            </a:r>
            <a:r>
              <a:rPr lang="en-US" sz="2500" b="1" spc="-1" dirty="0" err="1">
                <a:solidFill>
                  <a:srgbClr val="0070C0"/>
                </a:solidFill>
                <a:latin typeface="Arial"/>
                <a:ea typeface="Arial"/>
              </a:rPr>
              <a:t>despre</a:t>
            </a:r>
            <a:r>
              <a:rPr lang="en-US" sz="2500" b="1" spc="-1" dirty="0">
                <a:solidFill>
                  <a:srgbClr val="0070C0"/>
                </a:solidFill>
                <a:latin typeface="Arial"/>
                <a:ea typeface="Arial"/>
              </a:rPr>
              <a:t> curs</a:t>
            </a:r>
            <a:endParaRPr lang="en-US" sz="2500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18848" y="762000"/>
            <a:ext cx="8586990" cy="5029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414726" indent="-41440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Curs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15: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luni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10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-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13),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14: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marti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19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12),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seria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13: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vineri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9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-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12)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2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–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semigrupe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, in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fiecare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Arial"/>
                <a:ea typeface="Arial"/>
              </a:rPr>
              <a:t>saptamana</a:t>
            </a:r>
            <a:endParaRPr lang="en-US" sz="22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. </a:t>
            </a:r>
            <a:r>
              <a:rPr lang="en-US" sz="2200" spc="-1" dirty="0" smtClean="0">
                <a:solidFill>
                  <a:srgbClr val="000000"/>
                </a:solidFill>
                <a:latin typeface="Arial"/>
                <a:ea typeface="Arial"/>
              </a:rPr>
              <a:t>Seminar - </a:t>
            </a:r>
            <a:r>
              <a:rPr lang="en-US" sz="2200" spc="-1" dirty="0">
                <a:solidFill>
                  <a:srgbClr val="000000"/>
                </a:solidFill>
                <a:latin typeface="Arial"/>
                <a:ea typeface="Arial"/>
              </a:rPr>
              <a:t>o data la 2 </a:t>
            </a:r>
            <a:r>
              <a:rPr lang="en-US" sz="2200" spc="-1" dirty="0" err="1" smtClean="0">
                <a:solidFill>
                  <a:srgbClr val="000000"/>
                </a:solidFill>
                <a:latin typeface="Arial"/>
                <a:ea typeface="Arial"/>
              </a:rPr>
              <a:t>saptamani</a:t>
            </a:r>
            <a:endParaRPr lang="en-US" sz="2200" spc="-1" dirty="0" smtClean="0">
              <a:solidFill>
                <a:srgbClr val="000000"/>
              </a:solidFill>
              <a:latin typeface="Arial"/>
              <a:ea typeface="Arial"/>
            </a:endParaRP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COLOCVIU: Data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va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fi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anuntata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(in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principiu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, ultima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saptamana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de curs) 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EXAMEN SCRIS: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12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2025,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9.00 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– se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200" spc="-1" dirty="0" smtClean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200" spc="-1" dirty="0" err="1" smtClean="0">
                <a:solidFill>
                  <a:srgbClr val="FF0000"/>
                </a:solidFill>
                <a:latin typeface="Arial"/>
              </a:rPr>
              <a:t>facultate</a:t>
            </a:r>
            <a:endParaRPr lang="en-US" sz="2200" spc="-1" dirty="0" smtClean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 err="1">
                <a:latin typeface="Arial"/>
              </a:rPr>
              <a:t>Daca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cineva</a:t>
            </a:r>
            <a:r>
              <a:rPr lang="en-US" sz="2000" spc="-1" dirty="0">
                <a:latin typeface="Arial"/>
              </a:rPr>
              <a:t> are o </a:t>
            </a:r>
            <a:r>
              <a:rPr lang="en-US" sz="2000" spc="-1" dirty="0" err="1">
                <a:latin typeface="Arial"/>
              </a:rPr>
              <a:t>problema</a:t>
            </a:r>
            <a:r>
              <a:rPr lang="en-US" sz="2000" spc="-1" dirty="0">
                <a:latin typeface="Arial"/>
              </a:rPr>
              <a:t> cu </a:t>
            </a:r>
            <a:r>
              <a:rPr lang="en-US" sz="2000" spc="-1" dirty="0" err="1">
                <a:latin typeface="Arial"/>
              </a:rPr>
              <a:t>aceste</a:t>
            </a:r>
            <a:r>
              <a:rPr lang="en-US" sz="2000" spc="-1" dirty="0">
                <a:latin typeface="Arial"/>
              </a:rPr>
              <a:t> date </a:t>
            </a:r>
            <a:r>
              <a:rPr lang="en-US" sz="2000" spc="-1" dirty="0" err="1">
                <a:latin typeface="Arial"/>
              </a:rPr>
              <a:t>il</a:t>
            </a:r>
            <a:r>
              <a:rPr lang="en-US" sz="2000" spc="-1" dirty="0">
                <a:latin typeface="Arial"/>
              </a:rPr>
              <a:t>/o rog </a:t>
            </a:r>
            <a:r>
              <a:rPr lang="en-US" sz="2000" spc="-1" dirty="0" err="1">
                <a:latin typeface="Arial"/>
              </a:rPr>
              <a:t>sa</a:t>
            </a:r>
            <a:r>
              <a:rPr lang="en-US" sz="2000" spc="-1" dirty="0">
                <a:latin typeface="Arial"/>
              </a:rPr>
              <a:t> ne </a:t>
            </a:r>
            <a:r>
              <a:rPr lang="en-US" sz="2000" spc="-1" dirty="0" err="1">
                <a:latin typeface="Arial"/>
              </a:rPr>
              <a:t>anunte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spc="-1" dirty="0">
                <a:latin typeface="Arial"/>
              </a:rPr>
              <a:t>In 2 </a:t>
            </a:r>
            <a:r>
              <a:rPr lang="en-US" sz="2000" spc="-1" dirty="0" err="1">
                <a:latin typeface="Arial"/>
              </a:rPr>
              <a:t>saptamani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datele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acestea</a:t>
            </a:r>
            <a:r>
              <a:rPr lang="en-US" sz="2000" spc="-1" dirty="0">
                <a:latin typeface="Arial"/>
              </a:rPr>
              <a:t> </a:t>
            </a:r>
            <a:r>
              <a:rPr lang="en-US" sz="2000" spc="-1" dirty="0" err="1">
                <a:latin typeface="Arial"/>
              </a:rPr>
              <a:t>sunt</a:t>
            </a:r>
            <a:r>
              <a:rPr lang="en-US" sz="2000" spc="-1" dirty="0">
                <a:latin typeface="Arial"/>
              </a:rPr>
              <a:t> fixate/</a:t>
            </a:r>
            <a:r>
              <a:rPr lang="en-US" sz="2000" spc="-1" dirty="0" err="1">
                <a:latin typeface="Arial"/>
              </a:rPr>
              <a:t>finalizate</a:t>
            </a:r>
            <a:endParaRPr lang="en-US" sz="2000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2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5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1039680" y="609600"/>
            <a:ext cx="7773120" cy="11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întoarcere de referințe</a:t>
            </a:r>
            <a:endParaRPr lang="ro-RO" dirty="0"/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4724400" y="1600200"/>
            <a:ext cx="4039200" cy="411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3" tIns="45695" rIns="91413" bIns="45695" anchor="t" anchorCtr="0">
            <a:noAutofit/>
          </a:bodyPr>
          <a:lstStyle/>
          <a:p>
            <a:pPr marL="342725" indent="-342725">
              <a:spcBef>
                <a:spcPts val="0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2900" dirty="0"/>
              <a:t>ă</a:t>
            </a:r>
            <a:endParaRPr lang="ro-RO" dirty="0" smtClean="0"/>
          </a:p>
          <a:p>
            <a:pPr marL="342725" indent="-342725">
              <a:spcBef>
                <a:spcPts val="562"/>
              </a:spcBef>
              <a:buSzPts val="3100"/>
            </a:pP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2900" dirty="0"/>
              <a:t>ă</a:t>
            </a:r>
            <a:r>
              <a:rPr lang="ro-RO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grpSp>
        <p:nvGrpSpPr>
          <p:cNvPr id="349" name="Google Shape;349;p48"/>
          <p:cNvGrpSpPr/>
          <p:nvPr/>
        </p:nvGrpSpPr>
        <p:grpSpPr>
          <a:xfrm>
            <a:off x="304800" y="1600200"/>
            <a:ext cx="4570560" cy="4293443"/>
            <a:chOff x="336020" y="1763307"/>
            <a:chExt cx="5038725" cy="4734172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36020" y="1763307"/>
              <a:ext cx="5038725" cy="4734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4A43"/>
                </a:buClr>
                <a:buSzPts val="1400"/>
              </a:pPr>
              <a:r>
                <a:rPr lang="en-US" sz="1300" dirty="0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300" dirty="0" err="1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sz="1300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dirty="0" err="1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00"/>
                </a:buClr>
                <a:buSzPts val="1400"/>
              </a:pP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sz="1300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300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r>
                <a:rPr lang="en-US" sz="1300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sz="1300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300" b="1" dirty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sz="1300" b="1" dirty="0" err="1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sz="1300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sz="1300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3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800080"/>
                </a:buClr>
                <a:buSzPts val="1400"/>
              </a:pPr>
              <a:r>
                <a:rPr lang="en-US" sz="1300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357919" y="2435483"/>
              <a:ext cx="2184929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</a:pPr>
              <a:endParaRPr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Google Shape;471;p35"/>
          <p:cNvSpPr txBox="1"/>
          <p:nvPr/>
        </p:nvSpPr>
        <p:spPr>
          <a:xfrm>
            <a:off x="205740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927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27843" y="767744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>
            <p:extLst>
              <p:ext uri="{D42A27DB-BD31-4B8C-83A1-F6EECF244321}">
                <p14:modId xmlns:p14="http://schemas.microsoft.com/office/powerpoint/2010/main" val="1990245192"/>
              </p:ext>
            </p:extLst>
          </p:nvPr>
        </p:nvGraphicFramePr>
        <p:xfrm>
          <a:off x="762000" y="1371600"/>
          <a:ext cx="7921360" cy="47378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03640"/>
                <a:gridCol w="5217720"/>
              </a:tblGrid>
              <a:tr h="47222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 = x *2;}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   { 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*x = *x + 30;}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n”,x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printf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("x = %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d\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n“,x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C++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f(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x){   x = x *2;} //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valoare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void g(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*x){  *x = *x + 30;} //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pointer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void h(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&amp;x){ x = x + 50;} //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prin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referinta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main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()  {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x = 10;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f(x);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g(&amp;x);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h(x);</a:t>
                      </a:r>
                      <a:endParaRPr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cout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&lt;&lt;"x = "&lt;&lt;x&lt;&lt;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endl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 return 0;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}</a:t>
                      </a:r>
                      <a:endParaRPr sz="2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2930" marR="82930" marT="82939" marB="82939"/>
                </a:tc>
              </a:tr>
            </a:tbl>
          </a:graphicData>
        </a:graphic>
      </p:graphicFrame>
      <p:sp>
        <p:nvSpPr>
          <p:cNvPr id="11" name="Google Shape;471;p35"/>
          <p:cNvSpPr txBox="1"/>
          <p:nvPr/>
        </p:nvSpPr>
        <p:spPr>
          <a:xfrm>
            <a:off x="20574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/>
        </p:nvSpPr>
        <p:spPr>
          <a:xfrm>
            <a:off x="301626" y="776708"/>
            <a:ext cx="40424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Transmiterea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parametrilor</a:t>
            </a:r>
            <a:endParaRPr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01626" y="1447800"/>
            <a:ext cx="8210550" cy="41148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14683">
              <a:lnSpc>
                <a:spcPct val="104000"/>
              </a:lnSpc>
              <a:defRPr/>
            </a:pPr>
            <a:endParaRPr sz="2000" dirty="0"/>
          </a:p>
          <a:p>
            <a:pPr marL="414683" indent="-322531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11" name="Google Shape;471;p35"/>
          <p:cNvSpPr txBox="1"/>
          <p:nvPr/>
        </p:nvSpPr>
        <p:spPr>
          <a:xfrm>
            <a:off x="1968501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5"/>
          <p:cNvSpPr/>
          <p:nvPr/>
        </p:nvSpPr>
        <p:spPr>
          <a:xfrm>
            <a:off x="4700051" y="1713921"/>
            <a:ext cx="4105728" cy="457644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2452" rIns="81639" bIns="42452">
            <a:noAutofit/>
          </a:bodyPr>
          <a:lstStyle/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1800" spc="-1">
              <a:latin typeface="Arial"/>
            </a:endParaRPr>
          </a:p>
          <a:p>
            <a:pPr marL="311208" indent="-307942"/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1800" spc="-1">
              <a:latin typeface="Arial"/>
            </a:endParaRPr>
          </a:p>
          <a:p>
            <a:pPr marL="311208" indent="-307942"/>
            <a:r>
              <a:rPr lang="en-US" sz="1800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1800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01005" y="1864150"/>
            <a:ext cx="3911757" cy="4312561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600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600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" name="Google Shape;552;p41"/>
          <p:cNvSpPr txBox="1"/>
          <p:nvPr/>
        </p:nvSpPr>
        <p:spPr>
          <a:xfrm>
            <a:off x="345719" y="747375"/>
            <a:ext cx="4575851" cy="49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structuri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</a:pPr>
            <a:endParaRPr sz="1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471;p35"/>
          <p:cNvSpPr txBox="1"/>
          <p:nvPr/>
        </p:nvSpPr>
        <p:spPr>
          <a:xfrm>
            <a:off x="2261651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0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292661" y="990600"/>
            <a:ext cx="8210550" cy="4902200"/>
          </a:xfrm>
          <a:prstGeom prst="rect">
            <a:avLst/>
          </a:prstGeom>
          <a:noFill/>
          <a:ln>
            <a:noFill/>
          </a:ln>
        </p:spPr>
        <p:txBody>
          <a:bodyPr spcFirstLastPara="1" lIns="81631" tIns="40816" rIns="81631" bIns="40816"/>
          <a:lstStyle/>
          <a:p>
            <a:pPr>
              <a:lnSpc>
                <a:spcPct val="104000"/>
              </a:lnSpc>
              <a:defRPr/>
            </a:pPr>
            <a:r>
              <a:rPr lang="en-US" sz="2000" b="1" dirty="0" err="1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Cand</a:t>
            </a:r>
            <a:r>
              <a:rPr lang="en-US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returnat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o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nu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declarat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explicit, i se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atribuie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automat int.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trebuie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cunoscut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inainte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apel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f (double x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) {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 indent="414683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return x;</a:t>
            </a:r>
            <a:endParaRPr sz="20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Prototipul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permite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declararea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afara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numarului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parametri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/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tipul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lor</a:t>
            </a:r>
            <a:r>
              <a:rPr lang="en-US" sz="20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</a:t>
            </a:r>
            <a:endParaRPr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antet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prototip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main() {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&lt;&lt; f(50); }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void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f(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{ //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corp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functie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 }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21336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/>
          <p:nvPr/>
        </p:nvSpPr>
        <p:spPr>
          <a:xfrm>
            <a:off x="1078599" y="1713920"/>
            <a:ext cx="7299072" cy="384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Clasa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Obiect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Incapsularea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Modularitatea</a:t>
            </a: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b="1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latin typeface="Arial" pitchFamily="34" charset="0"/>
                <a:cs typeface="Arial" pitchFamily="34" charset="0"/>
              </a:rPr>
              <a:t>Ierarhizarea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compilare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polimorfism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la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executie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etc.</a:t>
            </a:r>
            <a:endParaRPr sz="20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1524000"/>
            <a:ext cx="2895600" cy="4572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1534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stare şi acțiuni (metode/funcţii)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interfață (acțiuni) şi o parte ascunsă (starea)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Sunt grupate în clase, obiecte cu aceleași proprietăți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Un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orientat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este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colec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ț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care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interactioneaz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unul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cu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cel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lalt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prin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mesaje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aplicand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o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metod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).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86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menționează proprietățile generale ale obiectelor din clasa respectivă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folositoare la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ncapsulare (ascunderea informației)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cod: moștenire</a:t>
            </a: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846516"/>
            <a:ext cx="8077200" cy="2460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class X{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date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membre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//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metode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membre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–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functii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argument implicit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obiectu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curent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sz="2000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		};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cu “class”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obiectele instanţiază clase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similare cu struct-uri şi union-uri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au funcții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specificatorii de acces: public, private, protected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default: private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protected: pentru moștenire, vorbim mai târziu</a:t>
            </a:r>
          </a:p>
        </p:txBody>
      </p:sp>
      <p:sp>
        <p:nvSpPr>
          <p:cNvPr id="6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3716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38200" y="1447800"/>
            <a:ext cx="5715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class</a:t>
            </a:r>
            <a:r>
              <a:rPr lang="ro-RO" dirty="0"/>
              <a:t> nume_clasă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</a:p>
          <a:p>
            <a:r>
              <a:rPr lang="ro-RO" b="1" dirty="0">
                <a:solidFill>
                  <a:srgbClr val="800000"/>
                </a:solidFill>
              </a:rPr>
              <a:t>	private</a:t>
            </a:r>
            <a:r>
              <a:rPr lang="ro-RO" dirty="0"/>
              <a:t>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696969"/>
                </a:solidFill>
              </a:rPr>
              <a:t>// ...</a:t>
            </a:r>
            <a:r>
              <a:rPr lang="ro-RO" dirty="0"/>
              <a:t> </a:t>
            </a:r>
          </a:p>
          <a:p>
            <a:r>
              <a:rPr lang="ro-RO" dirty="0">
                <a:solidFill>
                  <a:schemeClr val="accent2">
                    <a:lumMod val="75000"/>
                  </a:schemeClr>
                </a:solidFill>
              </a:rPr>
              <a:t>specificator_de_acces: </a:t>
            </a:r>
          </a:p>
          <a:p>
            <a:r>
              <a:rPr lang="ro-RO" dirty="0"/>
              <a:t>	 variabile şi funcții membru </a:t>
            </a:r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r>
              <a:rPr lang="ro-RO" dirty="0"/>
              <a:t> listă_obiecte</a:t>
            </a:r>
            <a:r>
              <a:rPr lang="ro-RO" dirty="0">
                <a:solidFill>
                  <a:srgbClr val="800080"/>
                </a:solidFill>
              </a:rPr>
              <a:t>;</a:t>
            </a:r>
            <a:endParaRPr lang="ro-RO" altLang="ro-RO" i="1" dirty="0"/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5410200"/>
            <a:ext cx="8534400" cy="762000"/>
          </a:xfrm>
          <a:noFill/>
        </p:spPr>
        <p:txBody>
          <a:bodyPr/>
          <a:lstStyle/>
          <a:p>
            <a:pPr marL="0" indent="0" eaLnBrk="1" hangingPunct="1">
              <a:spcBef>
                <a:spcPts val="0"/>
              </a:spcBef>
            </a:pPr>
            <a:r>
              <a:rPr lang="en-US" altLang="ro-RO" sz="2800" dirty="0" smtClean="0"/>
              <a:t> </a:t>
            </a:r>
            <a:r>
              <a:rPr lang="ro-RO" altLang="ro-RO" sz="2800" dirty="0" smtClean="0"/>
              <a:t>putem trece de la public la private şi iar la public, etc.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9144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129074" y="1447800"/>
            <a:ext cx="8588041" cy="4267200"/>
          </a:xfrm>
          <a:prstGeom prst="rect">
            <a:avLst/>
          </a:prstGeom>
          <a:noFill/>
          <a:ln>
            <a:noFill/>
          </a:ln>
        </p:spPr>
        <p:txBody>
          <a:bodyPr lIns="91436" tIns="45718" rIns="91436" bIns="45718">
            <a:noAutofit/>
          </a:bodyPr>
          <a:lstStyle/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 smtClean="0">
                <a:solidFill>
                  <a:srgbClr val="000000"/>
                </a:solidFill>
                <a:latin typeface="Calibri"/>
              </a:rPr>
              <a:t>C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++03: bugfix o unică chestie nouă: value initialization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 smtClean="0">
                <a:solidFill>
                  <a:srgbClr val="000000"/>
                </a:solidFill>
                <a:latin typeface="Calibri"/>
              </a:rPr>
              <a:t>C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++11: initializer lists, rvalue references, moving constructors, lambda functions, final, constant null pointer, etc.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 smtClean="0">
                <a:solidFill>
                  <a:srgbClr val="000000"/>
                </a:solidFill>
                <a:latin typeface="Calibri"/>
              </a:rPr>
              <a:t>C</a:t>
            </a:r>
            <a:r>
              <a:rPr lang="ro-RO" sz="2200" spc="-1" dirty="0">
                <a:solidFill>
                  <a:srgbClr val="000000"/>
                </a:solidFill>
                <a:latin typeface="Calibri"/>
              </a:rPr>
              <a:t>++14: generic lambdas, binary literals, auto, variable template, etc.  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C++17: schimbări la  STL pentru  paralelizare,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nested namespaces, inline variables,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eliminat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trigraphs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functii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deprecated</a:t>
            </a:r>
            <a:endParaRPr lang="ro-RO" sz="2200" spc="-1" dirty="0">
              <a:solidFill>
                <a:srgbClr val="000000"/>
              </a:solidFill>
              <a:latin typeface="Calibri"/>
            </a:endParaRP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sz="2200" spc="-1" dirty="0">
                <a:solidFill>
                  <a:srgbClr val="000000"/>
                </a:solidFill>
                <a:latin typeface="Calibri"/>
              </a:rPr>
              <a:t>C++20: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concepts, modules, three-way comparison,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coroutines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constinit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, volatile </a:t>
            </a:r>
            <a:r>
              <a:rPr lang="en-US" sz="2200" spc="-1" dirty="0" smtClean="0">
                <a:solidFill>
                  <a:srgbClr val="000000"/>
                </a:solidFill>
                <a:latin typeface="Calibri"/>
              </a:rPr>
              <a:t>deprecated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spc="-1" dirty="0" smtClean="0">
                <a:solidFill>
                  <a:srgbClr val="000000"/>
                </a:solidFill>
                <a:latin typeface="Calibri"/>
              </a:rPr>
              <a:t>C++23: &lt;expected&gt;, &lt;</a:t>
            </a:r>
            <a:r>
              <a:rPr lang="en-US" sz="2200" spc="-1" dirty="0" err="1" smtClean="0">
                <a:solidFill>
                  <a:srgbClr val="000000"/>
                </a:solidFill>
                <a:latin typeface="Calibri"/>
              </a:rPr>
              <a:t>stacktrace</a:t>
            </a:r>
            <a:r>
              <a:rPr lang="en-US" sz="2200" spc="-1" dirty="0" smtClean="0">
                <a:solidFill>
                  <a:srgbClr val="000000"/>
                </a:solidFill>
                <a:latin typeface="Calibri"/>
              </a:rPr>
              <a:t>&gt;</a:t>
            </a:r>
          </a:p>
          <a:p>
            <a:pPr marL="342884" indent="-342557">
              <a:spcBef>
                <a:spcPts val="435"/>
              </a:spcBef>
              <a:buClr>
                <a:srgbClr val="000000"/>
              </a:buClr>
              <a:buFont typeface="Arial"/>
              <a:buChar char="•"/>
            </a:pPr>
            <a:r>
              <a:rPr lang="ro-RO" altLang="ro-RO" sz="2000" dirty="0">
                <a:latin typeface="Arial"/>
                <a:cs typeface="Arial"/>
              </a:rPr>
              <a:t>Următoarea plănuită în 2026 (C++2c</a:t>
            </a:r>
            <a:r>
              <a:rPr lang="ro-RO" altLang="ro-RO" sz="2000" dirty="0" smtClean="0">
                <a:latin typeface="Arial"/>
                <a:cs typeface="Arial"/>
              </a:rPr>
              <a:t>)</a:t>
            </a:r>
            <a:endParaRPr lang="ro-RO" altLang="ro-RO" sz="2000" dirty="0">
              <a:latin typeface="Arial"/>
              <a:cs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04036" y="713938"/>
            <a:ext cx="7661870" cy="414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1036815" indent="-202791">
              <a:lnSpc>
                <a:spcPct val="150000"/>
              </a:lnSpc>
            </a:pPr>
            <a:r>
              <a:rPr lang="en-US" sz="1800" b="1" spc="-1" dirty="0" err="1" smtClean="0">
                <a:latin typeface="Arial"/>
                <a:ea typeface="Arial"/>
              </a:rPr>
              <a:t>Completări</a:t>
            </a:r>
            <a:r>
              <a:rPr lang="en-US" sz="1800" b="1" spc="-1" dirty="0" smtClean="0">
                <a:latin typeface="Arial"/>
                <a:ea typeface="Arial"/>
              </a:rPr>
              <a:t> </a:t>
            </a:r>
            <a:r>
              <a:rPr lang="en-US" sz="1800" b="1" spc="-1" dirty="0" err="1">
                <a:latin typeface="Arial"/>
                <a:ea typeface="Arial"/>
              </a:rPr>
              <a:t>aduse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C++ </a:t>
            </a:r>
            <a:r>
              <a:rPr lang="en-US" sz="1800" b="1" spc="-1" dirty="0" err="1">
                <a:latin typeface="Arial"/>
                <a:ea typeface="Arial"/>
              </a:rPr>
              <a:t>faţă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</a:t>
            </a:r>
            <a:endParaRPr lang="en-US" sz="1800" spc="-1" dirty="0">
              <a:latin typeface="Arial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205740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9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228600" y="1828800"/>
            <a:ext cx="50292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private </a:t>
            </a:r>
            <a:r>
              <a:rPr lang="en-US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din </a:t>
            </a:r>
            <a:r>
              <a:rPr lang="en-US" sz="2000" dirty="0" err="1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oficiu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acestea sunt  publice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private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acum din nou  private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 smtClean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înapoi la public </a:t>
            </a:r>
            <a:endParaRPr lang="en-US" sz="2000" dirty="0" smtClean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24400" y="1828800"/>
            <a:ext cx="42672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employee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ro-RO" sz="2000" dirty="0">
                <a:solidFill>
                  <a:srgbClr val="008C00"/>
                </a:solidFill>
                <a:latin typeface="Arial" pitchFamily="34" charset="0"/>
                <a:cs typeface="Arial" pitchFamily="34" charset="0"/>
              </a:rPr>
              <a:t>80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wage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getname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*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endParaRPr lang="en-US" sz="2000" dirty="0">
              <a:solidFill>
                <a:srgbClr val="80008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putwage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w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double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getwage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en-US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914400" y="90825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folosește mai mult a doua variantă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membru (ne-static) al clasei nu poate avea inițializare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putem avea ca membri obiecte de tipul clasei (putem avea pointeri la tipul clasei)</a:t>
            </a:r>
          </a:p>
          <a:p>
            <a:pPr eaLnBrk="1" hangingPunct="1">
              <a:lnSpc>
                <a:spcPct val="90000"/>
              </a:lnSpc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nu auto, extern, register</a:t>
            </a:r>
          </a:p>
          <a:p>
            <a:pPr eaLnBrk="1" hangingPunct="1">
              <a:lnSpc>
                <a:spcPct val="90000"/>
              </a:lnSpc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11430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1;p35"/>
          <p:cNvSpPr txBox="1"/>
          <p:nvPr/>
        </p:nvSpPr>
        <p:spPr>
          <a:xfrm>
            <a:off x="788894" y="104272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2209800"/>
            <a:ext cx="7772400" cy="29718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variabilele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instanta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(instance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variabiles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/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membri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de tip date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ai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clasei</a:t>
            </a:r>
            <a:endParaRPr lang="en-US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in general private</a:t>
            </a:r>
          </a:p>
          <a:p>
            <a:pPr lvl="1" eaLnBrk="1" hangingPunct="1"/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viteza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se pot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folosi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“public” </a:t>
            </a:r>
            <a:r>
              <a:rPr lang="en-US" altLang="ro-RO" sz="2400" dirty="0" err="1" smtClean="0">
                <a:latin typeface="Arial" pitchFamily="34" charset="0"/>
                <a:cs typeface="Arial" pitchFamily="34" charset="0"/>
              </a:rPr>
              <a:t>dar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NU LA ACEST CURS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188" y="10668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39588" y="1524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334000"/>
            <a:ext cx="7772400" cy="9144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init(), push(), pop() sunt funcții membru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o-RO" altLang="ro-RO" sz="2400" dirty="0" smtClean="0"/>
              <a:t>stck, tos: variabile membru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57400" y="1571625"/>
            <a:ext cx="5791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4A43"/>
                </a:solidFill>
                <a:latin typeface="Arial" pitchFamily="34" charset="0"/>
                <a:cs typeface="Arial" pitchFamily="34" charset="0"/>
              </a:rPr>
              <a:t>#define SIZE 100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This creates the class stack.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init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pop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9144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62000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077200" cy="18288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se creează un tip nou de date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un obiect instanţiază clasa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funcțiile membru sunt date prin semnătură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pentru definirea fiecărei funcții se folosește ::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6402829" y="1676400"/>
            <a:ext cx="2271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dirty="0" err="1">
                <a:latin typeface="Arial" pitchFamily="34" charset="0"/>
                <a:cs typeface="Arial" pitchFamily="34" charset="0"/>
              </a:rPr>
              <a:t>mystack</a:t>
            </a:r>
            <a:r>
              <a:rPr lang="en-US" altLang="ro-RO" dirty="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1066800" y="3581400"/>
            <a:ext cx="7239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stack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if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SIZE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n-US" dirty="0" err="1">
                <a:solidFill>
                  <a:srgbClr val="603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0000E6"/>
                </a:solidFill>
                <a:latin typeface="Arial" pitchFamily="34" charset="0"/>
                <a:cs typeface="Arial" pitchFamily="34" charset="0"/>
              </a:rPr>
              <a:t>Stack is full.</a:t>
            </a:r>
            <a:r>
              <a:rPr lang="en-US" dirty="0">
                <a:solidFill>
                  <a:srgbClr val="0F69FF"/>
                </a:solidFill>
                <a:latin typeface="Arial" pitchFamily="34" charset="0"/>
                <a:cs typeface="Arial" pitchFamily="34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		</a:t>
            </a:r>
            <a:r>
              <a:rPr lang="en-US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stck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	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tos</a:t>
            </a:r>
            <a:r>
              <a:rPr lang="en-US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++</a:t>
            </a:r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alt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9144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141" y="1600200"/>
            <a:ext cx="8077200" cy="411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:: scope resolution operator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şi alte clase pot folosi numele push() şi pop()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după instantiere, pentru apelul push()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mystack.push(5);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programul complet în continuare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676400" y="3810000"/>
            <a:ext cx="21435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ro-RO" b="1" dirty="0">
                <a:solidFill>
                  <a:srgbClr val="FF0000"/>
                </a:solidFill>
              </a:rPr>
              <a:t>stack </a:t>
            </a:r>
            <a:r>
              <a:rPr lang="en-US" altLang="ro-RO" b="1" dirty="0" err="1">
                <a:solidFill>
                  <a:srgbClr val="FF0000"/>
                </a:solidFill>
              </a:rPr>
              <a:t>mystack</a:t>
            </a:r>
            <a:r>
              <a:rPr lang="en-US" altLang="ro-RO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859741" y="9144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471;p35"/>
          <p:cNvSpPr txBox="1"/>
          <p:nvPr/>
        </p:nvSpPr>
        <p:spPr>
          <a:xfrm>
            <a:off x="726141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304800" y="744538"/>
            <a:ext cx="365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#define SIZE 100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This creates the class stack.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tos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603000"/>
                </a:solidFill>
              </a:rPr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is full.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++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3581400" y="550863"/>
            <a:ext cx="5334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==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Stack underflow.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--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stck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tos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stack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stack2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create two stack objects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push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stack1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stack2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pop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0" y="685800"/>
            <a:ext cx="3124200" cy="6096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1;p35"/>
          <p:cNvSpPr txBox="1"/>
          <p:nvPr/>
        </p:nvSpPr>
        <p:spPr>
          <a:xfrm>
            <a:off x="609600" y="4482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/>
          <p:nvPr/>
        </p:nvSpPr>
        <p:spPr>
          <a:xfrm>
            <a:off x="152400" y="838200"/>
            <a:ext cx="8839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endParaRPr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b="1"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ascunderea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informaţii</a:t>
            </a:r>
            <a:r>
              <a:rPr lang="en-US" dirty="0">
                <a:latin typeface="Arial" pitchFamily="34" charset="0"/>
                <a:cs typeface="Arial" pitchFamily="34" charset="0"/>
              </a:rPr>
              <a:t> (data-hiding);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separarea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externe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unui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accesibile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altor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aspectele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interne ale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care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sunt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ascunse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celorlalter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;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defineşte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apartenenţa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proprietăţi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faţă</a:t>
            </a:r>
            <a:r>
              <a:rPr lang="en-US" dirty="0">
                <a:latin typeface="Arial" pitchFamily="34" charset="0"/>
                <a:cs typeface="Arial" pitchFamily="34" charset="0"/>
              </a:rPr>
              <a:t> de un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>
                <a:latin typeface="Arial" pitchFamily="34" charset="0"/>
                <a:cs typeface="Arial" pitchFamily="34" charset="0"/>
              </a:rPr>
              <a:t>;</a:t>
            </a:r>
            <a:endParaRPr dirty="0">
              <a:latin typeface="Arial" pitchFamily="34" charset="0"/>
              <a:cs typeface="Arial" pitchFamily="34" charset="0"/>
            </a:endParaRPr>
          </a:p>
          <a:p>
            <a:pPr marL="414726" indent="-34560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dirty="0" err="1">
                <a:latin typeface="Arial" pitchFamily="34" charset="0"/>
                <a:cs typeface="Arial" pitchFamily="34" charset="0"/>
              </a:rPr>
              <a:t>doar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metodele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proprii</a:t>
            </a:r>
            <a:r>
              <a:rPr lang="en-US" dirty="0">
                <a:latin typeface="Arial" pitchFamily="34" charset="0"/>
                <a:cs typeface="Arial" pitchFamily="34" charset="0"/>
              </a:rPr>
              <a:t> ale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obiectului</a:t>
            </a:r>
            <a:r>
              <a:rPr lang="en-US" dirty="0">
                <a:latin typeface="Arial" pitchFamily="34" charset="0"/>
                <a:cs typeface="Arial" pitchFamily="34" charset="0"/>
              </a:rPr>
              <a:t> pot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accesa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acestuia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122201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/>
        </p:nvSpPr>
        <p:spPr>
          <a:xfrm>
            <a:off x="648114" y="1066801"/>
            <a:ext cx="793845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453" name="Google Shape;453;p53"/>
          <p:cNvSpPr/>
          <p:nvPr/>
        </p:nvSpPr>
        <p:spPr>
          <a:xfrm>
            <a:off x="1828923" y="1676400"/>
            <a:ext cx="4645191" cy="82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 sz="1600"/>
          </a:p>
        </p:txBody>
      </p:sp>
      <p:graphicFrame>
        <p:nvGraphicFramePr>
          <p:cNvPr id="454" name="Google Shape;454;p53"/>
          <p:cNvGraphicFramePr/>
          <p:nvPr>
            <p:extLst>
              <p:ext uri="{D42A27DB-BD31-4B8C-83A1-F6EECF244321}">
                <p14:modId xmlns:p14="http://schemas.microsoft.com/office/powerpoint/2010/main" val="4132604569"/>
              </p:ext>
            </p:extLst>
          </p:nvPr>
        </p:nvGraphicFramePr>
        <p:xfrm>
          <a:off x="954747" y="2815295"/>
          <a:ext cx="7584135" cy="2413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7507"/>
                <a:gridCol w="1410617"/>
                <a:gridCol w="1763271"/>
                <a:gridCol w="1692740"/>
              </a:tblGrid>
              <a:tr h="7155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Avem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2400" b="1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acces</a:t>
                      </a:r>
                      <a:r>
                        <a:rPr lang="en-US" sz="2400" b="1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?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72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  <a:tr h="5522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 sz="2400"/>
                    </a:p>
                  </a:txBody>
                  <a:tcPr marL="82953" marR="82953" marT="41481" marB="41481"/>
                </a:tc>
              </a:tr>
            </a:tbl>
          </a:graphicData>
        </a:graphic>
      </p:graphicFrame>
      <p:sp>
        <p:nvSpPr>
          <p:cNvPr id="11" name="Google Shape;471;p35"/>
          <p:cNvSpPr txBox="1"/>
          <p:nvPr/>
        </p:nvSpPr>
        <p:spPr>
          <a:xfrm>
            <a:off x="766482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/>
          <p:nvPr/>
        </p:nvSpPr>
        <p:spPr>
          <a:xfrm>
            <a:off x="643623" y="929810"/>
            <a:ext cx="7938459" cy="414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Incapsularea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(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ascunderea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informatiei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8" name="Google Shape;468;p54"/>
          <p:cNvSpPr txBox="1"/>
          <p:nvPr/>
        </p:nvSpPr>
        <p:spPr>
          <a:xfrm>
            <a:off x="2021420" y="1735504"/>
            <a:ext cx="4820168" cy="415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class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Test 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private: 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public:</a:t>
            </a: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void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a) {x = a;}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main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 {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Test t;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t.x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= 34; //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inaccesibil</a:t>
            </a:r>
            <a:endParaRPr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t.set_x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(34); // ok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return 0;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</a:t>
            </a:r>
            <a:endParaRPr sz="20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Google Shape;471;p35"/>
          <p:cNvSpPr txBox="1"/>
          <p:nvPr/>
        </p:nvSpPr>
        <p:spPr>
          <a:xfrm>
            <a:off x="762000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5"/>
          <p:cNvSpPr txBox="1"/>
          <p:nvPr/>
        </p:nvSpPr>
        <p:spPr>
          <a:xfrm>
            <a:off x="414720" y="1371600"/>
            <a:ext cx="8468640" cy="493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ieșiri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err="1">
                <a:latin typeface="Arial"/>
                <a:cs typeface="Arial"/>
              </a:rPr>
              <a:t>O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față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funcțiile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ș</a:t>
            </a: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C.</a:t>
            </a: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necesită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formatelor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 I/O type-safe cu </a:t>
            </a:r>
            <a:r>
              <a:rPr lang="en-US" dirty="0">
                <a:solidFill>
                  <a:schemeClr val="accent2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format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: &lt;format&gt; (C++20)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Comentarii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pe o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singură</a:t>
            </a:r>
            <a:r>
              <a:rPr lang="en-US" b="1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linie</a:t>
            </a:r>
            <a:endParaRPr lang="en-US" b="1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b="1" dirty="0">
                <a:latin typeface="Arial"/>
                <a:cs typeface="Arial"/>
              </a:rPr>
              <a:t>C</a:t>
            </a:r>
            <a:r>
              <a:rPr lang="ro-RO" altLang="ro-RO" b="1" dirty="0" err="1">
                <a:latin typeface="Arial"/>
                <a:cs typeface="Arial"/>
              </a:rPr>
              <a:t>itirea</a:t>
            </a:r>
            <a:r>
              <a:rPr lang="ro-RO" altLang="ro-RO" b="1" dirty="0">
                <a:latin typeface="Arial"/>
                <a:cs typeface="Arial"/>
              </a:rPr>
              <a:t> </a:t>
            </a:r>
            <a:r>
              <a:rPr lang="ro-RO" altLang="ro-RO" b="1" dirty="0" err="1">
                <a:latin typeface="Arial"/>
                <a:cs typeface="Arial"/>
              </a:rPr>
              <a:t>string</a:t>
            </a:r>
            <a:r>
              <a:rPr lang="ro-RO" altLang="ro-RO" b="1" dirty="0">
                <a:latin typeface="Arial"/>
                <a:cs typeface="Arial"/>
              </a:rPr>
              <a:t>-urilor până la primul caracter alb</a:t>
            </a:r>
            <a:endParaRPr lang="en-US" altLang="ro-RO" b="1" dirty="0">
              <a:latin typeface="Arial"/>
              <a:cs typeface="Arial"/>
            </a:endParaRPr>
          </a:p>
          <a:p>
            <a:pPr eaLnBrk="1" hangingPunct="1">
              <a:buFont typeface="Arial" pitchFamily="34" charset="0"/>
              <a:buChar char="•"/>
            </a:pPr>
            <a:endParaRPr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204036" y="713938"/>
            <a:ext cx="7661870" cy="414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noAutofit/>
          </a:bodyPr>
          <a:lstStyle/>
          <a:p>
            <a:pPr marL="1036815" indent="-202791">
              <a:lnSpc>
                <a:spcPct val="150000"/>
              </a:lnSpc>
            </a:pPr>
            <a:r>
              <a:rPr lang="en-US" sz="1800" b="1" spc="-1" dirty="0" err="1" smtClean="0">
                <a:latin typeface="Arial"/>
                <a:ea typeface="Arial"/>
              </a:rPr>
              <a:t>Completări</a:t>
            </a:r>
            <a:r>
              <a:rPr lang="en-US" sz="1800" b="1" spc="-1" dirty="0" smtClean="0">
                <a:latin typeface="Arial"/>
                <a:ea typeface="Arial"/>
              </a:rPr>
              <a:t> </a:t>
            </a:r>
            <a:r>
              <a:rPr lang="en-US" sz="1800" b="1" spc="-1" dirty="0" err="1">
                <a:latin typeface="Arial"/>
                <a:ea typeface="Arial"/>
              </a:rPr>
              <a:t>aduse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C++ </a:t>
            </a:r>
            <a:r>
              <a:rPr lang="en-US" sz="1800" b="1" spc="-1" dirty="0" err="1">
                <a:latin typeface="Arial"/>
                <a:ea typeface="Arial"/>
              </a:rPr>
              <a:t>faţă</a:t>
            </a:r>
            <a:r>
              <a:rPr lang="en-US" sz="1800" b="1" spc="-1" dirty="0">
                <a:latin typeface="Arial"/>
                <a:ea typeface="Arial"/>
              </a:rPr>
              <a:t> de </a:t>
            </a:r>
            <a:r>
              <a:rPr lang="en-US" sz="1800" b="1" spc="-1" dirty="0" err="1">
                <a:latin typeface="Arial"/>
                <a:ea typeface="Arial"/>
              </a:rPr>
              <a:t>limbajul</a:t>
            </a:r>
            <a:r>
              <a:rPr lang="en-US" sz="1800" b="1" spc="-1" dirty="0">
                <a:latin typeface="Arial"/>
                <a:ea typeface="Arial"/>
              </a:rPr>
              <a:t> C</a:t>
            </a:r>
            <a:endParaRPr lang="en-US" sz="1800" spc="-1" dirty="0">
              <a:latin typeface="Arial"/>
            </a:endParaRPr>
          </a:p>
        </p:txBody>
      </p:sp>
      <p:sp>
        <p:nvSpPr>
          <p:cNvPr id="10" name="Google Shape;471;p35"/>
          <p:cNvSpPr txBox="1"/>
          <p:nvPr/>
        </p:nvSpPr>
        <p:spPr>
          <a:xfrm>
            <a:off x="205740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301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6"/>
          <p:cNvSpPr/>
          <p:nvPr/>
        </p:nvSpPr>
        <p:spPr>
          <a:xfrm>
            <a:off x="1078599" y="1713921"/>
            <a:ext cx="7298963" cy="342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compunerea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unui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din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obiecte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mai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simple. (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tip “has a”)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FontTx/>
              <a:buChar char="-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Moştenirea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ierarhia</a:t>
            </a:r>
            <a:r>
              <a:rPr lang="en-US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)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între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care 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mosteneste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structura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şi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comportarea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definită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în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una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multe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clase</a:t>
            </a:r>
            <a:r>
              <a:rPr lang="en-US" dirty="0">
                <a:latin typeface="Arial" pitchFamily="34" charset="0"/>
                <a:cs typeface="Arial" pitchFamily="34" charset="0"/>
              </a:rPr>
              <a:t>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relaţie</a:t>
            </a:r>
            <a:r>
              <a:rPr lang="en-US" dirty="0">
                <a:latin typeface="Arial" pitchFamily="34" charset="0"/>
                <a:cs typeface="Arial" pitchFamily="34" charset="0"/>
              </a:rPr>
              <a:t> de tip “is a”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sau</a:t>
            </a:r>
            <a:r>
              <a:rPr lang="en-US" dirty="0">
                <a:latin typeface="Arial" pitchFamily="34" charset="0"/>
                <a:cs typeface="Arial" pitchFamily="34" charset="0"/>
              </a:rPr>
              <a:t> “is like 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”);</a:t>
            </a:r>
          </a:p>
          <a:p>
            <a:pPr marL="414726" indent="-345605">
              <a:spcBef>
                <a:spcPts val="0"/>
              </a:spcBef>
              <a:spcAft>
                <a:spcPts val="0"/>
              </a:spcAft>
              <a:buSzPts val="2400"/>
            </a:pPr>
            <a:endParaRPr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762000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7"/>
          <p:cNvSpPr/>
          <p:nvPr/>
        </p:nvSpPr>
        <p:spPr>
          <a:xfrm>
            <a:off x="4331099" y="990600"/>
            <a:ext cx="1720380" cy="510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2452" rIns="81639" bIns="4245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Agregarea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2519002" y="1969764"/>
            <a:ext cx="3918342" cy="393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32" tIns="82932" rIns="82932" bIns="82932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string </a:t>
            </a:r>
            <a:r>
              <a:rPr lang="en-US" sz="2200" dirty="0" err="1"/>
              <a:t>nume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vechime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class Curs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{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string </a:t>
            </a:r>
            <a:r>
              <a:rPr lang="en-US" sz="2200" dirty="0" err="1"/>
              <a:t>denumire</a:t>
            </a:r>
            <a:r>
              <a:rPr lang="en-US" sz="2200" dirty="0"/>
              <a:t>;</a:t>
            </a:r>
            <a:endParaRPr sz="22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Profesor</a:t>
            </a:r>
            <a:r>
              <a:rPr lang="en-US" sz="2200" b="1" dirty="0">
                <a:solidFill>
                  <a:srgbClr val="FF0000"/>
                </a:solidFill>
              </a:rPr>
              <a:t> p;</a:t>
            </a:r>
            <a:endParaRPr sz="2200" b="1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};</a:t>
            </a:r>
            <a:endParaRPr sz="2200"/>
          </a:p>
        </p:txBody>
      </p:sp>
      <p:sp>
        <p:nvSpPr>
          <p:cNvPr id="10" name="Google Shape;471;p35"/>
          <p:cNvSpPr txBox="1"/>
          <p:nvPr/>
        </p:nvSpPr>
        <p:spPr>
          <a:xfrm>
            <a:off x="793679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6764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1981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multe obiecte au proprietăți similare</a:t>
            </a:r>
          </a:p>
          <a:p>
            <a:pPr eaLnBrk="1" hangingPunct="1">
              <a:buFontTx/>
              <a:buNone/>
            </a:pP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reutilizare de cod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6858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67225"/>
            <a:ext cx="7772400" cy="3124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terminologie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</a:t>
            </a:r>
            <a:r>
              <a:rPr lang="en-US" altLang="ro-RO" sz="2400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ă,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superclasă subclasă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părinte, fiu</a:t>
            </a:r>
          </a:p>
          <a:p>
            <a:pPr lvl="1"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mai târziu: funcții virtuale, identificare de tipuri in timpul rulării (RTTI)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081425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90825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941" y="2072025"/>
            <a:ext cx="7772400" cy="3429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încorporarea componentelor unei clase în alta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refolosire de cod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detalii mai subtile pentru tipuri şi subtipuri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clas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conține toate elementele clasei de baz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, mai adăug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noi elemente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88341" y="1081425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26141" y="90825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ChangeArrowheads="1"/>
          </p:cNvSpPr>
          <p:nvPr/>
        </p:nvSpPr>
        <p:spPr bwMode="auto">
          <a:xfrm>
            <a:off x="304800" y="1460242"/>
            <a:ext cx="4572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floors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area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// …</a:t>
            </a:r>
          </a:p>
          <a:p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r>
              <a:rPr lang="ro-RO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endParaRPr lang="ro-RO" sz="2000" dirty="0">
              <a:solidFill>
                <a:srgbClr val="696969"/>
              </a:solidFill>
              <a:latin typeface="Arial" pitchFamily="34" charset="0"/>
              <a:cs typeface="Arial" pitchFamily="34" charset="0"/>
            </a:endParaRPr>
          </a:p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house e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house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bedrooms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baths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set_bedrooms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get_bedrooms</a:t>
            </a:r>
            <a:r>
              <a:rPr lang="ro-RO" sz="2000" dirty="0" smtClean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419600" y="2949476"/>
            <a:ext cx="4572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tip acces: public, private, protected</a:t>
            </a:r>
          </a:p>
          <a:p>
            <a:r>
              <a:rPr lang="ro-RO" altLang="ro-RO" dirty="0"/>
              <a:t>mai multe mai târziu</a:t>
            </a:r>
          </a:p>
          <a:p>
            <a:endParaRPr lang="ro-RO" altLang="ro-RO" dirty="0"/>
          </a:p>
          <a:p>
            <a:r>
              <a:rPr lang="ro-RO" altLang="ro-RO" dirty="0"/>
              <a:t>public: membrii publici ai building devin publici pentru house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97306" y="1117342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735106" y="126742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282" y="2286000"/>
            <a:ext cx="8153400" cy="21336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house NU are acces la membrii privați ai lui building</a:t>
            </a: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așa se realizează encapsularea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clasa derivat</a:t>
            </a:r>
            <a:r>
              <a:rPr lang="vi-VN" altLang="ro-RO" sz="2400" dirty="0" smtClean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 are acces la membrii publici ai clasei de baza şi la toți membrii săi (publici şi privați)</a:t>
            </a:r>
          </a:p>
          <a:p>
            <a:pPr eaLnBrk="1" hangingPunct="1"/>
            <a:endParaRPr lang="ro-RO" altLang="ro-RO" sz="2800" dirty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8682" y="12192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6482" y="2286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ChangeArrowheads="1"/>
          </p:cNvSpPr>
          <p:nvPr/>
        </p:nvSpPr>
        <p:spPr bwMode="auto">
          <a:xfrm>
            <a:off x="152400" y="1381065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800000"/>
                </a:solidFill>
              </a:rPr>
              <a:t>class</a:t>
            </a:r>
            <a:r>
              <a:rPr lang="en-US" sz="2000" dirty="0" smtClean="0"/>
              <a:t> </a:t>
            </a:r>
            <a:r>
              <a:rPr lang="en-US" sz="2000" dirty="0"/>
              <a:t>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floors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area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get_rooms</a:t>
            </a:r>
            <a:r>
              <a:rPr lang="en-US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 smtClean="0">
                <a:solidFill>
                  <a:srgbClr val="800080"/>
                </a:solidFill>
              </a:rPr>
              <a:t>; //…};</a:t>
            </a:r>
            <a:r>
              <a:rPr lang="en-US" sz="2000" dirty="0" smtClean="0"/>
              <a:t> </a:t>
            </a:r>
            <a:endParaRPr lang="en-US" sz="2000" dirty="0">
              <a:solidFill>
                <a:srgbClr val="696969"/>
              </a:solidFill>
            </a:endParaRP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4419600" y="2590800"/>
            <a:ext cx="4572000" cy="3477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// school este de asemenea derivat</a:t>
            </a:r>
            <a:r>
              <a:rPr lang="vi-VN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dirty="0">
                <a:solidFill>
                  <a:srgbClr val="696969"/>
                </a:solidFill>
                <a:latin typeface="Arial" pitchFamily="34" charset="0"/>
                <a:cs typeface="Arial" pitchFamily="34" charset="0"/>
              </a:rPr>
              <a:t> din building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class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school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building 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classrooms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offices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public</a:t>
            </a:r>
            <a:r>
              <a:rPr lang="ro-RO" sz="2000" dirty="0">
                <a:solidFill>
                  <a:srgbClr val="E34ADC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get_classrooms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void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set_offices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num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ro-RO" sz="2000" b="1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	int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get_offices</a:t>
            </a:r>
            <a:r>
              <a:rPr lang="ro-RO" sz="2000" dirty="0">
                <a:solidFill>
                  <a:srgbClr val="80803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ro-RO" sz="2000" dirty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ro-RO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ro-RO" sz="2000" dirty="0" smtClean="0">
                <a:solidFill>
                  <a:srgbClr val="800080"/>
                </a:solidFill>
                <a:latin typeface="Arial" pitchFamily="34" charset="0"/>
                <a:cs typeface="Arial" pitchFamily="34" charset="0"/>
              </a:rPr>
              <a:t>};</a:t>
            </a:r>
            <a:endParaRPr lang="ro-RO" altLang="ro-RO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1143000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  <p:sp>
        <p:nvSpPr>
          <p:cNvPr id="8" name="Google Shape;471;p35"/>
          <p:cNvSpPr txBox="1"/>
          <p:nvPr/>
        </p:nvSpPr>
        <p:spPr>
          <a:xfrm>
            <a:off x="685800" y="1524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3767078"/>
            <a:ext cx="4572000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house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/>
              <a:t> building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bedrooms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baths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set_bedrooms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get_bedrooms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set_baths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num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get_baths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ChangeArrowheads="1"/>
          </p:cNvSpPr>
          <p:nvPr/>
        </p:nvSpPr>
        <p:spPr bwMode="auto">
          <a:xfrm>
            <a:off x="228600" y="733425"/>
            <a:ext cx="35814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set_floors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floors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set_area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area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get_floors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floors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building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get_area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area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set_bedrooms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bedrooms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set_baths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baths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get_bedrooms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bedrooms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house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get_baths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baths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set_classrooms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classrooms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void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set_offices</a:t>
            </a:r>
            <a:r>
              <a:rPr lang="ro-RO" sz="1400">
                <a:solidFill>
                  <a:srgbClr val="808030"/>
                </a:solidFill>
              </a:rPr>
              <a:t>(</a:t>
            </a:r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num</a:t>
            </a:r>
            <a:r>
              <a:rPr lang="ro-RO" sz="1400">
                <a:solidFill>
                  <a:srgbClr val="808030"/>
                </a:solidFill>
              </a:rPr>
              <a:t>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offices </a:t>
            </a:r>
            <a:r>
              <a:rPr lang="ro-RO" sz="1400">
                <a:solidFill>
                  <a:srgbClr val="808030"/>
                </a:solidFill>
              </a:rPr>
              <a:t>=</a:t>
            </a:r>
            <a:r>
              <a:rPr lang="ro-RO" sz="1400"/>
              <a:t> num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get_classrooms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classrooms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 b="1">
                <a:solidFill>
                  <a:srgbClr val="800000"/>
                </a:solidFill>
              </a:rPr>
              <a:t>int</a:t>
            </a:r>
            <a:r>
              <a:rPr lang="ro-RO" sz="1400"/>
              <a:t> school</a:t>
            </a:r>
            <a:r>
              <a:rPr lang="ro-RO" sz="1400">
                <a:solidFill>
                  <a:srgbClr val="800080"/>
                </a:solidFill>
              </a:rPr>
              <a:t>::</a:t>
            </a:r>
            <a:r>
              <a:rPr lang="ro-RO" sz="1400"/>
              <a:t>get_offices</a:t>
            </a:r>
            <a:r>
              <a:rPr lang="ro-RO" sz="1400">
                <a:solidFill>
                  <a:srgbClr val="808030"/>
                </a:solidFill>
              </a:rPr>
              <a:t>()</a:t>
            </a:r>
            <a:r>
              <a:rPr lang="ro-RO" sz="1400"/>
              <a:t> </a:t>
            </a:r>
            <a:endParaRPr lang="en-US" sz="1400"/>
          </a:p>
          <a:p>
            <a:r>
              <a:rPr lang="ro-RO" sz="1400">
                <a:solidFill>
                  <a:srgbClr val="800080"/>
                </a:solidFill>
              </a:rPr>
              <a:t>{</a:t>
            </a:r>
            <a:r>
              <a:rPr lang="ro-RO" sz="1400"/>
              <a:t> </a:t>
            </a:r>
            <a:r>
              <a:rPr lang="ro-RO" sz="1400" b="1">
                <a:solidFill>
                  <a:srgbClr val="800000"/>
                </a:solidFill>
              </a:rPr>
              <a:t>return</a:t>
            </a:r>
            <a:r>
              <a:rPr lang="ro-RO" sz="1400"/>
              <a:t> offices</a:t>
            </a:r>
            <a:r>
              <a:rPr lang="ro-RO" sz="1400">
                <a:solidFill>
                  <a:srgbClr val="800080"/>
                </a:solidFill>
              </a:rPr>
              <a:t>;</a:t>
            </a:r>
            <a:r>
              <a:rPr lang="ro-RO" sz="1400"/>
              <a:t> </a:t>
            </a:r>
            <a:r>
              <a:rPr lang="ro-RO" sz="1400">
                <a:solidFill>
                  <a:srgbClr val="800080"/>
                </a:solidFill>
              </a:rPr>
              <a:t>}</a:t>
            </a:r>
            <a:endParaRPr lang="en-US" altLang="ro-RO" sz="1400" b="1">
              <a:solidFill>
                <a:schemeClr val="bg2"/>
              </a:solidFill>
            </a:endParaRPr>
          </a:p>
        </p:txBody>
      </p:sp>
      <p:sp>
        <p:nvSpPr>
          <p:cNvPr id="52227" name="Rectangle 7"/>
          <p:cNvSpPr>
            <a:spLocks noChangeArrowheads="1"/>
          </p:cNvSpPr>
          <p:nvPr/>
        </p:nvSpPr>
        <p:spPr bwMode="auto">
          <a:xfrm>
            <a:off x="3886200" y="487363"/>
            <a:ext cx="4953000" cy="477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house h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school 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12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set_floors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4500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set_bedrooms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set_baths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house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h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get_bedrooms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bedrooms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set_classrooms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180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set_offices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set_area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25000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school has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get_classrooms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classrooms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Its area is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get_area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4419600" y="5181600"/>
            <a:ext cx="457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o-RO"/>
              <a:t>house has 5 bedrooms</a:t>
            </a:r>
          </a:p>
          <a:p>
            <a:r>
              <a:rPr lang="en-US" altLang="ro-RO"/>
              <a:t>school has 180 classrooms</a:t>
            </a:r>
          </a:p>
          <a:p>
            <a:r>
              <a:rPr lang="en-US" altLang="ro-RO"/>
              <a:t>Its area is 25000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914900" y="47625"/>
            <a:ext cx="2895600" cy="6858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Moștenire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71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Polimorfism</a:t>
            </a:r>
            <a:endParaRPr lang="en-US" altLang="ro-RO" sz="24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743200"/>
            <a:ext cx="7772400" cy="23622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tot pentru claritate/ cod mai sigur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compilare: ex. max(int), max(float)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Polimorfism la execuție: RTTI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95307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31488" y="1066800"/>
            <a:ext cx="8485204" cy="466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(un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caz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b="1" i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Polimorfism</a:t>
            </a:r>
            <a:r>
              <a:rPr lang="en-US" b="1" i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b="1" i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compilare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)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tilizarea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multor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acelaşi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nume</a:t>
            </a: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Identificarea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face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prin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numărul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şi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tipul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lor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 </a:t>
            </a:r>
            <a:r>
              <a:rPr 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ipul de întoarcere nu e suficient pentru </a:t>
            </a:r>
            <a:r>
              <a:rPr lang="en-US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 face </a:t>
            </a:r>
            <a:r>
              <a:rPr lang="ro-RO" altLang="ro-RO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diferența</a:t>
            </a:r>
            <a:endParaRPr lang="en-US" altLang="ro-RO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altLang="ro-RO" b="1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altLang="ro-RO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dirty="0" smtClean="0">
                <a:latin typeface="Arial" pitchFamily="34" charset="0"/>
                <a:cs typeface="Arial" pitchFamily="34" charset="0"/>
              </a:rPr>
              <a:t>implicitate/corectitudine de cod</a:t>
            </a:r>
          </a:p>
        </p:txBody>
      </p:sp>
      <p:sp>
        <p:nvSpPr>
          <p:cNvPr id="10" name="Google Shape;471;p35"/>
          <p:cNvSpPr txBox="1"/>
          <p:nvPr/>
        </p:nvSpPr>
        <p:spPr>
          <a:xfrm>
            <a:off x="205740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ro-RO" sz="2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Șabloane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7772400" cy="3200400"/>
          </a:xfrm>
        </p:spPr>
        <p:txBody>
          <a:bodyPr/>
          <a:lstStyle/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din nou cod mai sigur/reutilizare de cod</a:t>
            </a:r>
          </a:p>
          <a:p>
            <a:pPr eaLnBrk="1" hangingPunct="1"/>
            <a:endParaRPr lang="ro-RO" altLang="ro-RO" sz="2400" dirty="0" smtClean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putem implementa listă înlănțuită de 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întregi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caractere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float</a:t>
            </a:r>
          </a:p>
          <a:p>
            <a:pPr lvl="1" eaLnBrk="1" hangingPunct="1"/>
            <a:r>
              <a:rPr lang="ro-RO" altLang="ro-RO" sz="2400" dirty="0" smtClean="0">
                <a:latin typeface="Arial" pitchFamily="34" charset="0"/>
                <a:cs typeface="Arial" pitchFamily="34" charset="0"/>
              </a:rPr>
              <a:t>obiecte</a:t>
            </a:r>
          </a:p>
        </p:txBody>
      </p:sp>
      <p:sp>
        <p:nvSpPr>
          <p:cNvPr id="7" name="Google Shape;471;p35"/>
          <p:cNvSpPr txBox="1"/>
          <p:nvPr/>
        </p:nvSpPr>
        <p:spPr>
          <a:xfrm>
            <a:off x="762000" y="152400"/>
            <a:ext cx="80772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91440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programarii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orientate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800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7772400" cy="3429000"/>
          </a:xfrm>
        </p:spPr>
        <p:txBody>
          <a:bodyPr/>
          <a:lstStyle/>
          <a:p>
            <a:pPr>
              <a:buNone/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Curs 3</a:t>
            </a:r>
          </a:p>
          <a:p>
            <a:pPr>
              <a:buNone/>
              <a:defRPr/>
            </a:pPr>
            <a:endParaRPr lang="en-US" sz="2800" dirty="0" smtClean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0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13716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304800" y="1905000"/>
            <a:ext cx="7619745" cy="759546"/>
          </a:xfrm>
          <a:prstGeom prst="rect">
            <a:avLst/>
          </a:prstGeom>
          <a:noFill/>
          <a:ln w="936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Error: differing return types are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</a:rPr>
              <a:t>); // insufficient when overloading.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381000" y="3048000"/>
            <a:ext cx="4876800" cy="1775208"/>
          </a:xfrm>
          <a:prstGeom prst="rect">
            <a:avLst/>
          </a:prstGeom>
          <a:noFill/>
          <a:ln w="936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*p);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</a:rPr>
              <a:t>int</a:t>
            </a:r>
            <a:r>
              <a:rPr lang="en-US" sz="2200" spc="-1" dirty="0">
                <a:solidFill>
                  <a:srgbClr val="000000"/>
                </a:solidFill>
              </a:rPr>
              <a:t> p[]); // error, *p is same as p[]</a:t>
            </a:r>
            <a:endParaRPr lang="en-US" sz="2200" spc="-1" dirty="0"/>
          </a:p>
          <a:p>
            <a:pPr>
              <a:lnSpc>
                <a:spcPct val="100000"/>
              </a:lnSpc>
            </a:pP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x);</a:t>
            </a:r>
            <a:endParaRPr lang="en-US" sz="2200" spc="-1" dirty="0"/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000000"/>
                </a:solidFill>
                <a:ea typeface="Arial"/>
              </a:rPr>
              <a:t>void f(</a:t>
            </a:r>
            <a:r>
              <a:rPr lang="en-US" sz="22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ea typeface="Arial"/>
              </a:rPr>
              <a:t>&amp;</a:t>
            </a:r>
            <a:r>
              <a:rPr lang="en-US" sz="2200" spc="-1" dirty="0">
                <a:solidFill>
                  <a:srgbClr val="000000"/>
                </a:solidFill>
                <a:ea typeface="Arial"/>
              </a:rPr>
              <a:t> x</a:t>
            </a:r>
            <a:r>
              <a:rPr lang="en-US" sz="2200" spc="-1" dirty="0" smtClean="0">
                <a:solidFill>
                  <a:srgbClr val="000000"/>
                </a:solidFill>
                <a:ea typeface="Arial"/>
              </a:rPr>
              <a:t>);</a:t>
            </a:r>
            <a:endParaRPr lang="en-US" sz="2200" spc="-1" dirty="0"/>
          </a:p>
        </p:txBody>
      </p:sp>
      <p:sp>
        <p:nvSpPr>
          <p:cNvPr id="10" name="Google Shape;471;p35"/>
          <p:cNvSpPr txBox="1"/>
          <p:nvPr/>
        </p:nvSpPr>
        <p:spPr>
          <a:xfrm>
            <a:off x="205740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381001" y="5029200"/>
            <a:ext cx="4495800" cy="1313544"/>
          </a:xfrm>
          <a:prstGeom prst="rect">
            <a:avLst/>
          </a:prstGeom>
          <a:noFill/>
          <a:ln w="936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 smtClean="0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)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{ 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 smtClean="0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, </a:t>
            </a:r>
            <a:r>
              <a:rPr lang="en-US" sz="20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j = 0)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return </a:t>
            </a:r>
            <a:r>
              <a:rPr lang="en-US" sz="20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2000" spc="-1" dirty="0">
                <a:solidFill>
                  <a:srgbClr val="000000"/>
                </a:solidFill>
                <a:ea typeface="Times New Roman"/>
              </a:rPr>
              <a:t>*j</a:t>
            </a:r>
            <a:r>
              <a:rPr lang="en-US" sz="2000" spc="-1" dirty="0" smtClean="0">
                <a:solidFill>
                  <a:srgbClr val="000000"/>
                </a:solidFill>
                <a:ea typeface="Times New Roman"/>
              </a:rPr>
              <a:t>; </a:t>
            </a:r>
            <a:r>
              <a:rPr lang="en-US" sz="2000" spc="-1" dirty="0" smtClean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Apel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lang="en-US" sz="2000" spc="-1" dirty="0" err="1" smtClean="0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000" spc="-1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endParaRPr lang="en-US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156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1;p35"/>
          <p:cNvSpPr txBox="1"/>
          <p:nvPr/>
        </p:nvSpPr>
        <p:spPr>
          <a:xfrm>
            <a:off x="2014480" y="762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2689" y="671175"/>
            <a:ext cx="4572000" cy="4504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376" y="1219200"/>
            <a:ext cx="61720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0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0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0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448207" y="281940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smtClean="0">
                <a:latin typeface="Times New Roman"/>
              </a:rPr>
              <a:t>Dar…</a:t>
            </a:r>
            <a:endParaRPr lang="en-US" sz="2200" spc="-1" dirty="0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990600" y="2040301"/>
            <a:ext cx="5748280" cy="636435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639" tIns="40820" rIns="81639" bIns="4082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smtClean="0">
                <a:solidFill>
                  <a:srgbClr val="696969"/>
                </a:solidFill>
                <a:latin typeface="Times New Roman"/>
              </a:rPr>
              <a:t>//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...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spc="-1" dirty="0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1800" spc="-1" dirty="0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372035" y="1619310"/>
            <a:ext cx="1219200" cy="42099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1639" tIns="40820" rIns="81639" bIns="4082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smtClean="0">
                <a:latin typeface="Times New Roman"/>
              </a:rPr>
              <a:t>Obs.</a:t>
            </a:r>
            <a:endParaRPr lang="en-US" sz="2200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972670" y="3240391"/>
            <a:ext cx="6020084" cy="196977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pc="-1" dirty="0" smtClean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 smtClean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  </a:t>
            </a:r>
            <a:r>
              <a:rPr lang="en-US" sz="16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1600" spc="-1" dirty="0" err="1">
                <a:solidFill>
                  <a:srgbClr val="000000"/>
                </a:solidFill>
                <a:ea typeface="Times New Roman"/>
              </a:rPr>
              <a:t>i</a:t>
            </a:r>
            <a:r>
              <a:rPr lang="en-US" sz="16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1600" spc="-1" dirty="0">
                <a:solidFill>
                  <a:srgbClr val="000000"/>
                </a:solidFill>
                <a:ea typeface="Times New Roman"/>
              </a:rPr>
              <a:t>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unambiguous, calls </a:t>
            </a:r>
            <a:r>
              <a:rPr lang="en-US" sz="16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(double)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 err="1">
                <a:solidFill>
                  <a:srgbClr val="000000"/>
                </a:solidFill>
                <a:latin typeface="Times New Roman"/>
                <a:ea typeface="Times New Roman"/>
              </a:rPr>
              <a:t>myfunc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6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6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600" spc="-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6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600" spc="-1" dirty="0" smtClean="0">
                <a:solidFill>
                  <a:srgbClr val="800080"/>
                </a:solidFill>
                <a:latin typeface="Times New Roman"/>
                <a:ea typeface="Times New Roman"/>
              </a:rPr>
              <a:t>; }</a:t>
            </a:r>
            <a:endParaRPr lang="en-US" sz="16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latin typeface="Arial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3200400" y="5029200"/>
            <a:ext cx="5181643" cy="609600"/>
          </a:xfrm>
          <a:prstGeom prst="rect">
            <a:avLst/>
          </a:prstGeom>
          <a:noFill/>
          <a:ln w="9360">
            <a:solidFill>
              <a:srgbClr val="FF0000"/>
            </a:solidFill>
          </a:ln>
        </p:spPr>
        <p:txBody>
          <a:bodyPr lIns="82945" tIns="41473" rIns="82945" bIns="41473">
            <a:noAutofit/>
          </a:bodyPr>
          <a:lstStyle/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nu e de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definire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myfunc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,</a:t>
            </a:r>
          </a:p>
          <a:p>
            <a:pPr marL="311208" indent="-310881">
              <a:lnSpc>
                <a:spcPct val="80000"/>
              </a:lnSpc>
              <a:spcBef>
                <a:spcPts val="50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problema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apare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la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apelul</a:t>
            </a:r>
            <a:r>
              <a:rPr lang="en-US" sz="2000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spc="-1" dirty="0" err="1">
                <a:solidFill>
                  <a:srgbClr val="000000"/>
                </a:solidFill>
                <a:latin typeface="Times New Roman"/>
              </a:rPr>
              <a:t>functiilor</a:t>
            </a:r>
            <a:endParaRPr lang="en-US" sz="2000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93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7"/>
          <p:cNvSpPr txBox="1"/>
          <p:nvPr/>
        </p:nvSpPr>
        <p:spPr>
          <a:xfrm>
            <a:off x="83520" y="914400"/>
            <a:ext cx="8543520" cy="46689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Într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-o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se pot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unul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sau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mai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mulţi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apel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se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omite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specificarea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pentru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acei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parametri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formali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care au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declarate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Argumentele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cu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trebuie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să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fie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amplasate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la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sfârşitul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listei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.</a:t>
            </a: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endParaRPr lang="en-US" sz="2000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</a:pP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</a:t>
            </a:r>
            <a:endParaRPr sz="2000" dirty="0">
              <a:solidFill>
                <a:schemeClr val="accent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471;p35"/>
          <p:cNvSpPr txBox="1"/>
          <p:nvPr/>
        </p:nvSpPr>
        <p:spPr>
          <a:xfrm>
            <a:off x="2057400" y="152400"/>
            <a:ext cx="4876800" cy="59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 marL="1036815" indent="-20304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</a:pP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Scurta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b="1" dirty="0" smtClean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C++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0343B7-6EDE-4C77-AFB2-6F464C0D2318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customXml/itemProps2.xml><?xml version="1.0" encoding="utf-8"?>
<ds:datastoreItem xmlns:ds="http://schemas.openxmlformats.org/officeDocument/2006/customXml" ds:itemID="{89808107-05A2-45DF-9A9F-3728C93292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FEFABE-FA11-4151-9A57-C575ED8920C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4864</TotalTime>
  <Words>3760</Words>
  <Application>Microsoft Office PowerPoint</Application>
  <PresentationFormat>On-screen Show (4:3)</PresentationFormat>
  <Paragraphs>858</Paragraphs>
  <Slides>61</Slides>
  <Notes>58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Default Design</vt:lpstr>
      <vt:lpstr>1_Default Design</vt:lpstr>
      <vt:lpstr>3_ipc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pointeri şi array-uri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întoarcere de referințe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Obiecte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Clase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Moștenire</vt:lpstr>
      <vt:lpstr>Moștenire</vt:lpstr>
      <vt:lpstr>Moștenire</vt:lpstr>
      <vt:lpstr>Moștenire</vt:lpstr>
      <vt:lpstr>Moștenire</vt:lpstr>
      <vt:lpstr>Moștenire</vt:lpstr>
      <vt:lpstr>Moștenire</vt:lpstr>
      <vt:lpstr>Polimorfism</vt:lpstr>
      <vt:lpstr>Șabloane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307</cp:revision>
  <dcterms:created xsi:type="dcterms:W3CDTF">1601-01-01T00:00:00Z</dcterms:created>
  <dcterms:modified xsi:type="dcterms:W3CDTF">2025-03-02T20:25:36Z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