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2"/>
  </p:notesMasterIdLst>
  <p:sldIdLst>
    <p:sldId id="256" r:id="rId7"/>
    <p:sldId id="257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599" r:id="rId17"/>
    <p:sldId id="600" r:id="rId18"/>
    <p:sldId id="601" r:id="rId19"/>
    <p:sldId id="602" r:id="rId20"/>
    <p:sldId id="604" r:id="rId21"/>
    <p:sldId id="634" r:id="rId22"/>
    <p:sldId id="632" r:id="rId23"/>
    <p:sldId id="635" r:id="rId24"/>
    <p:sldId id="636" r:id="rId25"/>
    <p:sldId id="606" r:id="rId26"/>
    <p:sldId id="611" r:id="rId27"/>
    <p:sldId id="653" r:id="rId28"/>
    <p:sldId id="612" r:id="rId29"/>
    <p:sldId id="613" r:id="rId30"/>
    <p:sldId id="614" r:id="rId31"/>
    <p:sldId id="615" r:id="rId32"/>
    <p:sldId id="616" r:id="rId33"/>
    <p:sldId id="617" r:id="rId34"/>
    <p:sldId id="618" r:id="rId35"/>
    <p:sldId id="619" r:id="rId36"/>
    <p:sldId id="620" r:id="rId37"/>
    <p:sldId id="621" r:id="rId38"/>
    <p:sldId id="622" r:id="rId39"/>
    <p:sldId id="623" r:id="rId40"/>
    <p:sldId id="641" r:id="rId41"/>
    <p:sldId id="642" r:id="rId42"/>
    <p:sldId id="644" r:id="rId43"/>
    <p:sldId id="645" r:id="rId44"/>
    <p:sldId id="646" r:id="rId45"/>
    <p:sldId id="647" r:id="rId46"/>
    <p:sldId id="651" r:id="rId47"/>
    <p:sldId id="648" r:id="rId48"/>
    <p:sldId id="649" r:id="rId49"/>
    <p:sldId id="650" r:id="rId50"/>
    <p:sldId id="654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 varScale="1">
        <p:scale>
          <a:sx n="64" d="100"/>
          <a:sy n="64" d="100"/>
        </p:scale>
        <p:origin x="-134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ableStyles" Target="tableStyle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43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45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</a:t>
            </a:r>
            <a:r>
              <a:rPr lang="ro-RO" alt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curs -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2024 – 2025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13, 14, 15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  <p:sp>
        <p:nvSpPr>
          <p:cNvPr id="13" name="CustomShape 5"/>
          <p:cNvSpPr/>
          <p:nvPr/>
        </p:nvSpPr>
        <p:spPr>
          <a:xfrm>
            <a:off x="5059440" y="289560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Andrei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Păun</a:t>
            </a:r>
            <a:endParaRPr lang="en-US" sz="2800" b="0" strike="noStrike" spc="-1" dirty="0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Anca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Dobrovăț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anonime</a:t>
            </a:r>
            <a:endParaRPr lang="en-US" altLang="ro-RO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nu poate avea functii</a:t>
            </a:r>
          </a:p>
          <a:p>
            <a:pPr eaLnBrk="1" hangingPunct="1"/>
            <a:r>
              <a:rPr lang="en-US" altLang="ro-RO"/>
              <a:t>nu poate avea private sau protected (fara functii nu avem acces la altceva)</a:t>
            </a:r>
          </a:p>
          <a:p>
            <a:pPr eaLnBrk="1" hangingPunct="1"/>
            <a:r>
              <a:rPr lang="en-US" altLang="ro-RO"/>
              <a:t>union-uri anonime globale trebuiesc precizate ca statice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Functii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endParaRPr lang="en-US" altLang="ro-RO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Cuvantul cheie: </a:t>
            </a:r>
            <a:r>
              <a:rPr lang="en-US" altLang="ro-RO" b="1"/>
              <a:t>friend</a:t>
            </a:r>
          </a:p>
          <a:p>
            <a:pPr eaLnBrk="1" hangingPunct="1"/>
            <a:r>
              <a:rPr lang="en-US" altLang="ro-RO"/>
              <a:t>pentru accesarea campurilor protected, private din alta clasa</a:t>
            </a:r>
          </a:p>
          <a:p>
            <a:pPr eaLnBrk="1" hangingPunct="1"/>
            <a:r>
              <a:rPr lang="en-US" altLang="ro-RO"/>
              <a:t>folositoare la overload-area operatorilor, pentru unele functii de I/O, si portiuni interconectate (exemplu urmeaza)</a:t>
            </a:r>
          </a:p>
          <a:p>
            <a:pPr eaLnBrk="1" hangingPunct="1"/>
            <a:r>
              <a:rPr lang="en-US" altLang="ro-RO"/>
              <a:t>in rest nu se prea folosesc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81000" y="1381065"/>
            <a:ext cx="7467600" cy="5324535"/>
            <a:chOff x="381000" y="1011039"/>
            <a:chExt cx="7467600" cy="5324535"/>
          </a:xfrm>
        </p:grpSpPr>
        <p:sp>
          <p:nvSpPr>
            <p:cNvPr id="35842" name="Rectangle 4"/>
            <p:cNvSpPr>
              <a:spLocks noChangeArrowheads="1"/>
            </p:cNvSpPr>
            <p:nvPr/>
          </p:nvSpPr>
          <p:spPr bwMode="auto">
            <a:xfrm>
              <a:off x="381000" y="1011039"/>
              <a:ext cx="7467600" cy="53245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ro-RO" sz="2000" dirty="0">
                  <a:solidFill>
                    <a:srgbClr val="004A43"/>
                  </a:solidFill>
                </a:rPr>
                <a:t>#include </a:t>
              </a:r>
              <a:r>
                <a:rPr lang="ro-RO" sz="2000" dirty="0">
                  <a:solidFill>
                    <a:srgbClr val="800000"/>
                  </a:solidFill>
                </a:rPr>
                <a:t>&lt;</a:t>
              </a:r>
              <a:r>
                <a:rPr lang="ro-RO" sz="2000" dirty="0">
                  <a:solidFill>
                    <a:srgbClr val="40015A"/>
                  </a:solidFill>
                </a:rPr>
                <a:t>iostream</a:t>
              </a:r>
              <a:r>
                <a:rPr lang="ro-RO" sz="2000" dirty="0">
                  <a:solidFill>
                    <a:srgbClr val="800000"/>
                  </a:solidFill>
                </a:rPr>
                <a:t>&gt;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using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namespace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666616"/>
                  </a:solidFill>
                </a:rPr>
                <a:t>std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class</a:t>
              </a:r>
              <a:r>
                <a:rPr lang="ro-RO" sz="2000" dirty="0"/>
                <a:t> myclass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a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b="1" dirty="0">
                  <a:solidFill>
                    <a:srgbClr val="800000"/>
                  </a:solidFill>
                </a:rPr>
                <a:t>public</a:t>
              </a:r>
              <a:r>
                <a:rPr lang="ro-RO" sz="2000" dirty="0">
                  <a:solidFill>
                    <a:srgbClr val="E34ADC"/>
                  </a:solidFill>
                </a:rPr>
                <a:t>: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friend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en-US" sz="2000" dirty="0"/>
                <a:t> // </a:t>
              </a:r>
              <a:r>
                <a:rPr lang="en-US" sz="2000" dirty="0" err="1"/>
                <a:t>poate</a:t>
              </a:r>
              <a:r>
                <a:rPr lang="en-US" sz="2000" dirty="0"/>
                <a:t> </a:t>
              </a:r>
              <a:r>
                <a:rPr lang="en-US" sz="2000" dirty="0" err="1"/>
                <a:t>accesa</a:t>
              </a:r>
              <a:r>
                <a:rPr lang="en-US" sz="2000" dirty="0"/>
                <a:t> direct a </a:t>
              </a:r>
              <a:r>
                <a:rPr lang="en-US" sz="2000" dirty="0" err="1"/>
                <a:t>si</a:t>
              </a:r>
              <a:r>
                <a:rPr lang="en-US" sz="2000" dirty="0"/>
                <a:t> b private</a:t>
              </a:r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void</a:t>
              </a:r>
              <a:r>
                <a:rPr lang="ro-RO" sz="2000" dirty="0"/>
                <a:t> 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</a:rPr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a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i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b </a:t>
              </a:r>
              <a:r>
                <a:rPr lang="ro-RO" sz="2000" dirty="0">
                  <a:solidFill>
                    <a:srgbClr val="808030"/>
                  </a:solidFill>
                </a:rPr>
                <a:t>=</a:t>
              </a:r>
              <a:r>
                <a:rPr lang="ro-RO" sz="2000" dirty="0"/>
                <a:t> j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};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myclass x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a </a:t>
              </a:r>
              <a:r>
                <a:rPr lang="ro-RO" sz="2000" dirty="0">
                  <a:solidFill>
                    <a:srgbClr val="808030"/>
                  </a:solidFill>
                </a:rPr>
                <a:t>+</a:t>
              </a:r>
              <a:r>
                <a:rPr lang="ro-RO" sz="2000" dirty="0"/>
                <a:t> x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b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r>
                <a:rPr lang="ro-RO" sz="2000" dirty="0"/>
                <a:t> </a:t>
              </a:r>
              <a:endParaRPr lang="en-US" sz="2000" dirty="0"/>
            </a:p>
            <a:p>
              <a:endParaRPr lang="en-US" sz="2000" b="1" dirty="0">
                <a:solidFill>
                  <a:srgbClr val="800000"/>
                </a:solidFill>
              </a:endParaRPr>
            </a:p>
            <a:p>
              <a:r>
                <a:rPr lang="ro-RO" sz="2000" b="1" dirty="0">
                  <a:solidFill>
                    <a:srgbClr val="800000"/>
                  </a:solidFill>
                </a:rPr>
                <a:t>int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400000"/>
                  </a:solidFill>
                </a:rPr>
                <a:t>main</a:t>
              </a:r>
              <a:r>
                <a:rPr lang="ro-RO" sz="2000" dirty="0">
                  <a:solidFill>
                    <a:srgbClr val="808030"/>
                  </a:solidFill>
                </a:rPr>
                <a:t>()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0080"/>
                  </a:solidFill>
                </a:rPr>
                <a:t>{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myclass n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/>
                <a:t>	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.</a:t>
              </a:r>
              <a:r>
                <a:rPr lang="ro-RO" sz="2000" dirty="0"/>
                <a:t>set_ab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>
                  <a:solidFill>
                    <a:srgbClr val="008C00"/>
                  </a:solidFill>
                </a:rPr>
                <a:t>3</a:t>
              </a:r>
              <a:r>
                <a:rPr lang="ro-RO" sz="2000" dirty="0">
                  <a:solidFill>
                    <a:srgbClr val="808030"/>
                  </a:solidFill>
                </a:rPr>
                <a:t>,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4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dirty="0">
                  <a:solidFill>
                    <a:srgbClr val="603000"/>
                  </a:solidFill>
                </a:rPr>
                <a:t>	</a:t>
              </a:r>
              <a:r>
                <a:rPr lang="ro-RO" sz="2000" dirty="0">
                  <a:solidFill>
                    <a:srgbClr val="603000"/>
                  </a:solidFill>
                </a:rPr>
                <a:t>cout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808030"/>
                  </a:solidFill>
                </a:rPr>
                <a:t>&lt;&lt;</a:t>
              </a:r>
              <a:r>
                <a:rPr lang="ro-RO" sz="2000" dirty="0"/>
                <a:t> sum</a:t>
              </a:r>
              <a:r>
                <a:rPr lang="ro-RO" sz="2000" dirty="0">
                  <a:solidFill>
                    <a:srgbClr val="808030"/>
                  </a:solidFill>
                </a:rPr>
                <a:t>(</a:t>
              </a:r>
              <a:r>
                <a:rPr lang="ro-RO" sz="2000" dirty="0"/>
                <a:t>n</a:t>
              </a:r>
              <a:r>
                <a:rPr lang="ro-RO" sz="2000" dirty="0">
                  <a:solidFill>
                    <a:srgbClr val="808030"/>
                  </a:solidFill>
                </a:rPr>
                <a:t>)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en-US" sz="2000" b="1" dirty="0">
                  <a:solidFill>
                    <a:srgbClr val="800000"/>
                  </a:solidFill>
                </a:rPr>
                <a:t>	</a:t>
              </a:r>
              <a:r>
                <a:rPr lang="ro-RO" sz="2000" b="1" dirty="0">
                  <a:solidFill>
                    <a:srgbClr val="800000"/>
                  </a:solidFill>
                </a:rPr>
                <a:t>return</a:t>
              </a:r>
              <a:r>
                <a:rPr lang="ro-RO" sz="2000" dirty="0"/>
                <a:t> </a:t>
              </a:r>
              <a:r>
                <a:rPr lang="ro-RO" sz="2000" dirty="0">
                  <a:solidFill>
                    <a:srgbClr val="008C00"/>
                  </a:solidFill>
                </a:rPr>
                <a:t>0</a:t>
              </a:r>
              <a:r>
                <a:rPr lang="ro-RO" sz="2000" dirty="0">
                  <a:solidFill>
                    <a:srgbClr val="800080"/>
                  </a:solidFill>
                </a:rPr>
                <a:t>;</a:t>
              </a:r>
              <a:r>
                <a:rPr lang="ro-RO" sz="2000" dirty="0"/>
                <a:t> </a:t>
              </a:r>
              <a:endParaRPr lang="en-US" sz="2000" dirty="0"/>
            </a:p>
            <a:p>
              <a:r>
                <a:rPr lang="ro-RO" sz="2000" dirty="0">
                  <a:solidFill>
                    <a:srgbClr val="800080"/>
                  </a:solidFill>
                </a:rPr>
                <a:t>}</a:t>
              </a:r>
              <a:endParaRPr lang="en-US" altLang="ro-RO" sz="2000" b="1" dirty="0"/>
            </a:p>
          </p:txBody>
        </p:sp>
        <p:sp>
          <p:nvSpPr>
            <p:cNvPr id="35843" name="TextBox 2"/>
            <p:cNvSpPr txBox="1">
              <a:spLocks noChangeArrowheads="1"/>
            </p:cNvSpPr>
            <p:nvPr/>
          </p:nvSpPr>
          <p:spPr bwMode="auto">
            <a:xfrm>
              <a:off x="1371600" y="2509837"/>
              <a:ext cx="2895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  <p:sp>
          <p:nvSpPr>
            <p:cNvPr id="6" name="TextBox 2"/>
            <p:cNvSpPr txBox="1">
              <a:spLocks noChangeArrowheads="1"/>
            </p:cNvSpPr>
            <p:nvPr/>
          </p:nvSpPr>
          <p:spPr bwMode="auto">
            <a:xfrm>
              <a:off x="381000" y="3657600"/>
              <a:ext cx="48006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Functii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r>
              <a:rPr lang="en-US" altLang="ro-RO" dirty="0"/>
              <a:t> </a:t>
            </a:r>
            <a:r>
              <a:rPr lang="en-US" altLang="ro-RO" dirty="0" err="1"/>
              <a:t>pentru</a:t>
            </a:r>
            <a:r>
              <a:rPr lang="en-US" altLang="ro-RO" dirty="0"/>
              <a:t> o </a:t>
            </a:r>
            <a:r>
              <a:rPr lang="en-US" altLang="ro-RO" dirty="0" err="1"/>
              <a:t>clasa</a:t>
            </a:r>
            <a:endParaRPr lang="en-US" altLang="ro-RO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3" name="Rectangle 2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3686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36869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3600" dirty="0" err="1"/>
              <a:t>Functii</a:t>
            </a:r>
            <a:r>
              <a:rPr lang="en-US" altLang="ro-RO" sz="3600" dirty="0"/>
              <a:t> </a:t>
            </a:r>
            <a:r>
              <a:rPr lang="en-US" altLang="ro-RO" sz="3600" dirty="0" err="1"/>
              <a:t>prieten</a:t>
            </a:r>
            <a:r>
              <a:rPr lang="en-US" altLang="ro-RO" sz="3600" dirty="0"/>
              <a:t> </a:t>
            </a:r>
            <a:r>
              <a:rPr lang="en-US" altLang="ro-RO" sz="3600" dirty="0" err="1"/>
              <a:t>pentru</a:t>
            </a:r>
            <a:r>
              <a:rPr lang="en-US" altLang="ro-RO" sz="3600" dirty="0"/>
              <a:t> </a:t>
            </a:r>
            <a:r>
              <a:rPr lang="en-US" altLang="ro-RO" sz="3600" dirty="0" err="1"/>
              <a:t>mai</a:t>
            </a:r>
            <a:r>
              <a:rPr lang="en-US" altLang="ro-RO" sz="3600" dirty="0"/>
              <a:t> </a:t>
            </a:r>
            <a:r>
              <a:rPr lang="en-US" altLang="ro-RO" sz="3600" dirty="0" err="1"/>
              <a:t>multe</a:t>
            </a:r>
            <a:r>
              <a:rPr lang="en-US" altLang="ro-RO" sz="3600" dirty="0"/>
              <a:t> </a:t>
            </a:r>
            <a:r>
              <a:rPr lang="en-US" altLang="ro-RO" sz="3600" dirty="0" err="1"/>
              <a:t>clase</a:t>
            </a:r>
            <a:endParaRPr lang="en-US" altLang="ro-RO" sz="3600" dirty="0"/>
          </a:p>
        </p:txBody>
      </p:sp>
      <p:grpSp>
        <p:nvGrpSpPr>
          <p:cNvPr id="6" name="Group 5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4" name="Rectangle 3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C1 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ob1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,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2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ro-RO" dirty="0" err="1"/>
              <a:t>Functii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r>
              <a:rPr lang="en-US" altLang="ro-RO" dirty="0"/>
              <a:t> din </a:t>
            </a:r>
            <a:r>
              <a:rPr lang="en-US" altLang="ro-RO" dirty="0" err="1"/>
              <a:t>alte</a:t>
            </a:r>
            <a:r>
              <a:rPr lang="en-US" altLang="ro-RO" dirty="0"/>
              <a:t> </a:t>
            </a:r>
            <a:r>
              <a:rPr lang="en-US" altLang="ro-RO" dirty="0" err="1"/>
              <a:t>obiecte</a:t>
            </a:r>
            <a:endParaRPr lang="en-US" altLang="ro-RO" dirty="0"/>
          </a:p>
        </p:txBody>
      </p:sp>
      <p:grpSp>
        <p:nvGrpSpPr>
          <p:cNvPr id="5" name="Group 4"/>
          <p:cNvGrpSpPr/>
          <p:nvPr/>
        </p:nvGrpSpPr>
        <p:grpSpPr>
          <a:xfrm>
            <a:off x="381000" y="1483578"/>
            <a:ext cx="3657600" cy="5047536"/>
            <a:chOff x="381000" y="1483578"/>
            <a:chExt cx="3657600" cy="5047536"/>
          </a:xfrm>
        </p:grpSpPr>
        <p:sp>
          <p:nvSpPr>
            <p:cNvPr id="6" name="Rectangle 5"/>
            <p:cNvSpPr/>
            <p:nvPr/>
          </p:nvSpPr>
          <p:spPr>
            <a:xfrm>
              <a:off x="381000" y="1483578"/>
              <a:ext cx="3657600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using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namespace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66616"/>
                  </a:solidFill>
                  <a:latin typeface="+mj-lt"/>
                  <a:ea typeface="Times New Roman"/>
                  <a:cs typeface="Times New Roman"/>
                </a:rPr>
                <a:t>std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x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y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y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b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C1::f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C2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  <p:sp>
          <p:nvSpPr>
            <p:cNvPr id="8" name="TextBox 4"/>
            <p:cNvSpPr txBox="1">
              <a:spLocks noChangeArrowheads="1"/>
            </p:cNvSpPr>
            <p:nvPr/>
          </p:nvSpPr>
          <p:spPr bwMode="auto">
            <a:xfrm>
              <a:off x="609600" y="5715000"/>
              <a:ext cx="2590800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endParaRPr lang="ro-RO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58234" y="1878717"/>
            <a:ext cx="4580966" cy="4293483"/>
            <a:chOff x="4258234" y="1878717"/>
            <a:chExt cx="4580966" cy="4293483"/>
          </a:xfrm>
        </p:grpSpPr>
        <p:sp>
          <p:nvSpPr>
            <p:cNvPr id="10" name="Rectangle 9"/>
            <p:cNvSpPr/>
            <p:nvPr/>
          </p:nvSpPr>
          <p:spPr>
            <a:xfrm>
              <a:off x="4267200" y="1878717"/>
              <a:ext cx="4572000" cy="429348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C1::f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C2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   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603000"/>
                  </a:solidFill>
                  <a:ea typeface="Times New Roman"/>
                  <a:cs typeface="Times New Roman"/>
                </a:rPr>
                <a:t>cout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this-&gt;x 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+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ob2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&lt;&lt;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0F69FF"/>
                  </a:solidFill>
                  <a:ea typeface="Times New Roman"/>
                  <a:cs typeface="Times New Roman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ea typeface="Times New Roman"/>
                  <a:cs typeface="Times New Roman"/>
                </a:rPr>
                <a:t>"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;}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 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 err="1">
                  <a:solidFill>
                    <a:srgbClr val="800000"/>
                  </a:solidFill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ea typeface="Times New Roman"/>
                  <a:cs typeface="Times New Roman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()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{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C1 A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C2 B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10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 err="1">
                  <a:solidFill>
                    <a:srgbClr val="808030"/>
                  </a:solidFill>
                  <a:ea typeface="Times New Roman"/>
                  <a:cs typeface="Times New Roman"/>
                </a:rPr>
                <a:t>.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set_y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8C00"/>
                  </a:solidFill>
                  <a:ea typeface="Times New Roman"/>
                  <a:cs typeface="Times New Roman"/>
                </a:rPr>
                <a:t>20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    </a:t>
              </a:r>
              <a:r>
                <a:rPr lang="en-US" sz="2000" dirty="0" err="1">
                  <a:solidFill>
                    <a:srgbClr val="000000"/>
                  </a:solidFill>
                  <a:ea typeface="Times New Roman"/>
                  <a:cs typeface="Times New Roman"/>
                </a:rPr>
                <a:t>A.f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ea typeface="Times New Roman"/>
                  <a:cs typeface="Times New Roman"/>
                </a:rPr>
                <a:t>B</a:t>
              </a:r>
              <a:r>
                <a:rPr lang="en-US" sz="2000" dirty="0">
                  <a:solidFill>
                    <a:srgbClr val="808030"/>
                  </a:solidFill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ea typeface="Times New Roman"/>
                  <a:cs typeface="Times New Roman"/>
                </a:rPr>
                <a:t>;</a:t>
              </a:r>
              <a:endParaRPr lang="en-US" sz="2000" dirty="0">
                <a:ea typeface="Calibri"/>
                <a:cs typeface="Times New Roman"/>
              </a:endParaRPr>
            </a:p>
            <a:p>
              <a:r>
                <a:rPr lang="en-US" sz="2000" dirty="0">
                  <a:solidFill>
                    <a:srgbClr val="800080"/>
                  </a:solidFill>
                  <a:ea typeface="Times New Roman"/>
                </a:rPr>
                <a:t>}</a:t>
              </a:r>
              <a:endParaRPr lang="en-US" sz="2000" dirty="0"/>
            </a:p>
          </p:txBody>
        </p:sp>
        <p:sp>
          <p:nvSpPr>
            <p:cNvPr id="11" name="TextBox 3"/>
            <p:cNvSpPr txBox="1">
              <a:spLocks noChangeArrowheads="1"/>
            </p:cNvSpPr>
            <p:nvPr/>
          </p:nvSpPr>
          <p:spPr bwMode="auto">
            <a:xfrm>
              <a:off x="4258234" y="2286000"/>
              <a:ext cx="3895165" cy="762000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 err="1"/>
              <a:t>Clase</a:t>
            </a:r>
            <a:r>
              <a:rPr lang="en-US" altLang="ro-RO" dirty="0"/>
              <a:t> </a:t>
            </a:r>
            <a:r>
              <a:rPr lang="en-US" altLang="ro-RO" dirty="0" err="1"/>
              <a:t>prieten</a:t>
            </a:r>
            <a:endParaRPr lang="en-US" altLang="ro-RO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sz="2400" dirty="0" err="1"/>
              <a:t>Declararea</a:t>
            </a:r>
            <a:r>
              <a:rPr lang="en-US" altLang="ro-RO" sz="2400" dirty="0"/>
              <a:t> </a:t>
            </a:r>
            <a:r>
              <a:rPr lang="en-US" altLang="ro-RO" sz="2400" dirty="0" err="1"/>
              <a:t>unei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clase</a:t>
            </a:r>
            <a:r>
              <a:rPr lang="en-US" altLang="ro-RO" sz="2400" dirty="0"/>
              <a:t> Y ca </a:t>
            </a:r>
            <a:r>
              <a:rPr lang="en-US" altLang="ro-RO" sz="2400" dirty="0" err="1"/>
              <a:t>prieten</a:t>
            </a:r>
            <a:r>
              <a:rPr lang="en-US" altLang="ro-RO" sz="2400" dirty="0"/>
              <a:t> al </a:t>
            </a:r>
            <a:r>
              <a:rPr lang="en-US" altLang="ro-RO" sz="2400" dirty="0" err="1"/>
              <a:t>unei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clase</a:t>
            </a:r>
            <a:r>
              <a:rPr lang="en-US" altLang="ro-RO" sz="2400" dirty="0"/>
              <a:t> X, are ca </a:t>
            </a:r>
            <a:r>
              <a:rPr lang="en-US" altLang="ro-RO" sz="2400" dirty="0" err="1"/>
              <a:t>efect</a:t>
            </a:r>
            <a:r>
              <a:rPr lang="en-US" altLang="ro-RO" sz="2400" dirty="0"/>
              <a:t> ca </a:t>
            </a:r>
            <a:r>
              <a:rPr lang="en-US" altLang="ro-RO" sz="2400" dirty="0" err="1"/>
              <a:t>toate</a:t>
            </a:r>
            <a:r>
              <a:rPr lang="en-US" altLang="ro-RO" sz="2400" dirty="0"/>
              <a:t> </a:t>
            </a:r>
            <a:r>
              <a:rPr lang="en-US" altLang="ro-RO" sz="2400" dirty="0" err="1"/>
              <a:t>functiile</a:t>
            </a:r>
            <a:r>
              <a:rPr lang="en-US" altLang="ro-RO" sz="2400" dirty="0"/>
              <a:t> </a:t>
            </a:r>
            <a:r>
              <a:rPr lang="en-US" altLang="ro-RO" sz="2400" dirty="0" err="1"/>
              <a:t>membre</a:t>
            </a:r>
            <a:r>
              <a:rPr lang="en-US" altLang="ro-RO" sz="2400" dirty="0"/>
              <a:t> ale </a:t>
            </a:r>
            <a:r>
              <a:rPr lang="en-US" altLang="ro-RO" sz="2400" dirty="0" err="1"/>
              <a:t>clasei</a:t>
            </a:r>
            <a:r>
              <a:rPr lang="en-US" altLang="ro-RO" sz="2400" dirty="0"/>
              <a:t> Y au </a:t>
            </a:r>
            <a:r>
              <a:rPr lang="en-US" altLang="ro-RO" sz="2400" dirty="0" err="1"/>
              <a:t>acces</a:t>
            </a:r>
            <a:r>
              <a:rPr lang="en-US" altLang="ro-RO" sz="2400" dirty="0"/>
              <a:t> la </a:t>
            </a:r>
            <a:r>
              <a:rPr lang="en-US" altLang="ro-RO" sz="2400" dirty="0" err="1"/>
              <a:t>membrii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privati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ai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clasei</a:t>
            </a:r>
            <a:r>
              <a:rPr lang="en-US" altLang="ro-RO" sz="2400" dirty="0"/>
              <a:t> X.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1000" y="2894587"/>
            <a:ext cx="4743450" cy="3631763"/>
            <a:chOff x="381000" y="2442150"/>
            <a:chExt cx="3657600" cy="3631763"/>
          </a:xfrm>
        </p:grpSpPr>
        <p:sp>
          <p:nvSpPr>
            <p:cNvPr id="7" name="Rectangle 6"/>
            <p:cNvSpPr/>
            <p:nvPr/>
          </p:nvSpPr>
          <p:spPr>
            <a:xfrm>
              <a:off x="381000" y="2442150"/>
              <a:ext cx="3657600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4A43"/>
                  </a:solidFill>
                  <a:latin typeface="+mj-lt"/>
                  <a:ea typeface="Times New Roman"/>
                  <a:cs typeface="Times New Roman"/>
                </a:rPr>
                <a:t>#include 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&lt;</a:t>
              </a:r>
              <a:r>
                <a:rPr lang="en-US" sz="2000" dirty="0" err="1">
                  <a:solidFill>
                    <a:srgbClr val="40015A"/>
                  </a:solidFill>
                  <a:latin typeface="+mj-lt"/>
                  <a:ea typeface="Times New Roman"/>
                  <a:cs typeface="Times New Roman"/>
                </a:rPr>
                <a:t>iostream</a:t>
              </a:r>
              <a:r>
                <a:rPr lang="en-US" sz="2000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&gt;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C1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x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friend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 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class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C2 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public</a:t>
              </a:r>
              <a:r>
                <a:rPr lang="en-US" sz="2000" dirty="0">
                  <a:solidFill>
                    <a:srgbClr val="E34ADC"/>
                  </a:solidFill>
                  <a:latin typeface="+mj-lt"/>
                  <a:ea typeface="Times New Roman"/>
                  <a:cs typeface="Times New Roman"/>
                </a:rPr>
                <a:t>: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void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set_x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a, C1&amp;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{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=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a</a:t>
              </a: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   </a:t>
              </a:r>
              <a:r>
                <a:rPr lang="en-US" sz="2000" b="1" dirty="0" err="1">
                  <a:solidFill>
                    <a:srgbClr val="800000"/>
                  </a:solidFill>
                  <a:latin typeface="+mj-lt"/>
                  <a:ea typeface="Times New Roman"/>
                  <a:cs typeface="Times New Roman"/>
                </a:rPr>
                <a:t>int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get_x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(</a:t>
              </a:r>
              <a:r>
                <a:rPr lang="en-US" sz="2000" dirty="0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C1 </a:t>
              </a:r>
              <a:r>
                <a:rPr lang="en-US" sz="2000" dirty="0" err="1">
                  <a:solidFill>
                    <a:srgbClr val="000000"/>
                  </a:solidFill>
                  <a:latin typeface="+mj-lt"/>
                  <a:ea typeface="Times New Roman"/>
                  <a:cs typeface="Times New Roman"/>
                </a:rPr>
                <a:t>ob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) {return </a:t>
              </a:r>
              <a:r>
                <a:rPr lang="en-US" sz="2000" dirty="0" err="1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ob.x</a:t>
              </a:r>
              <a:r>
                <a:rPr lang="en-US" sz="2000" dirty="0">
                  <a:solidFill>
                    <a:srgbClr val="808030"/>
                  </a:solidFill>
                  <a:latin typeface="+mj-lt"/>
                  <a:ea typeface="Times New Roman"/>
                  <a:cs typeface="Times New Roman"/>
                </a:rPr>
                <a:t>;}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tabLst>
                  <a:tab pos="581660" algn="l"/>
                  <a:tab pos="1163320" algn="l"/>
                  <a:tab pos="1744980" algn="l"/>
                  <a:tab pos="2326640" algn="l"/>
                  <a:tab pos="2908300" algn="l"/>
                  <a:tab pos="3489960" algn="l"/>
                  <a:tab pos="4071620" algn="l"/>
                  <a:tab pos="4653280" algn="l"/>
                  <a:tab pos="5234940" algn="l"/>
                  <a:tab pos="5816600" algn="l"/>
                  <a:tab pos="6398260" algn="l"/>
                  <a:tab pos="6979920" algn="l"/>
                  <a:tab pos="7561580" algn="l"/>
                  <a:tab pos="8143240" algn="l"/>
                  <a:tab pos="8724900" algn="l"/>
                  <a:tab pos="9306560" algn="l"/>
                </a:tabLst>
              </a:pPr>
              <a:r>
                <a:rPr lang="en-US" sz="2000" dirty="0">
                  <a:solidFill>
                    <a:srgbClr val="800080"/>
                  </a:solidFill>
                  <a:latin typeface="+mj-lt"/>
                  <a:ea typeface="Times New Roman"/>
                  <a:cs typeface="Times New Roman"/>
                </a:rPr>
                <a:t>};</a:t>
              </a:r>
              <a:endParaRPr lang="en-US" sz="2000" dirty="0">
                <a:latin typeface="+mj-lt"/>
                <a:ea typeface="Calibri"/>
                <a:cs typeface="Times New Roman"/>
              </a:endParaRPr>
            </a:p>
          </p:txBody>
        </p:sp>
        <p:sp>
          <p:nvSpPr>
            <p:cNvPr id="8" name="TextBox 3"/>
            <p:cNvSpPr txBox="1">
              <a:spLocks noChangeArrowheads="1"/>
            </p:cNvSpPr>
            <p:nvPr/>
          </p:nvSpPr>
          <p:spPr bwMode="auto">
            <a:xfrm>
              <a:off x="533400" y="3576637"/>
              <a:ext cx="1561947" cy="461963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ro-RO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791200" y="3048000"/>
            <a:ext cx="3048000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 err="1">
                <a:solidFill>
                  <a:srgbClr val="800000"/>
                </a:solidFill>
                <a:ea typeface="Times New Roman"/>
                <a:cs typeface="Times New Roman"/>
              </a:rPr>
              <a:t>int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400000"/>
                </a:solidFill>
                <a:ea typeface="Times New Roman"/>
                <a:cs typeface="Times New Roman"/>
              </a:rPr>
              <a:t>main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()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{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C1 A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C2 B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>
                <a:solidFill>
                  <a:srgbClr val="808030"/>
                </a:solidFill>
                <a:ea typeface="Times New Roman"/>
                <a:cs typeface="Times New Roman"/>
              </a:rPr>
              <a:t>.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set_x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10,A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std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::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cout</a:t>
            </a:r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</a:rPr>
              <a:t>&lt;&lt;</a:t>
            </a:r>
            <a:r>
              <a:rPr lang="en-US" sz="2000" dirty="0" err="1">
                <a:solidFill>
                  <a:srgbClr val="000000"/>
                </a:solidFill>
                <a:ea typeface="Times New Roman"/>
                <a:cs typeface="Times New Roman"/>
              </a:rPr>
              <a:t>B</a:t>
            </a:r>
            <a:r>
              <a:rPr lang="en-US" sz="2000" dirty="0" err="1">
                <a:solidFill>
                  <a:srgbClr val="808030"/>
                </a:solidFill>
                <a:ea typeface="Times New Roman"/>
                <a:cs typeface="Times New Roman"/>
              </a:rPr>
              <a:t>.get_x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(</a:t>
            </a:r>
            <a:r>
              <a:rPr lang="en-US" sz="2000" dirty="0">
                <a:solidFill>
                  <a:srgbClr val="008C00"/>
                </a:solidFill>
                <a:ea typeface="Times New Roman"/>
                <a:cs typeface="Times New Roman"/>
              </a:rPr>
              <a:t>A</a:t>
            </a:r>
            <a:r>
              <a:rPr lang="en-US" sz="2000" dirty="0">
                <a:solidFill>
                  <a:srgbClr val="808030"/>
                </a:solidFill>
                <a:ea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800080"/>
                </a:solidFill>
                <a:ea typeface="Times New Roman"/>
                <a:cs typeface="Times New Roman"/>
              </a:rPr>
              <a:t>;</a:t>
            </a:r>
            <a:endParaRPr lang="en-US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Functii</a:t>
            </a:r>
            <a:r>
              <a:rPr lang="en-US" altLang="ro-RO" dirty="0"/>
              <a:t>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executie rapida</a:t>
            </a:r>
          </a:p>
          <a:p>
            <a:pPr eaLnBrk="1" hangingPunct="1"/>
            <a:r>
              <a:rPr lang="en-US" altLang="ro-RO"/>
              <a:t>este o sugestie/cerere pentru compilator</a:t>
            </a:r>
          </a:p>
          <a:p>
            <a:pPr eaLnBrk="1" hangingPunct="1"/>
            <a:r>
              <a:rPr lang="en-US" altLang="ro-RO"/>
              <a:t>pentru functii foarte mici</a:t>
            </a:r>
          </a:p>
          <a:p>
            <a:pPr eaLnBrk="1" hangingPunct="1"/>
            <a:r>
              <a:rPr lang="en-US" altLang="ro-RO"/>
              <a:t>pot fi si membri ai unei clase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5800" y="46482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ro-RO" kern="0" dirty="0" err="1"/>
              <a:t>foarte</a:t>
            </a:r>
            <a:r>
              <a:rPr lang="en-US" altLang="ro-RO" kern="0" dirty="0"/>
              <a:t> </a:t>
            </a:r>
            <a:r>
              <a:rPr lang="en-US" altLang="ro-RO" kern="0" dirty="0" err="1"/>
              <a:t>comune</a:t>
            </a:r>
            <a:r>
              <a:rPr lang="en-US" altLang="ro-RO" kern="0" dirty="0"/>
              <a:t> in </a:t>
            </a:r>
            <a:r>
              <a:rPr lang="en-US" altLang="ro-RO" kern="0" dirty="0" err="1"/>
              <a:t>clase</a:t>
            </a:r>
            <a:endParaRPr lang="en-US" altLang="ro-RO" kern="0" dirty="0"/>
          </a:p>
          <a:p>
            <a:pPr eaLnBrk="1" hangingPunct="1"/>
            <a:r>
              <a:rPr lang="en-US" altLang="ro-RO" kern="0" dirty="0" err="1"/>
              <a:t>doua</a:t>
            </a:r>
            <a:r>
              <a:rPr lang="en-US" altLang="ro-RO" kern="0" dirty="0"/>
              <a:t> </a:t>
            </a:r>
            <a:r>
              <a:rPr lang="en-US" altLang="ro-RO" kern="0" dirty="0" err="1"/>
              <a:t>tipuri</a:t>
            </a:r>
            <a:r>
              <a:rPr lang="en-US" altLang="ro-RO" kern="0" dirty="0"/>
              <a:t>: explicit (</a:t>
            </a:r>
            <a:r>
              <a:rPr lang="en-US" altLang="ro-RO" kern="0" dirty="0">
                <a:solidFill>
                  <a:srgbClr val="FF0000"/>
                </a:solidFill>
              </a:rPr>
              <a:t>inline</a:t>
            </a:r>
            <a:r>
              <a:rPr lang="en-US" altLang="ro-RO" kern="0" dirty="0"/>
              <a:t>) </a:t>
            </a:r>
            <a:r>
              <a:rPr lang="en-US" altLang="ro-RO" kern="0" dirty="0" err="1"/>
              <a:t>si</a:t>
            </a:r>
            <a:r>
              <a:rPr lang="en-US" altLang="ro-RO" kern="0" dirty="0"/>
              <a:t> implicit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Explicit inline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1565275"/>
            <a:ext cx="4572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&gt;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0080"/>
                </a:solidFill>
              </a:rPr>
              <a:t>?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0080"/>
                </a:solidFill>
              </a:rPr>
              <a:t>: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10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20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max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99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88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419600" y="1565275"/>
            <a:ext cx="4572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10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20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>
                <a:solidFill>
                  <a:srgbClr val="808030"/>
                </a:solidFill>
              </a:rPr>
              <a:t>&gt;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?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99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88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endParaRPr lang="en-US" altLang="ro-RO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1768019"/>
            <a:ext cx="4572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dirty="0">
              <a:solidFill>
                <a:srgbClr val="696969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inline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myclass</a:t>
            </a:r>
            <a:r>
              <a:rPr lang="ro-RO" sz="2000" dirty="0">
                <a:solidFill>
                  <a:srgbClr val="800080"/>
                </a:solidFill>
              </a:rPr>
              <a:t>::</a:t>
            </a:r>
            <a:r>
              <a:rPr lang="ro-RO" sz="2000" dirty="0"/>
              <a:t>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Explicit inline in </a:t>
            </a:r>
            <a:r>
              <a:rPr lang="en-US" altLang="ro-RO" dirty="0" err="1"/>
              <a:t>clase</a:t>
            </a:r>
            <a:endParaRPr lang="en-US" altLang="ro-RO" dirty="0"/>
          </a:p>
        </p:txBody>
      </p:sp>
      <p:sp>
        <p:nvSpPr>
          <p:cNvPr id="2" name="Rectangle 1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/>
              <a:t>Definirea functiilor inline implicit (in clase)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381000" y="1800225"/>
            <a:ext cx="66294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class</a:t>
            </a:r>
            <a:r>
              <a:rPr lang="ro-RO" sz="2000" dirty="0"/>
              <a:t> myclass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a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public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696969"/>
                </a:solidFill>
              </a:rPr>
              <a:t>// automatic inline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init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a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	</a:t>
            </a:r>
            <a:r>
              <a:rPr lang="ro-RO" sz="2000" dirty="0"/>
              <a:t>b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j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a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000E6"/>
                </a:solidFill>
              </a:rPr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b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	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endParaRPr lang="en-US" altLang="ro-RO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5638800" y="2274838"/>
            <a:ext cx="2971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800000"/>
                </a:solidFill>
              </a:rPr>
              <a:t>int</a:t>
            </a:r>
            <a:r>
              <a:rPr lang="ro-RO" dirty="0"/>
              <a:t> </a:t>
            </a:r>
            <a:r>
              <a:rPr lang="ro-RO" dirty="0">
                <a:solidFill>
                  <a:srgbClr val="400000"/>
                </a:solidFill>
              </a:rPr>
              <a:t>main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/>
              <a:t> </a:t>
            </a:r>
            <a:r>
              <a:rPr lang="ro-RO" dirty="0">
                <a:solidFill>
                  <a:srgbClr val="800080"/>
                </a:solidFill>
              </a:rPr>
              <a:t>{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myclass x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init</a:t>
            </a:r>
            <a:r>
              <a:rPr lang="ro-RO" dirty="0">
                <a:solidFill>
                  <a:srgbClr val="808030"/>
                </a:solidFill>
              </a:rPr>
              <a:t>(</a:t>
            </a:r>
            <a:r>
              <a:rPr lang="ro-RO" dirty="0">
                <a:solidFill>
                  <a:srgbClr val="008C00"/>
                </a:solidFill>
              </a:rPr>
              <a:t>10</a:t>
            </a:r>
            <a:r>
              <a:rPr lang="ro-RO" dirty="0">
                <a:solidFill>
                  <a:srgbClr val="808030"/>
                </a:solidFill>
              </a:rPr>
              <a:t>,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20</a:t>
            </a:r>
            <a:r>
              <a:rPr lang="ro-RO" dirty="0">
                <a:solidFill>
                  <a:srgbClr val="808030"/>
                </a:solidFill>
              </a:rPr>
              <a:t>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ro-RO" dirty="0"/>
              <a:t>x</a:t>
            </a:r>
            <a:r>
              <a:rPr lang="ro-RO" dirty="0">
                <a:solidFill>
                  <a:srgbClr val="808030"/>
                </a:solidFill>
              </a:rPr>
              <a:t>.</a:t>
            </a:r>
            <a:r>
              <a:rPr lang="ro-RO" dirty="0"/>
              <a:t>show</a:t>
            </a:r>
            <a:r>
              <a:rPr lang="ro-RO" dirty="0">
                <a:solidFill>
                  <a:srgbClr val="808030"/>
                </a:solidFill>
              </a:rPr>
              <a:t>()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en-US" b="1" dirty="0">
                <a:solidFill>
                  <a:srgbClr val="800000"/>
                </a:solidFill>
              </a:rPr>
              <a:t>	</a:t>
            </a:r>
            <a:r>
              <a:rPr lang="ro-RO" b="1" dirty="0">
                <a:solidFill>
                  <a:srgbClr val="800000"/>
                </a:solidFill>
              </a:rPr>
              <a:t>return</a:t>
            </a:r>
            <a:r>
              <a:rPr lang="ro-RO" dirty="0"/>
              <a:t> </a:t>
            </a:r>
            <a:r>
              <a:rPr lang="ro-RO" dirty="0">
                <a:solidFill>
                  <a:srgbClr val="008C00"/>
                </a:solidFill>
              </a:rPr>
              <a:t>0</a:t>
            </a:r>
            <a:r>
              <a:rPr lang="ro-RO" dirty="0">
                <a:solidFill>
                  <a:srgbClr val="800080"/>
                </a:solidFill>
              </a:rPr>
              <a:t>;</a:t>
            </a:r>
            <a:r>
              <a:rPr lang="ro-RO" dirty="0"/>
              <a:t> </a:t>
            </a:r>
            <a:endParaRPr lang="en-US" dirty="0"/>
          </a:p>
          <a:p>
            <a:r>
              <a:rPr lang="ro-RO" dirty="0">
                <a:solidFill>
                  <a:srgbClr val="800080"/>
                </a:solidFill>
              </a:rPr>
              <a:t>}</a:t>
            </a:r>
            <a:endParaRPr lang="en-US" altLang="ro-RO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 dirty="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/>
              <a:t>unctii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si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clase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prieten</a:t>
            </a:r>
            <a:endParaRPr lang="en-US" altLang="ro-RO" sz="2800" dirty="0"/>
          </a:p>
          <a:p>
            <a:pPr>
              <a:defRPr/>
            </a:pPr>
            <a:r>
              <a:rPr lang="en-US" altLang="ro-RO" sz="2800" dirty="0" err="1"/>
              <a:t>Functii</a:t>
            </a:r>
            <a:r>
              <a:rPr lang="en-US" altLang="ro-RO" sz="2800" dirty="0"/>
              <a:t> inline</a:t>
            </a:r>
          </a:p>
          <a:p>
            <a:pPr>
              <a:defRPr/>
            </a:pPr>
            <a:r>
              <a:rPr lang="en-US" altLang="ro-RO" sz="2800" dirty="0" err="1"/>
              <a:t>Constructori</a:t>
            </a:r>
            <a:r>
              <a:rPr lang="en-US" altLang="ro-RO" sz="2800" dirty="0"/>
              <a:t> / destructor</a:t>
            </a:r>
            <a:endParaRPr lang="ro-RO" altLang="ro-RO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Constructori</a:t>
            </a:r>
            <a:r>
              <a:rPr lang="en-US" altLang="ro-RO" dirty="0"/>
              <a:t>/</a:t>
            </a:r>
            <a:r>
              <a:rPr lang="en-US" altLang="ro-RO" dirty="0" err="1"/>
              <a:t>Destructori</a:t>
            </a:r>
            <a:endParaRPr lang="en-US" altLang="ro-RO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dirty="0">
                <a:latin typeface="+mj-lt"/>
              </a:rPr>
              <a:t>inițializare automat</a:t>
            </a:r>
            <a:r>
              <a:rPr lang="vi-VN" altLang="ro-RO" dirty="0">
                <a:latin typeface="+mj-lt"/>
              </a:rPr>
              <a:t>ă</a:t>
            </a:r>
            <a:endParaRPr lang="en-US" altLang="ro-RO" dirty="0">
              <a:latin typeface="+mj-lt"/>
            </a:endParaRPr>
          </a:p>
          <a:p>
            <a:pPr eaLnBrk="1" hangingPunct="1"/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prealabile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utilizarii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obiectelor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create</a:t>
            </a:r>
            <a:endParaRPr lang="ro-RO" altLang="ro-RO" dirty="0">
              <a:latin typeface="+mj-lt"/>
            </a:endParaRPr>
          </a:p>
          <a:p>
            <a:pPr eaLnBrk="1" hangingPunct="1"/>
            <a:r>
              <a:rPr lang="ro-RO" altLang="ro-RO" dirty="0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 dirty="0">
                <a:latin typeface="+mj-lt"/>
              </a:rPr>
              <a:t>constructor: funcție special</a:t>
            </a:r>
            <a:r>
              <a:rPr lang="vi-VN" altLang="ro-RO" dirty="0">
                <a:latin typeface="+mj-lt"/>
              </a:rPr>
              <a:t>ă</a:t>
            </a:r>
            <a:r>
              <a:rPr lang="ro-RO" altLang="ro-RO" dirty="0">
                <a:latin typeface="+mj-lt"/>
              </a:rPr>
              <a:t>, numele clasei</a:t>
            </a:r>
          </a:p>
          <a:p>
            <a:pPr eaLnBrk="1" hangingPunct="1"/>
            <a:r>
              <a:rPr lang="ro-RO" altLang="ro-RO" dirty="0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 dirty="0">
              <a:latin typeface="+mj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Caracteristici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speciale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=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(~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declarare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nu se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specifica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tipul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returnat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mosteniti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apelati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derivate;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pointeri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către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constructor / destructor;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avea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inclusiv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impliciti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fără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creaza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preluand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corespunzatoare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implicit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bit-cu-bit,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err="1">
                <a:solidFill>
                  <a:srgbClr val="0000FF"/>
                </a:solidFill>
              </a:rPr>
              <a:t>Orice</a:t>
            </a:r>
            <a:r>
              <a:rPr lang="en-US" sz="1800" b="1" i="1" dirty="0">
                <a:solidFill>
                  <a:srgbClr val="0000FF"/>
                </a:solidFill>
              </a:rPr>
              <a:t> </a:t>
            </a:r>
            <a:r>
              <a:rPr lang="en-US" sz="1800" b="1" i="1" dirty="0" err="1">
                <a:solidFill>
                  <a:srgbClr val="0000FF"/>
                </a:solidFill>
              </a:rPr>
              <a:t>clasa</a:t>
            </a:r>
            <a:r>
              <a:rPr lang="en-US" sz="1800" b="1" i="1" dirty="0">
                <a:solidFill>
                  <a:srgbClr val="0000FF"/>
                </a:solidFill>
              </a:rPr>
              <a:t>, are by default:</a:t>
            </a:r>
            <a:endParaRPr sz="1600" b="1" i="1" dirty="0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operator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defini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overload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6950"/>
            <a:ext cx="79248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766858" y="1447800"/>
            <a:ext cx="36102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i="1" dirty="0" err="1">
                <a:solidFill>
                  <a:srgbClr val="0000FF"/>
                </a:solidFill>
              </a:rPr>
              <a:t>Orice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b="1" i="1" dirty="0" err="1">
                <a:solidFill>
                  <a:srgbClr val="0000FF"/>
                </a:solidFill>
              </a:rPr>
              <a:t>clasa</a:t>
            </a:r>
            <a:r>
              <a:rPr lang="en-US" b="1" i="1" dirty="0">
                <a:solidFill>
                  <a:srgbClr val="0000FF"/>
                </a:solidFill>
              </a:rPr>
              <a:t>, are by default: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1"/>
          <p:cNvSpPr txBox="1"/>
          <p:nvPr/>
        </p:nvSpPr>
        <p:spPr>
          <a:xfrm>
            <a:off x="387616" y="1327244"/>
            <a:ext cx="7800328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necesitate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rescriere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194" name="Group 5193"/>
          <p:cNvGrpSpPr/>
          <p:nvPr/>
        </p:nvGrpSpPr>
        <p:grpSpPr>
          <a:xfrm>
            <a:off x="1295400" y="1752600"/>
            <a:ext cx="6998462" cy="4495800"/>
            <a:chOff x="533400" y="1752600"/>
            <a:chExt cx="6998462" cy="4495800"/>
          </a:xfrm>
        </p:grpSpPr>
        <p:pic>
          <p:nvPicPr>
            <p:cNvPr id="1160" name="Picture 1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752600"/>
              <a:ext cx="6998462" cy="449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61" name="Picture 13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0" y="4876800"/>
              <a:ext cx="3740150" cy="1168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829440" y="1775645"/>
            <a:ext cx="7713683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A(){x = -45;}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{this-&gt;x = x; this-&gt;y = 5.67;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smtClean="0">
                <a:sym typeface="Arial"/>
              </a:rPr>
              <a:t>13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this -&gt; camp e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camp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this -&gt;z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z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y) {this-&gt;x = x; this-&gt;y = y;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13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";}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y, string z) {this-&gt;x = x; this-&gt;y = y;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this-&gt;z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= z;}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 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22" name="Google Shape;722;p73"/>
          <p:cNvSpPr txBox="1"/>
          <p:nvPr/>
        </p:nvSpPr>
        <p:spPr>
          <a:xfrm>
            <a:off x="829440" y="1762255"/>
            <a:ext cx="8045677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-45, float y = 5.67, string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>
                <a:sym typeface="Arial"/>
              </a:rPr>
              <a:t>13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") </a:t>
            </a:r>
            <a:r>
              <a:rPr lang="en-US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// </a:t>
            </a:r>
            <a:r>
              <a:rPr lang="en-US" sz="18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pt </a:t>
            </a:r>
            <a:r>
              <a:rPr lang="en-US" sz="1800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</a:t>
            </a:r>
            <a:endParaRPr sz="1600" dirty="0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{this-&gt;x = x; this-&gt;y = y;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this-&gt;z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= z;}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X(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j) { a = j;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 { return a;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ob = 99;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// passes 99 to j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ob.geta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(); // outputs 99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737" name="Google Shape;737;p74"/>
          <p:cNvSpPr txBox="1"/>
          <p:nvPr/>
        </p:nvSpPr>
        <p:spPr>
          <a:xfrm>
            <a:off x="5225472" y="2820392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/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j;}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Struct si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dirty="0" err="1">
                <a:solidFill>
                  <a:srgbClr val="FF0000"/>
                </a:solidFill>
              </a:rPr>
              <a:t>singura</a:t>
            </a:r>
            <a:r>
              <a:rPr lang="en-US" altLang="ro-RO" dirty="0">
                <a:solidFill>
                  <a:srgbClr val="FF0000"/>
                </a:solidFill>
              </a:rPr>
              <a:t> </a:t>
            </a:r>
            <a:r>
              <a:rPr lang="en-US" altLang="ro-RO" dirty="0" err="1">
                <a:solidFill>
                  <a:srgbClr val="FF0000"/>
                </a:solidFill>
              </a:rPr>
              <a:t>diferenta</a:t>
            </a:r>
            <a:r>
              <a:rPr lang="en-US" altLang="ro-RO" dirty="0">
                <a:solidFill>
                  <a:srgbClr val="FF0000"/>
                </a:solidFill>
              </a:rPr>
              <a:t>: </a:t>
            </a:r>
            <a:r>
              <a:rPr lang="en-US" altLang="ro-RO" dirty="0" err="1">
                <a:solidFill>
                  <a:srgbClr val="FF0000"/>
                </a:solidFill>
              </a:rPr>
              <a:t>struct</a:t>
            </a:r>
            <a:r>
              <a:rPr lang="en-US" altLang="ro-RO" dirty="0">
                <a:solidFill>
                  <a:srgbClr val="FF0000"/>
                </a:solidFill>
              </a:rPr>
              <a:t> are default </a:t>
            </a:r>
            <a:r>
              <a:rPr lang="en-US" altLang="ro-RO" dirty="0" err="1">
                <a:solidFill>
                  <a:srgbClr val="FF0000"/>
                </a:solidFill>
              </a:rPr>
              <a:t>membri</a:t>
            </a:r>
            <a:r>
              <a:rPr lang="en-US" altLang="ro-RO" dirty="0">
                <a:solidFill>
                  <a:srgbClr val="FF0000"/>
                </a:solidFill>
              </a:rPr>
              <a:t> ca public </a:t>
            </a:r>
            <a:r>
              <a:rPr lang="en-US" altLang="ro-RO" dirty="0" err="1">
                <a:solidFill>
                  <a:srgbClr val="FF0000"/>
                </a:solidFill>
              </a:rPr>
              <a:t>iar</a:t>
            </a:r>
            <a:r>
              <a:rPr lang="en-US" altLang="ro-RO" dirty="0">
                <a:solidFill>
                  <a:srgbClr val="FF0000"/>
                </a:solidFill>
              </a:rPr>
              <a:t> class ca private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struct</a:t>
            </a:r>
            <a:r>
              <a:rPr lang="en-US" altLang="ro-RO" dirty="0"/>
              <a:t> </a:t>
            </a:r>
            <a:r>
              <a:rPr lang="en-US" altLang="ro-RO" dirty="0" err="1"/>
              <a:t>defineste</a:t>
            </a:r>
            <a:r>
              <a:rPr lang="en-US" altLang="ro-RO" dirty="0"/>
              <a:t> o </a:t>
            </a:r>
            <a:r>
              <a:rPr lang="en-US" altLang="ro-RO" dirty="0" err="1"/>
              <a:t>clasa</a:t>
            </a:r>
            <a:r>
              <a:rPr lang="en-US" altLang="ro-RO" dirty="0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putem</a:t>
            </a:r>
            <a:r>
              <a:rPr lang="en-US" altLang="ro-RO" dirty="0"/>
              <a:t> </a:t>
            </a:r>
            <a:r>
              <a:rPr lang="en-US" altLang="ro-RO" dirty="0" err="1"/>
              <a:t>avea</a:t>
            </a:r>
            <a:r>
              <a:rPr lang="en-US" altLang="ro-RO" dirty="0"/>
              <a:t> in </a:t>
            </a:r>
            <a:r>
              <a:rPr lang="en-US" altLang="ro-RO" dirty="0" err="1"/>
              <a:t>struct</a:t>
            </a:r>
            <a:r>
              <a:rPr lang="en-US" altLang="ro-RO" dirty="0"/>
              <a:t> </a:t>
            </a:r>
            <a:r>
              <a:rPr lang="en-US" altLang="ro-RO" dirty="0" err="1"/>
              <a:t>si</a:t>
            </a:r>
            <a:r>
              <a:rPr lang="en-US" altLang="ro-RO" dirty="0"/>
              <a:t> </a:t>
            </a:r>
            <a:r>
              <a:rPr lang="en-US" altLang="ro-RO" dirty="0" err="1"/>
              <a:t>functii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pentru</a:t>
            </a:r>
            <a:r>
              <a:rPr lang="en-US" altLang="ro-RO" dirty="0"/>
              <a:t> </a:t>
            </a:r>
            <a:r>
              <a:rPr lang="en-US" altLang="ro-RO" dirty="0" err="1"/>
              <a:t>compatibilitate</a:t>
            </a:r>
            <a:r>
              <a:rPr lang="en-US" altLang="ro-RO" dirty="0"/>
              <a:t> cu cod </a:t>
            </a:r>
            <a:r>
              <a:rPr lang="en-US" altLang="ro-RO" dirty="0" err="1"/>
              <a:t>vechi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extensibilitate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b="1" dirty="0">
                <a:solidFill>
                  <a:srgbClr val="FF0000"/>
                </a:solidFill>
              </a:rPr>
              <a:t>a nu se </a:t>
            </a:r>
            <a:r>
              <a:rPr lang="en-US" altLang="ro-RO" b="1" dirty="0" err="1">
                <a:solidFill>
                  <a:srgbClr val="FF0000"/>
                </a:solidFill>
              </a:rPr>
              <a:t>folosi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struct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pentru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clase</a:t>
            </a:r>
            <a:endParaRPr lang="en-US" altLang="ro-RO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68" name="Google Shape;768;p76"/>
          <p:cNvSpPr txBox="1"/>
          <p:nvPr/>
        </p:nvSpPr>
        <p:spPr>
          <a:xfrm>
            <a:off x="502889" y="1762255"/>
            <a:ext cx="5059638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0)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"&lt;&lt;x&lt;&lt;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~A()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&lt;&lt;"Destructor 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A(const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A&amp;o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o.x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f_cu_referinta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(A&amp; ob3)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ob4(456);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f_fara_referinta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 ob6)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ob7(123);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 ob;</a:t>
            </a:r>
            <a:endParaRPr sz="1600"/>
          </a:p>
        </p:txBody>
      </p:sp>
      <p:sp>
        <p:nvSpPr>
          <p:cNvPr id="769" name="Google Shape;769;p76"/>
          <p:cNvSpPr txBox="1"/>
          <p:nvPr/>
        </p:nvSpPr>
        <p:spPr>
          <a:xfrm>
            <a:off x="5725748" y="2537569"/>
            <a:ext cx="3151763" cy="243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ob1(20), ob2(55);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ob2.f_cu_referinta(ob1);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ob1.f_fara_referinta(</a:t>
            </a: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ob5;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97" name="Google Shape;797;p78"/>
          <p:cNvSpPr txBox="1"/>
          <p:nvPr/>
        </p:nvSpPr>
        <p:spPr>
          <a:xfrm>
            <a:off x="502889" y="1762255"/>
            <a:ext cx="7045070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A(){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B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private: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propriu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1" name="Google Shape;811;p79"/>
          <p:cNvSpPr txBox="1"/>
          <p:nvPr/>
        </p:nvSpPr>
        <p:spPr>
          <a:xfrm>
            <a:off x="291742" y="1396879"/>
            <a:ext cx="5084674" cy="4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A(</a:t>
            </a:r>
            <a:r>
              <a:rPr lang="en-US" sz="1600" dirty="0" err="1"/>
              <a:t>int</a:t>
            </a:r>
            <a:r>
              <a:rPr lang="en-US" sz="1600" dirty="0"/>
              <a:t> x = 7){this-&gt;x = x; </a:t>
            </a:r>
            <a:r>
              <a:rPr lang="en-US" sz="1600" dirty="0" err="1"/>
              <a:t>cout</a:t>
            </a:r>
            <a:r>
              <a:rPr lang="en-US" sz="1600" dirty="0"/>
              <a:t>&lt;&lt;"Const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void </a:t>
            </a:r>
            <a:r>
              <a:rPr lang="en-US" sz="1600" dirty="0" err="1"/>
              <a:t>set_x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x){this-&gt;x =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get_x</a:t>
            </a:r>
            <a:r>
              <a:rPr lang="en-US" sz="1600" dirty="0"/>
              <a:t>(){ return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~A(){</a:t>
            </a: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en-US" sz="1600" dirty="0" err="1"/>
              <a:t>Dest</a:t>
            </a:r>
            <a:r>
              <a:rPr lang="en-US" sz="1600" dirty="0"/>
              <a:t>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void </a:t>
            </a:r>
            <a:r>
              <a:rPr lang="en-US" sz="1600" dirty="0" err="1"/>
              <a:t>afisare</a:t>
            </a:r>
            <a:r>
              <a:rPr lang="en-US" sz="1600" dirty="0"/>
              <a:t>(A ob)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ob.set_x</a:t>
            </a:r>
            <a:r>
              <a:rPr lang="en-US" sz="1600" dirty="0"/>
              <a:t>(10);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ob.get_x</a:t>
            </a:r>
            <a:r>
              <a:rPr lang="en-US" sz="1600" dirty="0"/>
              <a:t>()&lt;&lt;</a:t>
            </a:r>
            <a:r>
              <a:rPr lang="en-US" sz="1600" dirty="0" err="1"/>
              <a:t>endl</a:t>
            </a:r>
            <a:r>
              <a:rPr lang="en-US" sz="1600" dirty="0"/>
              <a:t>;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int</a:t>
            </a:r>
            <a:r>
              <a:rPr lang="en-US" sz="1600" dirty="0"/>
              <a:t> main ( 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 o1;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&lt;&lt;o1.get_x()&lt;&lt;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afisare</a:t>
            </a:r>
            <a:r>
              <a:rPr lang="en-US" sz="1600" dirty="0"/>
              <a:t>(o1);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</a:t>
            </a:r>
            <a:endParaRPr sz="160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Const 7 // </a:t>
            </a:r>
            <a:r>
              <a:rPr lang="en-US" sz="1600" dirty="0" err="1"/>
              <a:t>obiect</a:t>
            </a:r>
            <a:r>
              <a:rPr lang="en-US" sz="1600" dirty="0"/>
              <a:t> o1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7 // o1.get_x()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10 // in </a:t>
            </a:r>
            <a:r>
              <a:rPr lang="en-US" sz="1600" dirty="0" err="1"/>
              <a:t>functie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dk1"/>
                </a:solidFill>
              </a:rPr>
              <a:t>ob.get_x</a:t>
            </a:r>
            <a:r>
              <a:rPr lang="en-US" sz="1600" dirty="0">
                <a:solidFill>
                  <a:schemeClr val="dk1"/>
                </a:solidFill>
              </a:rPr>
              <a:t>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10 // ob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7 // o1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26" name="Google Shape;826;p80"/>
          <p:cNvSpPr txBox="1"/>
          <p:nvPr/>
        </p:nvSpPr>
        <p:spPr>
          <a:xfrm>
            <a:off x="523502" y="1435071"/>
            <a:ext cx="4941808" cy="497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{ 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 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constructor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~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500" b="1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destructor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r>
              <a:rPr lang="en-US" sz="1600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clss2 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 err="1">
                <a:solidFill>
                  <a:schemeClr val="dk1"/>
                </a:solidFill>
              </a:rPr>
              <a:t>int</a:t>
            </a:r>
            <a:r>
              <a:rPr lang="en-US" sz="1500" b="1" dirty="0">
                <a:solidFill>
                  <a:schemeClr val="dk1"/>
                </a:solidFill>
              </a:rPr>
              <a:t> main()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 s;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foarte comun sa fie supraincarcati</a:t>
            </a:r>
          </a:p>
          <a:p>
            <a:r>
              <a:rPr lang="en-US" altLang="en-US"/>
              <a:t>de ce?</a:t>
            </a:r>
          </a:p>
          <a:p>
            <a:pPr lvl="1"/>
            <a:r>
              <a:rPr lang="en-US" altLang="en-US"/>
              <a:t>flexibilitate</a:t>
            </a:r>
          </a:p>
          <a:p>
            <a:pPr lvl="1"/>
            <a:r>
              <a:rPr lang="en-US" altLang="en-US"/>
              <a:t>pentru a putea defini obiecte initializate si neinitializate</a:t>
            </a:r>
          </a:p>
          <a:p>
            <a:pPr lvl="1"/>
            <a:r>
              <a:rPr lang="en-US" altLang="en-US"/>
              <a:t>constructori de copiere: copy constructors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putem avea mai multe posibilitati pentru initializarea/construirea unui obiect</a:t>
            </a:r>
          </a:p>
          <a:p>
            <a:r>
              <a:rPr lang="en-US" altLang="en-US"/>
              <a:t>definim constructori pentru toate modurile de initializare</a:t>
            </a:r>
          </a:p>
          <a:p>
            <a:r>
              <a:rPr lang="en-US" altLang="en-US"/>
              <a:t>daca se incearca initializarea intr-un alt fel (decat cele definite): eroare la compilare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/>
              <a:t>asadar avem nevoie de posibilitatea de a crea obiecte neinitializate (din lista dinamica) si obiecte initializate (definite normal)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1295400"/>
          </a:xfrm>
          <a:solidFill>
            <a:schemeClr val="bg1"/>
          </a:solidFill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ofThree si lista p au nevoie de constructorul fara parametri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1000304"/>
            <a:ext cx="82296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1600" dirty="0">
                <a:solidFill>
                  <a:srgbClr val="696969"/>
                </a:solidFill>
              </a:rPr>
              <a:t>// </a:t>
            </a:r>
            <a:r>
              <a:rPr lang="en-US" sz="1600" dirty="0" err="1">
                <a:solidFill>
                  <a:srgbClr val="696969"/>
                </a:solidFill>
              </a:rPr>
              <a:t>Utilizarea</a:t>
            </a:r>
            <a:r>
              <a:rPr lang="en-US" sz="1600" dirty="0">
                <a:solidFill>
                  <a:srgbClr val="696969"/>
                </a:solidFill>
              </a:rPr>
              <a:t> </a:t>
            </a:r>
            <a:r>
              <a:rPr lang="en-US" sz="1600" dirty="0" err="1">
                <a:solidFill>
                  <a:srgbClr val="696969"/>
                </a:solidFill>
              </a:rPr>
              <a:t>unei</a:t>
            </a:r>
            <a:r>
              <a:rPr lang="en-US" sz="1600" dirty="0">
                <a:solidFill>
                  <a:srgbClr val="696969"/>
                </a:solidFill>
              </a:rPr>
              <a:t> </a:t>
            </a:r>
            <a:r>
              <a:rPr lang="en-US" sz="1600" dirty="0" err="1">
                <a:solidFill>
                  <a:srgbClr val="696969"/>
                </a:solidFill>
              </a:rPr>
              <a:t>structuri</a:t>
            </a:r>
            <a:r>
              <a:rPr lang="en-US" sz="1600" dirty="0">
                <a:solidFill>
                  <a:srgbClr val="696969"/>
                </a:solidFill>
              </a:rPr>
              <a:t> </a:t>
            </a:r>
            <a:r>
              <a:rPr lang="en-US" sz="1600" dirty="0" err="1">
                <a:solidFill>
                  <a:srgbClr val="696969"/>
                </a:solidFill>
              </a:rPr>
              <a:t>pentru</a:t>
            </a:r>
            <a:r>
              <a:rPr lang="en-US" sz="1600" dirty="0">
                <a:solidFill>
                  <a:srgbClr val="696969"/>
                </a:solidFill>
              </a:rPr>
              <a:t> a </a:t>
            </a:r>
            <a:r>
              <a:rPr lang="en-US" sz="1600" dirty="0" err="1">
                <a:solidFill>
                  <a:srgbClr val="696969"/>
                </a:solidFill>
              </a:rPr>
              <a:t>defini</a:t>
            </a:r>
            <a:r>
              <a:rPr lang="en-US" sz="1600" dirty="0">
                <a:solidFill>
                  <a:srgbClr val="696969"/>
                </a:solidFill>
              </a:rPr>
              <a:t> o </a:t>
            </a:r>
            <a:r>
              <a:rPr lang="en-US" sz="1600" dirty="0" err="1">
                <a:solidFill>
                  <a:srgbClr val="696969"/>
                </a:solidFill>
              </a:rPr>
              <a:t>clasa</a:t>
            </a:r>
            <a:r>
              <a:rPr lang="ro-RO" sz="1600" dirty="0">
                <a:solidFill>
                  <a:srgbClr val="696969"/>
                </a:solidFill>
              </a:rPr>
              <a:t>.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cstring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struct</a:t>
            </a:r>
            <a:r>
              <a:rPr lang="ro-RO" sz="2000" dirty="0"/>
              <a:t> mystr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buildstr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                 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if</a:t>
            </a:r>
            <a:r>
              <a:rPr lang="ro-RO" sz="2000" dirty="0">
                <a:solidFill>
                  <a:srgbClr val="808030"/>
                </a:solidFill>
              </a:rPr>
              <a:t>(!*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str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00E6"/>
                </a:solidFill>
              </a:rPr>
              <a:t>'\0'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           </a:t>
            </a:r>
            <a:r>
              <a:rPr lang="ro-RO" sz="2000" b="1" dirty="0">
                <a:solidFill>
                  <a:srgbClr val="800000"/>
                </a:solidFill>
              </a:rPr>
              <a:t>else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strcat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/>
              <a:t>str</a:t>
            </a:r>
            <a:r>
              <a:rPr lang="ro-RO" sz="2000" dirty="0">
                <a:solidFill>
                  <a:srgbClr val="808030"/>
                </a:solidFill>
              </a:rPr>
              <a:t>,</a:t>
            </a:r>
            <a:r>
              <a:rPr lang="ro-RO" sz="2000" dirty="0"/>
              <a:t> 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>
              <a:solidFill>
                <a:srgbClr val="80008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showstr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str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0F69FF"/>
                </a:solidFill>
              </a:rPr>
              <a:t>\n</a:t>
            </a:r>
            <a:r>
              <a:rPr lang="ro-RO" sz="2000" dirty="0">
                <a:solidFill>
                  <a:srgbClr val="800000"/>
                </a:solidFill>
              </a:rPr>
              <a:t>"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private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str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255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495800" y="4306431"/>
            <a:ext cx="3886200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class</a:t>
            </a:r>
            <a:r>
              <a:rPr lang="en-US" sz="2000" dirty="0"/>
              <a:t> </a:t>
            </a:r>
            <a:r>
              <a:rPr lang="en-US" sz="2000" dirty="0" err="1"/>
              <a:t>mystr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char</a:t>
            </a:r>
            <a:r>
              <a:rPr lang="en-US" sz="2000" dirty="0"/>
              <a:t> </a:t>
            </a:r>
            <a:r>
              <a:rPr lang="en-US" sz="2000" dirty="0" err="1"/>
              <a:t>str</a:t>
            </a:r>
            <a:r>
              <a:rPr lang="en-US" sz="2000" dirty="0">
                <a:solidFill>
                  <a:srgbClr val="808030"/>
                </a:solidFill>
              </a:rPr>
              <a:t>[</a:t>
            </a:r>
            <a:r>
              <a:rPr lang="en-US" sz="2000" dirty="0">
                <a:solidFill>
                  <a:srgbClr val="008C00"/>
                </a:solidFill>
              </a:rPr>
              <a:t>255</a:t>
            </a:r>
            <a:r>
              <a:rPr lang="en-US" sz="2000" dirty="0">
                <a:solidFill>
                  <a:srgbClr val="808030"/>
                </a:solidFill>
              </a:rPr>
              <a:t>]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public</a:t>
            </a:r>
            <a:r>
              <a:rPr lang="en-US" sz="2000" dirty="0">
                <a:solidFill>
                  <a:srgbClr val="E34ADC"/>
                </a:solidFill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buildstr</a:t>
            </a:r>
            <a:r>
              <a:rPr lang="en-US" sz="2000" dirty="0">
                <a:solidFill>
                  <a:srgbClr val="808030"/>
                </a:solidFill>
              </a:rPr>
              <a:t>(</a:t>
            </a:r>
            <a:r>
              <a:rPr lang="en-US" sz="2000" b="1" dirty="0">
                <a:solidFill>
                  <a:srgbClr val="800000"/>
                </a:solidFill>
              </a:rPr>
              <a:t>char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/>
              <a:t>s</a:t>
            </a:r>
            <a:r>
              <a:rPr lang="en-US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public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void</a:t>
            </a:r>
            <a:r>
              <a:rPr lang="en-US" sz="2000" dirty="0"/>
              <a:t> </a:t>
            </a:r>
            <a:r>
              <a:rPr lang="en-US" sz="2000" dirty="0" err="1"/>
              <a:t>showstr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endParaRPr lang="en-US" altLang="ro-RO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constructorul</a:t>
            </a:r>
            <a:r>
              <a:rPr lang="en-US" altLang="en-US" dirty="0"/>
              <a:t> de </a:t>
            </a:r>
            <a:r>
              <a:rPr lang="en-US" altLang="en-US" dirty="0" err="1"/>
              <a:t>copiere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deci vor fi din nou doua distrugeri de obiecte din clasa respectiva (una pentru parametru, una pentru obiectul temporar)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181600" y="4800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daca avem </a:t>
            </a:r>
          </a:p>
          <a:p>
            <a:pPr>
              <a:buFontTx/>
              <a:buNone/>
            </a:pPr>
            <a:r>
              <a:rPr lang="en-US" altLang="en-US"/>
              <a:t>		array a(10); </a:t>
            </a:r>
          </a:p>
          <a:p>
            <a:pPr>
              <a:buFontTx/>
              <a:buNone/>
            </a:pPr>
            <a:r>
              <a:rPr lang="en-US" altLang="en-US"/>
              <a:t>		array b(10); </a:t>
            </a:r>
          </a:p>
          <a:p>
            <a:pPr>
              <a:buFontTx/>
              <a:buNone/>
            </a:pPr>
            <a:r>
              <a:rPr lang="en-US" altLang="en-US"/>
              <a:t>		b=a;</a:t>
            </a:r>
          </a:p>
          <a:p>
            <a:pPr lvl="1"/>
            <a:r>
              <a:rPr lang="en-US" altLang="en-US"/>
              <a:t>nu este initializare, este copiere de stare</a:t>
            </a:r>
          </a:p>
          <a:p>
            <a:pPr lvl="1"/>
            <a:r>
              <a:rPr lang="en-US" altLang="en-US"/>
              <a:t>este posibil sa trebuiasca redefinit si operatorul = (mai tarziu)</a:t>
            </a:r>
          </a:p>
        </p:txBody>
      </p:sp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</a:t>
            </a:r>
            <a:r>
              <a:rPr kumimoji="0" lang="en-US" alt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2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Static,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Operatorul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functiilor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operatorilor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si</a:t>
            </a:r>
            <a:r>
              <a:rPr lang="en-US" altLang="ro-RO" dirty="0"/>
              <a:t>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la fel ca struct</a:t>
            </a:r>
          </a:p>
          <a:p>
            <a:pPr eaLnBrk="1" hangingPunct="1"/>
            <a:r>
              <a:rPr lang="en-US" altLang="ro-RO"/>
              <a:t>toate elementele de tip data folosesc aceeasi locatie de memorie</a:t>
            </a:r>
          </a:p>
          <a:p>
            <a:pPr eaLnBrk="1" hangingPunct="1"/>
            <a:r>
              <a:rPr lang="en-US" altLang="ro-RO"/>
              <a:t>membrii sunt publici (by default)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1398925"/>
            <a:ext cx="78486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o-RO" sz="2000" dirty="0">
                <a:solidFill>
                  <a:srgbClr val="004A43"/>
                </a:solidFill>
              </a:rPr>
              <a:t>#include </a:t>
            </a:r>
            <a:r>
              <a:rPr lang="ro-RO" sz="2000" dirty="0">
                <a:solidFill>
                  <a:srgbClr val="800000"/>
                </a:solidFill>
              </a:rPr>
              <a:t>&lt;</a:t>
            </a:r>
            <a:r>
              <a:rPr lang="ro-RO" sz="2000" dirty="0">
                <a:solidFill>
                  <a:srgbClr val="40015A"/>
                </a:solidFill>
              </a:rPr>
              <a:t>iostream</a:t>
            </a:r>
            <a:r>
              <a:rPr lang="ro-RO" sz="2000" dirty="0">
                <a:solidFill>
                  <a:srgbClr val="800000"/>
                </a:solidFill>
              </a:rPr>
              <a:t>&gt;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using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namespace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66616"/>
                </a:solidFill>
              </a:rPr>
              <a:t>std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union</a:t>
            </a:r>
            <a:r>
              <a:rPr lang="ro-RO" sz="2000" dirty="0"/>
              <a:t> swap_byte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un</a:t>
            </a:r>
            <a:r>
              <a:rPr lang="ro-RO" sz="2000" b="1" dirty="0">
                <a:solidFill>
                  <a:srgbClr val="800000"/>
                </a:solidFill>
              </a:rPr>
              <a:t>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t</a:t>
            </a:r>
            <a:r>
              <a:rPr lang="en-US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 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  </a:t>
            </a:r>
            <a:r>
              <a:rPr lang="ro-RO" sz="2000" dirty="0"/>
              <a:t>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1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t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/>
              <a:t> </a:t>
            </a:r>
            <a:r>
              <a:rPr lang="ro-RO" sz="2000" dirty="0"/>
              <a:t>u </a:t>
            </a:r>
            <a:r>
              <a:rPr lang="ro-RO" sz="2000" dirty="0">
                <a:solidFill>
                  <a:srgbClr val="808030"/>
                </a:solidFill>
              </a:rPr>
              <a:t>=</a:t>
            </a:r>
            <a:r>
              <a:rPr lang="ro-RO" sz="2000" dirty="0"/>
              <a:t> i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endParaRPr lang="en-US" altLang="ro-RO" sz="2000" b="1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en-US" sz="2000" dirty="0">
                <a:solidFill>
                  <a:srgbClr val="800080"/>
                </a:solidFill>
              </a:rPr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ro-RO" sz="2000" dirty="0">
                <a:solidFill>
                  <a:srgbClr val="603000"/>
                </a:solidFill>
              </a:rPr>
              <a:t>cout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&lt;&lt;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;}</a:t>
            </a:r>
            <a:endParaRPr lang="en-US" sz="2000" dirty="0"/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short</a:t>
            </a:r>
            <a:r>
              <a:rPr lang="ro-RO" sz="2000" dirty="0"/>
              <a:t> u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unsigned</a:t>
            </a:r>
            <a:r>
              <a:rPr lang="ro-RO" sz="2000" dirty="0"/>
              <a:t> 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c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};</a:t>
            </a:r>
            <a:r>
              <a:rPr lang="ro-RO" sz="2000" dirty="0"/>
              <a:t> </a:t>
            </a:r>
            <a:endParaRPr lang="en-US" sz="2000" dirty="0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267200" y="4306431"/>
            <a:ext cx="4572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2000" b="1" dirty="0">
                <a:solidFill>
                  <a:srgbClr val="800000"/>
                </a:solidFill>
              </a:rPr>
              <a:t>int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400000"/>
                </a:solidFill>
              </a:rPr>
              <a:t>main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swap_byte b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set_byte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dirty="0">
                <a:solidFill>
                  <a:srgbClr val="008C00"/>
                </a:solidFill>
              </a:rPr>
              <a:t>49034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>
                <a:solidFill>
                  <a:srgbClr val="603000"/>
                </a:solidFill>
              </a:rPr>
              <a:t>swap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ro-RO" sz="2000" dirty="0"/>
              <a:t>b</a:t>
            </a:r>
            <a:r>
              <a:rPr lang="ro-RO" sz="2000" dirty="0">
                <a:solidFill>
                  <a:srgbClr val="808030"/>
                </a:solidFill>
              </a:rPr>
              <a:t>.</a:t>
            </a:r>
            <a:r>
              <a:rPr lang="ro-RO" sz="2000" dirty="0"/>
              <a:t>show_word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return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008C00"/>
                </a:solidFill>
              </a:rPr>
              <a:t>0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dirty="0">
                <a:solidFill>
                  <a:srgbClr val="800080"/>
                </a:solidFill>
              </a:rPr>
              <a:t>}</a:t>
            </a:r>
            <a:r>
              <a:rPr lang="ro-RO" sz="2000" dirty="0"/>
              <a:t> </a:t>
            </a:r>
            <a:r>
              <a:rPr lang="en-US" altLang="ro-RO" sz="2000" b="1" dirty="0"/>
              <a:t>                                                  35519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si</a:t>
            </a:r>
            <a:r>
              <a:rPr lang="en-US" altLang="ro-RO" dirty="0"/>
              <a:t>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ca o </a:t>
            </a:r>
            <a:r>
              <a:rPr lang="en-US" altLang="ro-RO" dirty="0" err="1"/>
              <a:t>clasa</a:t>
            </a:r>
            <a:endParaRPr lang="en-US" altLang="ro-RO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/>
              <a:t>union nu poate mosteni</a:t>
            </a:r>
          </a:p>
          <a:p>
            <a:pPr eaLnBrk="1" hangingPunct="1"/>
            <a:r>
              <a:rPr lang="en-US" altLang="ro-RO" sz="2800"/>
              <a:t>nu se poate mosteni din union</a:t>
            </a:r>
          </a:p>
          <a:p>
            <a:pPr eaLnBrk="1" hangingPunct="1"/>
            <a:r>
              <a:rPr lang="en-US" altLang="ro-RO" sz="2800"/>
              <a:t>nu poate avea functii virtuale (nu avem mostenire)</a:t>
            </a:r>
          </a:p>
          <a:p>
            <a:pPr eaLnBrk="1" hangingPunct="1"/>
            <a:r>
              <a:rPr lang="en-US" altLang="ro-RO" sz="2800"/>
              <a:t>nu avem variabile de instanta statice</a:t>
            </a:r>
          </a:p>
          <a:p>
            <a:pPr eaLnBrk="1" hangingPunct="1"/>
            <a:r>
              <a:rPr lang="en-US" altLang="ro-RO" sz="2800"/>
              <a:t>nu avem referinte in union</a:t>
            </a:r>
          </a:p>
          <a:p>
            <a:pPr eaLnBrk="1" hangingPunct="1"/>
            <a:r>
              <a:rPr lang="en-US" altLang="ro-RO" sz="2800"/>
              <a:t>nu avem obiecte care fac overload pe =</a:t>
            </a:r>
          </a:p>
          <a:p>
            <a:pPr eaLnBrk="1" hangingPunct="1"/>
            <a:r>
              <a:rPr lang="en-US" altLang="ro-RO" sz="2800"/>
              <a:t>obiecte cu (con/de)structor definiti nu pot fi membri in union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anonime</a:t>
            </a:r>
            <a:endParaRPr lang="en-US" altLang="ro-RO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nu au nume pentru tip</a:t>
            </a:r>
          </a:p>
          <a:p>
            <a:pPr eaLnBrk="1" hangingPunct="1"/>
            <a:r>
              <a:rPr lang="en-US" altLang="ro-RO"/>
              <a:t>nu se pot declara obiecte de tipul respectiv</a:t>
            </a:r>
          </a:p>
          <a:p>
            <a:pPr eaLnBrk="1" hangingPunct="1"/>
            <a:r>
              <a:rPr lang="en-US" altLang="ro-RO"/>
              <a:t>folosite pentru a spune compilatorului cum se aloc/procesez variabilele respective in memorie</a:t>
            </a:r>
          </a:p>
          <a:p>
            <a:pPr lvl="1" eaLnBrk="1" hangingPunct="1"/>
            <a:r>
              <a:rPr lang="en-US" altLang="ro-RO"/>
              <a:t>folosesc aceeasi locatie de memorie</a:t>
            </a:r>
          </a:p>
          <a:p>
            <a:pPr eaLnBrk="1" hangingPunct="1"/>
            <a:r>
              <a:rPr lang="en-US" altLang="ro-RO"/>
              <a:t>variabilele din union sunt accesibile ca si cum ar fi declarate in blocul respectiv</a:t>
            </a:r>
          </a:p>
          <a:p>
            <a:pPr eaLnBrk="1" hangingPunct="1"/>
            <a:endParaRPr lang="en-US" altLang="ro-R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38400" y="1676400"/>
            <a:ext cx="4572000" cy="4770537"/>
            <a:chOff x="838200" y="909638"/>
            <a:chExt cx="4572000" cy="4770537"/>
          </a:xfrm>
        </p:grpSpPr>
        <p:sp>
          <p:nvSpPr>
            <p:cNvPr id="32770" name="Rectangle 4"/>
            <p:cNvSpPr>
              <a:spLocks noChangeArrowheads="1"/>
            </p:cNvSpPr>
            <p:nvPr/>
          </p:nvSpPr>
          <p:spPr bwMode="auto">
            <a:xfrm>
              <a:off x="838200" y="909638"/>
              <a:ext cx="4572000" cy="4770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iostream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004A43"/>
                  </a:solidFill>
                </a:rPr>
                <a:t>#include </a:t>
              </a:r>
              <a:r>
                <a:rPr lang="en-US" sz="1600" dirty="0">
                  <a:solidFill>
                    <a:srgbClr val="800000"/>
                  </a:solidFill>
                </a:rPr>
                <a:t>&lt;</a:t>
              </a:r>
              <a:r>
                <a:rPr lang="en-US" sz="1600" dirty="0" err="1">
                  <a:solidFill>
                    <a:srgbClr val="40015A"/>
                  </a:solidFill>
                </a:rPr>
                <a:t>cstring</a:t>
              </a:r>
              <a:r>
                <a:rPr lang="en-US" sz="1600" dirty="0">
                  <a:solidFill>
                    <a:srgbClr val="800000"/>
                  </a:solidFill>
                </a:rPr>
                <a:t>&gt;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using</a:t>
              </a:r>
              <a:r>
                <a:rPr lang="en-US" sz="1600" dirty="0"/>
                <a:t> </a:t>
              </a:r>
              <a:r>
                <a:rPr lang="en-US" sz="1600" b="1" dirty="0">
                  <a:solidFill>
                    <a:srgbClr val="800000"/>
                  </a:solidFill>
                </a:rPr>
                <a:t>namespace</a:t>
              </a:r>
              <a:r>
                <a:rPr lang="en-US" sz="1600" dirty="0"/>
                <a:t> </a:t>
              </a:r>
              <a:r>
                <a:rPr lang="en-US" sz="1600" dirty="0" err="1">
                  <a:solidFill>
                    <a:srgbClr val="666616"/>
                  </a:solidFill>
                </a:rPr>
                <a:t>std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endParaRPr lang="en-US" sz="1600" b="1" dirty="0">
                <a:solidFill>
                  <a:srgbClr val="800000"/>
                </a:solidFill>
              </a:endParaRPr>
            </a:p>
            <a:p>
              <a:r>
                <a:rPr lang="en-US" sz="1600" b="1" dirty="0" err="1">
                  <a:solidFill>
                    <a:srgbClr val="800000"/>
                  </a:solidFill>
                </a:rPr>
                <a:t>int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400000"/>
                  </a:solidFill>
                </a:rPr>
                <a:t>main</a:t>
              </a:r>
              <a:r>
                <a:rPr lang="en-US" sz="1600" dirty="0">
                  <a:solidFill>
                    <a:srgbClr val="808030"/>
                  </a:solidFill>
                </a:rPr>
                <a:t>()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union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{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long</a:t>
              </a:r>
              <a:r>
                <a:rPr lang="en-US" sz="1600" dirty="0"/>
                <a:t> l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double</a:t>
              </a:r>
              <a:r>
                <a:rPr lang="en-US" sz="1600" dirty="0"/>
                <a:t> d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	char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8030"/>
                  </a:solidFill>
                </a:rPr>
                <a:t>[</a:t>
              </a:r>
              <a:r>
                <a:rPr lang="en-US" sz="1600" dirty="0">
                  <a:solidFill>
                    <a:srgbClr val="008C00"/>
                  </a:solidFill>
                </a:rPr>
                <a:t>4</a:t>
              </a:r>
              <a:r>
                <a:rPr lang="en-US" sz="1600" dirty="0">
                  <a:solidFill>
                    <a:srgbClr val="808030"/>
                  </a:solidFill>
                </a:rPr>
                <a:t>]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	}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l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100000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l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/>
                <a:t>	d </a:t>
              </a:r>
              <a:r>
                <a:rPr lang="en-US" sz="1600" dirty="0">
                  <a:solidFill>
                    <a:srgbClr val="808030"/>
                  </a:solidFill>
                </a:rPr>
                <a:t>=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000"/>
                  </a:solidFill>
                </a:rPr>
                <a:t>123.2342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d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strcpy</a:t>
              </a:r>
              <a:r>
                <a:rPr lang="en-US" sz="1600" dirty="0">
                  <a:solidFill>
                    <a:srgbClr val="808030"/>
                  </a:solidFill>
                </a:rPr>
                <a:t>(</a:t>
              </a:r>
              <a:r>
                <a:rPr lang="en-US" sz="1600" dirty="0"/>
                <a:t>s</a:t>
              </a:r>
              <a:r>
                <a:rPr lang="en-US" sz="1600" dirty="0">
                  <a:solidFill>
                    <a:srgbClr val="808030"/>
                  </a:solidFill>
                </a:rPr>
                <a:t>,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0000E6"/>
                  </a:solidFill>
                </a:rPr>
                <a:t>hi</a:t>
              </a:r>
              <a:r>
                <a:rPr lang="en-US" sz="1600" dirty="0">
                  <a:solidFill>
                    <a:srgbClr val="800000"/>
                  </a:solidFill>
                </a:rPr>
                <a:t>"</a:t>
              </a:r>
              <a:r>
                <a:rPr lang="en-US" sz="1600" dirty="0">
                  <a:solidFill>
                    <a:srgbClr val="808030"/>
                  </a:solidFill>
                </a:rPr>
                <a:t>)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603000"/>
                  </a:solidFill>
                </a:rPr>
                <a:t>	</a:t>
              </a:r>
              <a:r>
                <a:rPr lang="en-US" sz="1600" dirty="0" err="1">
                  <a:solidFill>
                    <a:srgbClr val="603000"/>
                  </a:solidFill>
                </a:rPr>
                <a:t>cout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808030"/>
                  </a:solidFill>
                </a:rPr>
                <a:t>&lt;&lt;</a:t>
              </a:r>
              <a:r>
                <a:rPr lang="en-US" sz="1600" dirty="0"/>
                <a:t> s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b="1" dirty="0">
                  <a:solidFill>
                    <a:srgbClr val="800000"/>
                  </a:solidFill>
                </a:rPr>
                <a:t>	return</a:t>
              </a:r>
              <a:r>
                <a:rPr lang="en-US" sz="1600" dirty="0"/>
                <a:t> </a:t>
              </a:r>
              <a:r>
                <a:rPr lang="en-US" sz="1600" dirty="0">
                  <a:solidFill>
                    <a:srgbClr val="008C00"/>
                  </a:solidFill>
                </a:rPr>
                <a:t>0</a:t>
              </a:r>
              <a:r>
                <a:rPr lang="en-US" sz="1600" dirty="0">
                  <a:solidFill>
                    <a:srgbClr val="800080"/>
                  </a:solidFill>
                </a:rPr>
                <a:t>;</a:t>
              </a:r>
              <a:r>
                <a:rPr lang="en-US" sz="1600" dirty="0"/>
                <a:t> </a:t>
              </a:r>
            </a:p>
            <a:p>
              <a:r>
                <a:rPr lang="en-US" sz="1600" dirty="0">
                  <a:solidFill>
                    <a:srgbClr val="800080"/>
                  </a:solidFill>
                </a:rPr>
                <a:t>}</a:t>
              </a:r>
              <a:endParaRPr lang="en-US" altLang="ro-RO" sz="1600" b="1" dirty="0"/>
            </a:p>
          </p:txBody>
        </p:sp>
        <p:sp>
          <p:nvSpPr>
            <p:cNvPr id="32771" name="TextBox 2"/>
            <p:cNvSpPr txBox="1">
              <a:spLocks noChangeArrowheads="1"/>
            </p:cNvSpPr>
            <p:nvPr/>
          </p:nvSpPr>
          <p:spPr bwMode="auto">
            <a:xfrm>
              <a:off x="1676400" y="2438400"/>
              <a:ext cx="2438400" cy="1200329"/>
            </a:xfrm>
            <a:prstGeom prst="rect">
              <a:avLst/>
            </a:prstGeom>
            <a:solidFill>
              <a:srgbClr val="FFFF00">
                <a:alpha val="27058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  <a:p>
              <a:endParaRPr lang="en-US"/>
            </a:p>
            <a:p>
              <a:endParaRPr lang="ro-RO"/>
            </a:p>
          </p:txBody>
        </p:sp>
      </p:grp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ro-RO" dirty="0"/>
              <a:t>Union </a:t>
            </a:r>
            <a:r>
              <a:rPr lang="en-US" altLang="ro-RO" dirty="0" err="1"/>
              <a:t>anonime</a:t>
            </a:r>
            <a:endParaRPr lang="en-US" altLang="ro-R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DA2AE165CF1429BADCF6435128742" ma:contentTypeVersion="4" ma:contentTypeDescription="Creați un document nou." ma:contentTypeScope="" ma:versionID="acbd44dd8869a784297b460c8c0dd618">
  <xsd:schema xmlns:xsd="http://www.w3.org/2001/XMLSchema" xmlns:xs="http://www.w3.org/2001/XMLSchema" xmlns:p="http://schemas.microsoft.com/office/2006/metadata/properties" xmlns:ns2="aebcd26b-c1b4-4a6d-bf24-fec13a4c3a38" targetNamespace="http://schemas.microsoft.com/office/2006/metadata/properties" ma:root="true" ma:fieldsID="f1457a887aeb5abdc762aae41139028e" ns2:_="">
    <xsd:import namespace="aebcd26b-c1b4-4a6d-bf24-fec13a4c3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cd26b-c1b4-4a6d-bf24-fec13a4c3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FF3880-E5EA-4C08-97AD-6DEA23C14F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bcd26b-c1b4-4a6d-bf24-fec13a4c3a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  <ds:schemaRef ds:uri="2a144226-266b-435e-ae44-b91654f0bcb4"/>
    <ds:schemaRef ds:uri="71c24be4-710d-4a8d-9a13-a79588c1dd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4493</TotalTime>
  <Words>2563</Words>
  <Application>Microsoft Office PowerPoint</Application>
  <PresentationFormat>On-screen Show (4:3)</PresentationFormat>
  <Paragraphs>704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Default Design</vt:lpstr>
      <vt:lpstr>1_Default Design</vt:lpstr>
      <vt:lpstr>3_ipc</vt:lpstr>
      <vt:lpstr>PowerPoint Presentation</vt:lpstr>
      <vt:lpstr>Cuprinsul cursului</vt:lpstr>
      <vt:lpstr>Struct si class</vt:lpstr>
      <vt:lpstr>PowerPoint Presentation</vt:lpstr>
      <vt:lpstr>Union si class</vt:lpstr>
      <vt:lpstr>Union si class</vt:lpstr>
      <vt:lpstr>Union ca o clasa</vt:lpstr>
      <vt:lpstr>Union anonime</vt:lpstr>
      <vt:lpstr>Union anonime</vt:lpstr>
      <vt:lpstr>Union anonime</vt:lpstr>
      <vt:lpstr>Functii prieten</vt:lpstr>
      <vt:lpstr>Functii prieten pentru o clasa</vt:lpstr>
      <vt:lpstr>Functii prieten pentru mai multe clase</vt:lpstr>
      <vt:lpstr>PowerPoint Presentation</vt:lpstr>
      <vt:lpstr>Clase prieten</vt:lpstr>
      <vt:lpstr>Functii inline</vt:lpstr>
      <vt:lpstr>Explicit inline</vt:lpstr>
      <vt:lpstr>Explicit inline in clase</vt:lpstr>
      <vt:lpstr>Definirea functiilor inline implicit (in clase)</vt:lpstr>
      <vt:lpstr>Constructori/Destructori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Polimorfism pe constructori</vt:lpstr>
      <vt:lpstr>overload pe constructori: flexibilitate</vt:lpstr>
      <vt:lpstr>polimorfism de constructori: obiecte initializate si ne-initializate</vt:lpstr>
      <vt:lpstr>PowerPoint Presentation</vt:lpstr>
      <vt:lpstr>polimorfism de constructori: constructorul de copiere</vt:lpstr>
      <vt:lpstr>constructorul de copiere</vt:lpstr>
      <vt:lpstr>PowerPoint Presentation</vt:lpstr>
      <vt:lpstr>putem redefini constructorul de copiere</vt:lpstr>
      <vt:lpstr>PowerPoint Presentation</vt:lpstr>
      <vt:lpstr>PowerPoint Presentation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275</cp:revision>
  <dcterms:created xsi:type="dcterms:W3CDTF">1601-01-01T00:00:00Z</dcterms:created>
  <dcterms:modified xsi:type="dcterms:W3CDTF">2025-03-22T07:08:52Z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0x010100820DA2AE165CF1429BADCF6435128742</vt:lpwstr>
  </property>
</Properties>
</file>