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3"/>
  </p:notesMasterIdLst>
  <p:sldIdLst>
    <p:sldId id="256" r:id="rId5"/>
    <p:sldId id="257" r:id="rId6"/>
    <p:sldId id="260" r:id="rId7"/>
    <p:sldId id="261" r:id="rId8"/>
    <p:sldId id="262" r:id="rId9"/>
    <p:sldId id="323" r:id="rId10"/>
    <p:sldId id="328" r:id="rId11"/>
    <p:sldId id="267" r:id="rId12"/>
    <p:sldId id="269" r:id="rId13"/>
    <p:sldId id="271" r:id="rId14"/>
    <p:sldId id="276" r:id="rId15"/>
    <p:sldId id="277" r:id="rId16"/>
    <p:sldId id="278" r:id="rId17"/>
    <p:sldId id="281" r:id="rId18"/>
    <p:sldId id="284" r:id="rId19"/>
    <p:sldId id="286" r:id="rId20"/>
    <p:sldId id="288" r:id="rId21"/>
    <p:sldId id="289" r:id="rId22"/>
    <p:sldId id="290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31" r:id="rId32"/>
    <p:sldId id="335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550EC-A6E4-0FB0-A387-474B9CE28A20}" v="9" dt="2021-12-16T10:56:42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4" d="100"/>
          <a:sy n="54" d="100"/>
        </p:scale>
        <p:origin x="-1456" y="-1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AEA550EC-A6E4-0FB0-A387-474B9CE28A20}"/>
    <pc:docChg chg="modSld">
      <pc:chgData name="ANCA MADALINA DOBROVAT" userId="S::anca.dobrovat@unibuc.ro::418a3c67-18b7-4c53-a114-ddac729b7caa" providerId="AD" clId="Web-{AEA550EC-A6E4-0FB0-A387-474B9CE28A20}" dt="2021-12-16T10:56:42.111" v="8" actId="20577"/>
      <pc:docMkLst>
        <pc:docMk/>
      </pc:docMkLst>
      <pc:sldChg chg="modSp">
        <pc:chgData name="ANCA MADALINA DOBROVAT" userId="S::anca.dobrovat@unibuc.ro::418a3c67-18b7-4c53-a114-ddac729b7caa" providerId="AD" clId="Web-{AEA550EC-A6E4-0FB0-A387-474B9CE28A20}" dt="2021-12-16T10:56:42.111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AEA550EC-A6E4-0FB0-A387-474B9CE28A20}" dt="2021-12-16T10:56:42.111" v="8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78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244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EBA3F56-3E9A-4598-9260-9A8BBB9D5AD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83971" name="Google Shape;245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9CEFEF-00FD-4205-B45B-60FE500952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83972" name="Google Shape;246;g50e229d72d_0_24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247;g50e229d72d_0_2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3974" name="Google Shape;248;g50e229d72d_0_2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10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82004C-EBB9-45DD-8C9C-A47DA393AC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73731" name="Google Shape;111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E9D656-694A-4847-9B8B-B8C1CB196DA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73732" name="Google Shape;112;g50e229d72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13;g50e229d72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3734" name="Google Shape;114;g50e229d72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22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BC60FF-92E1-46F1-81D8-006D320A88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4755" name="Google Shape;123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CB0CED9-F918-4893-80BA-20BDD578FE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4756" name="Google Shape;124;g50e229d72d_0_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25;g50e229d72d_0_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4758" name="Google Shape;126;g50e229d72d_0_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3157C583-CF29-41F6-B82C-D6F4E580613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6803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E6086742-6800-432B-8DE9-90AE2DD862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6</a:t>
            </a:fld>
            <a:endParaRPr lang="en-US" sz="1800"/>
          </a:p>
        </p:txBody>
      </p:sp>
      <p:sp>
        <p:nvSpPr>
          <p:cNvPr id="76804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6805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6806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7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7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/>
                </a:rPr>
                <a:t>ăț</a:t>
              </a:r>
              <a:endParaRPr lang="ro-RO" sz="18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defRPr/>
              </a:pPr>
              <a:r>
                <a:rPr lang="ro-RO" altLang="ro-RO" sz="2600" b="1">
                  <a:latin typeface="+mn-lt"/>
                  <a:cs typeface="Arial"/>
                </a:rPr>
                <a:t>Andrei P</a:t>
              </a:r>
              <a:r>
                <a:rPr lang="ro-RO" sz="2600" b="1">
                  <a:latin typeface="+mn-lt"/>
                  <a:cs typeface="Calibri"/>
                </a:rPr>
                <a:t>ă</a:t>
              </a:r>
              <a:r>
                <a:rPr lang="ro-RO" altLang="ro-RO" sz="2600" b="1">
                  <a:latin typeface="+mn-lt"/>
                  <a:cs typeface="Arial"/>
                </a:rPr>
                <a:t>un</a:t>
              </a:r>
              <a:endParaRPr lang="ro-RO" altLang="ro-RO" sz="2600" b="1" dirty="0">
                <a:latin typeface="+mn-lt"/>
                <a:cs typeface="Arial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2022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23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21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26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50;p29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62C544A-4CFD-4FF0-BFAC-329598C348F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6389" name="Google Shape;253;p2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913" y="1570038"/>
            <a:ext cx="8839200" cy="3846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C</a:t>
            </a:r>
            <a:r>
              <a:rPr lang="vi-VN" sz="2000" dirty="0">
                <a:latin typeface="+mj-lt"/>
              </a:rPr>
              <a:t>onstructorii sunt chemați în ordinea definirii obiectelor ca membri ai clasei și în ordinea moştenirii:</a:t>
            </a: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la fiecare nivel se apelează întâi constructorul de la moştenire, apoi constructorii din obiectele membru în clasa respectivă (care sunt chemați în ordinea definirii) și la final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constructorul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propriu</a:t>
            </a:r>
            <a:r>
              <a:rPr lang="vi-VN" sz="2000" dirty="0">
                <a:latin typeface="+mj-lt"/>
              </a:rPr>
              <a:t>;</a:t>
            </a:r>
          </a:p>
          <a:p>
            <a:pPr>
              <a:defRPr/>
            </a:pPr>
            <a:r>
              <a:rPr lang="vi-VN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se merge pe următorul nivel în ordinea moştenirii;</a:t>
            </a: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D</a:t>
            </a:r>
            <a:r>
              <a:rPr lang="vi-VN" sz="2000" dirty="0">
                <a:latin typeface="+mj-lt"/>
              </a:rPr>
              <a:t>estructorii sunt chemați în ordinea inversă a constructorilor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74638" y="1177925"/>
            <a:ext cx="9239250" cy="597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20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4822" name="Google Shape;476;p47"/>
          <p:cNvSpPr txBox="1">
            <a:spLocks noChangeArrowheads="1"/>
          </p:cNvSpPr>
          <p:nvPr/>
        </p:nvSpPr>
        <p:spPr bwMode="auto">
          <a:xfrm>
            <a:off x="274638" y="1265238"/>
            <a:ext cx="6891337" cy="54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cu specificatorul “private”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5411788" y="1874838"/>
            <a:ext cx="44291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Goldfish bob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eat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bob.speak();// Error: private member funcţion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620713" y="2427288"/>
            <a:ext cx="6096000" cy="4400550"/>
            <a:chOff x="620713" y="2427288"/>
            <a:chExt cx="6096000" cy="440055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440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char</a:t>
              </a:r>
              <a:r>
                <a:rPr lang="en-US" sz="2000">
                  <a:latin typeface="Times New Roman" pitchFamily="18" charset="0"/>
                </a:rPr>
                <a:t> eat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'a'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speak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2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3.0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4.0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Goldfish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Private inheritance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eat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Name publicizes member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sleep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Both overloaded members exposed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74638" y="1406525"/>
            <a:ext cx="9658350" cy="4873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“protected”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secțiuni 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5</a:t>
            </a:r>
            <a:r>
              <a:rPr lang="vi-VN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Modificatori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acces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c</a:t>
            </a:r>
            <a:r>
              <a:rPr lang="vi-VN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onstructori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/ </a:t>
            </a:r>
            <a:r>
              <a:rPr lang="vi-VN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 re</a:t>
            </a:r>
            <a:r>
              <a:rPr lang="vi-VN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definirea 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Mostenire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multipla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Mostenire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ambiguitate</a:t>
            </a:r>
            <a:r>
              <a:rPr lang="en-US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0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68312" y="1189037"/>
            <a:ext cx="4278312" cy="65035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marL="377979" indent="-377979"/>
            <a:r>
              <a:rPr lang="en-US" altLang="en-US" sz="1600" dirty="0"/>
              <a:t>#include &lt;</a:t>
            </a:r>
            <a:r>
              <a:rPr lang="en-US" altLang="en-US" sz="1600" dirty="0" err="1"/>
              <a:t>iostream</a:t>
            </a:r>
            <a:r>
              <a:rPr lang="en-US" altLang="en-US" sz="1600" dirty="0"/>
              <a:t>&gt;</a:t>
            </a:r>
          </a:p>
          <a:p>
            <a:pPr marL="377979" indent="-377979"/>
            <a:r>
              <a:rPr lang="en-US" altLang="en-US" sz="1600" dirty="0"/>
              <a:t>using namespace std;</a:t>
            </a:r>
          </a:p>
          <a:p>
            <a:pPr marL="377979" indent="-377979"/>
            <a:r>
              <a:rPr lang="en-US" altLang="en-US" sz="1600" dirty="0" err="1"/>
              <a:t>enum</a:t>
            </a:r>
            <a:r>
              <a:rPr lang="en-US" altLang="en-US" sz="1600" dirty="0"/>
              <a:t> note { </a:t>
            </a:r>
            <a:r>
              <a:rPr lang="en-US" altLang="en-US" sz="1600" dirty="0" err="1"/>
              <a:t>middleC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Csharp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Eflat</a:t>
            </a:r>
            <a:r>
              <a:rPr lang="en-US" altLang="en-US" sz="1600" dirty="0"/>
              <a:t> }; // Etc.</a:t>
            </a:r>
          </a:p>
          <a:p>
            <a:pPr marL="377979" indent="-377979"/>
            <a:endParaRPr lang="en-US" altLang="en-US" sz="1600" dirty="0"/>
          </a:p>
          <a:p>
            <a:pPr marL="377979" indent="-377979"/>
            <a:r>
              <a:rPr lang="en-US" altLang="en-US" sz="1600" dirty="0"/>
              <a:t>class Instrument {</a:t>
            </a:r>
          </a:p>
          <a:p>
            <a:pPr marL="377979" indent="-377979"/>
            <a:r>
              <a:rPr lang="en-US" altLang="en-US" sz="1600" dirty="0"/>
              <a:t>public:</a:t>
            </a:r>
          </a:p>
          <a:p>
            <a:pPr marL="377979" indent="-377979"/>
            <a:r>
              <a:rPr lang="en-US" altLang="en-US" sz="1600" dirty="0"/>
              <a:t>  </a:t>
            </a:r>
            <a:r>
              <a:rPr lang="en-US" altLang="en-US" sz="1600" dirty="0">
                <a:solidFill>
                  <a:srgbClr val="FF0000"/>
                </a:solidFill>
              </a:rPr>
              <a:t>virtual</a:t>
            </a:r>
            <a:r>
              <a:rPr lang="en-US" altLang="en-US" sz="1600" dirty="0"/>
              <a:t> void play(note) const {</a:t>
            </a:r>
          </a:p>
          <a:p>
            <a:pPr marL="377979" indent="-377979"/>
            <a:r>
              <a:rPr lang="en-US" altLang="en-US" sz="1600" dirty="0"/>
              <a:t>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"Instrument::play"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</a:t>
            </a:r>
          </a:p>
          <a:p>
            <a:pPr marL="377979" indent="-377979"/>
            <a:r>
              <a:rPr lang="en-US" altLang="en-US" sz="1600" dirty="0"/>
              <a:t>  }</a:t>
            </a:r>
          </a:p>
          <a:p>
            <a:pPr marL="377979" indent="-377979"/>
            <a:r>
              <a:rPr lang="en-US" altLang="en-US" sz="1600" dirty="0"/>
              <a:t>};</a:t>
            </a:r>
          </a:p>
          <a:p>
            <a:pPr marL="377979" indent="-377979"/>
            <a:endParaRPr lang="en-US" altLang="en-US" sz="1600" dirty="0"/>
          </a:p>
          <a:p>
            <a:pPr marL="377979" indent="-377979"/>
            <a:r>
              <a:rPr lang="en-US" altLang="en-US" sz="1600" dirty="0"/>
              <a:t>// Wind objects are Instruments</a:t>
            </a:r>
          </a:p>
          <a:p>
            <a:pPr marL="377979" indent="-377979"/>
            <a:r>
              <a:rPr lang="en-US" altLang="en-US" sz="1600" dirty="0"/>
              <a:t>// because they have the same interface:</a:t>
            </a:r>
          </a:p>
          <a:p>
            <a:pPr marL="377979" indent="-377979"/>
            <a:r>
              <a:rPr lang="en-US" altLang="en-US" sz="1600" dirty="0"/>
              <a:t>class Wind : public Instrument {</a:t>
            </a:r>
          </a:p>
          <a:p>
            <a:pPr marL="377979" indent="-377979"/>
            <a:r>
              <a:rPr lang="en-US" altLang="en-US" sz="1600" dirty="0"/>
              <a:t>public:</a:t>
            </a:r>
          </a:p>
          <a:p>
            <a:pPr marL="377979" indent="-377979"/>
            <a:r>
              <a:rPr lang="en-US" altLang="en-US" sz="1600" dirty="0"/>
              <a:t>  // Override interface function:</a:t>
            </a:r>
          </a:p>
          <a:p>
            <a:pPr marL="377979" indent="-377979"/>
            <a:r>
              <a:rPr lang="en-US" altLang="en-US" sz="1600" dirty="0"/>
              <a:t>  void play(note) const {</a:t>
            </a:r>
          </a:p>
          <a:p>
            <a:pPr marL="377979" indent="-377979"/>
            <a:r>
              <a:rPr lang="en-US" altLang="en-US" sz="1600" dirty="0"/>
              <a:t>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"Wind::play"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</a:t>
            </a:r>
          </a:p>
          <a:p>
            <a:pPr marL="377979" indent="-377979"/>
            <a:r>
              <a:rPr lang="en-US" altLang="en-US" sz="1600" dirty="0"/>
              <a:t>  }</a:t>
            </a:r>
          </a:p>
          <a:p>
            <a:pPr marL="377979" indent="-377979"/>
            <a:r>
              <a:rPr lang="en-US" altLang="en-US" sz="1600" dirty="0"/>
              <a:t>};</a:t>
            </a:r>
          </a:p>
          <a:p>
            <a:pPr marL="377979" indent="-377979"/>
            <a:endParaRPr lang="en-US" altLang="en-US" sz="1600" dirty="0"/>
          </a:p>
          <a:p>
            <a:pPr marL="377979" indent="-377979"/>
            <a:r>
              <a:rPr lang="en-US" altLang="en-US" sz="1600" dirty="0"/>
              <a:t>void tune(Instrument&amp;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) {</a:t>
            </a:r>
          </a:p>
          <a:p>
            <a:pPr marL="377979" indent="-377979"/>
            <a:r>
              <a:rPr lang="en-US" altLang="en-US" sz="1600" dirty="0"/>
              <a:t>  // ...</a:t>
            </a:r>
          </a:p>
          <a:p>
            <a:pPr marL="377979" indent="-377979"/>
            <a:r>
              <a:rPr lang="en-US" altLang="en-US" sz="1600" dirty="0"/>
              <a:t>  </a:t>
            </a:r>
            <a:r>
              <a:rPr lang="en-US" altLang="en-US" sz="1600" dirty="0" err="1"/>
              <a:t>i.play</a:t>
            </a:r>
            <a:r>
              <a:rPr lang="en-US" altLang="en-US" sz="1600" dirty="0"/>
              <a:t>(</a:t>
            </a:r>
            <a:r>
              <a:rPr lang="en-US" altLang="en-US" sz="1600" dirty="0" err="1"/>
              <a:t>middleC</a:t>
            </a:r>
            <a:r>
              <a:rPr lang="en-US" altLang="en-US" sz="1600" dirty="0"/>
              <a:t>);</a:t>
            </a:r>
          </a:p>
          <a:p>
            <a:pPr marL="377979" indent="-377979"/>
            <a:r>
              <a:rPr lang="en-US" altLang="en-US" sz="1600" dirty="0"/>
              <a:t>}</a:t>
            </a:r>
          </a:p>
          <a:p>
            <a:pPr marL="377979" indent="-377979"/>
            <a:endParaRPr lang="en-US" altLang="en-US" sz="1600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010106"/>
            <a:ext cx="5040313" cy="60110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600" dirty="0"/>
              <a:t>class Percussion : public Instrument { </a:t>
            </a:r>
          </a:p>
          <a:p>
            <a:pPr marL="377979" indent="-377979"/>
            <a:r>
              <a:rPr lang="en-US" altLang="en-US" sz="1600" dirty="0"/>
              <a:t>public: </a:t>
            </a:r>
          </a:p>
          <a:p>
            <a:pPr marL="377979" indent="-377979"/>
            <a:r>
              <a:rPr lang="en-US" altLang="en-US" sz="1600" dirty="0"/>
              <a:t>    void play(note) const {</a:t>
            </a:r>
          </a:p>
          <a:p>
            <a:pPr marL="377979" indent="-377979"/>
            <a:r>
              <a:rPr lang="en-US" altLang="en-US" sz="1600" dirty="0"/>
              <a:t>  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"Percussion::play"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 } }; </a:t>
            </a:r>
          </a:p>
          <a:p>
            <a:pPr marL="377979" indent="-377979"/>
            <a:r>
              <a:rPr lang="en-US" altLang="en-US" sz="1600" dirty="0"/>
              <a:t>class Stringed : public Instrument { </a:t>
            </a:r>
          </a:p>
          <a:p>
            <a:pPr marL="377979" indent="-377979"/>
            <a:r>
              <a:rPr lang="en-US" altLang="en-US" sz="1600" dirty="0"/>
              <a:t>public: </a:t>
            </a:r>
          </a:p>
          <a:p>
            <a:pPr marL="377979" indent="-377979"/>
            <a:r>
              <a:rPr lang="en-US" altLang="en-US" sz="1600" dirty="0"/>
              <a:t>     void play(note) const { </a:t>
            </a:r>
          </a:p>
          <a:p>
            <a:pPr marL="377979" indent="-377979"/>
            <a:r>
              <a:rPr lang="en-US" altLang="en-US" sz="1600" dirty="0"/>
              <a:t>   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"Stringed::play"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 } }; </a:t>
            </a:r>
          </a:p>
          <a:p>
            <a:pPr marL="377979" indent="-377979"/>
            <a:r>
              <a:rPr lang="en-US" altLang="en-US" sz="1600" dirty="0"/>
              <a:t>class Brass : public Wind { </a:t>
            </a:r>
          </a:p>
          <a:p>
            <a:pPr marL="377979" indent="-377979"/>
            <a:r>
              <a:rPr lang="en-US" altLang="en-US" sz="1600" dirty="0"/>
              <a:t>public: </a:t>
            </a:r>
          </a:p>
          <a:p>
            <a:pPr marL="377979" indent="-377979"/>
            <a:r>
              <a:rPr lang="en-US" altLang="en-US" sz="1600" dirty="0"/>
              <a:t>      void play(note) const { </a:t>
            </a:r>
          </a:p>
          <a:p>
            <a:pPr marL="377979" indent="-377979"/>
            <a:r>
              <a:rPr lang="en-US" altLang="en-US" sz="1600" dirty="0"/>
              <a:t>     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"Brass::play"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 }}; </a:t>
            </a:r>
          </a:p>
          <a:p>
            <a:pPr marL="377979" indent="-377979"/>
            <a:r>
              <a:rPr lang="en-US" altLang="en-US" sz="1600" dirty="0"/>
              <a:t>class Woodwind : public Wind { </a:t>
            </a:r>
          </a:p>
          <a:p>
            <a:pPr marL="377979" indent="-377979"/>
            <a:r>
              <a:rPr lang="en-US" altLang="en-US" sz="1600" dirty="0"/>
              <a:t>public: </a:t>
            </a:r>
          </a:p>
          <a:p>
            <a:pPr marL="377979" indent="-377979"/>
            <a:r>
              <a:rPr lang="en-US" altLang="en-US" sz="1600" dirty="0"/>
              <a:t>       void play(note) const { </a:t>
            </a:r>
          </a:p>
          <a:p>
            <a:pPr marL="377979" indent="-377979"/>
            <a:r>
              <a:rPr lang="en-US" altLang="en-US" sz="1600" dirty="0"/>
              <a:t>    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"Woodwind::play"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 } </a:t>
            </a:r>
            <a:r>
              <a:rPr lang="en-US" altLang="en-US" sz="1600" dirty="0" smtClean="0"/>
              <a:t>};</a:t>
            </a:r>
            <a:endParaRPr lang="en-US" altLang="en-US" sz="1600" dirty="0"/>
          </a:p>
          <a:p>
            <a:pPr marL="377979" indent="-377979"/>
            <a:r>
              <a:rPr lang="en-US" altLang="en-US" sz="1600" dirty="0" err="1"/>
              <a:t>int</a:t>
            </a:r>
            <a:r>
              <a:rPr lang="en-US" altLang="en-US" sz="1600" dirty="0"/>
              <a:t> main() {</a:t>
            </a:r>
          </a:p>
          <a:p>
            <a:pPr marL="377979" indent="-377979"/>
            <a:r>
              <a:rPr lang="en-US" altLang="en-US" sz="1600" dirty="0"/>
              <a:t>   Wind flute; </a:t>
            </a:r>
          </a:p>
          <a:p>
            <a:pPr marL="377979" indent="-377979"/>
            <a:r>
              <a:rPr lang="en-US" altLang="en-US" sz="1600" dirty="0"/>
              <a:t>   Percussion drum; </a:t>
            </a:r>
          </a:p>
          <a:p>
            <a:pPr marL="377979" indent="-377979"/>
            <a:r>
              <a:rPr lang="en-US" altLang="en-US" sz="1600" dirty="0"/>
              <a:t>   Stringed violin; </a:t>
            </a:r>
          </a:p>
          <a:p>
            <a:pPr marL="377979" indent="-377979"/>
            <a:r>
              <a:rPr lang="en-US" altLang="en-US" sz="1600" dirty="0"/>
              <a:t>   Brass flugelhorn; </a:t>
            </a:r>
          </a:p>
          <a:p>
            <a:pPr marL="377979" indent="-377979"/>
            <a:r>
              <a:rPr lang="en-US" altLang="en-US" sz="1600" dirty="0"/>
              <a:t>   Woodwind recorder;</a:t>
            </a:r>
          </a:p>
          <a:p>
            <a:pPr marL="377979" indent="-377979"/>
            <a:r>
              <a:rPr lang="en-US" altLang="en-US" sz="1600" dirty="0"/>
              <a:t>  tune(flute); tune(</a:t>
            </a:r>
            <a:r>
              <a:rPr lang="en-US" altLang="en-US" sz="1600" dirty="0" err="1"/>
              <a:t>flugehorn</a:t>
            </a:r>
            <a:r>
              <a:rPr lang="en-US" altLang="en-US" sz="1600" dirty="0"/>
              <a:t>); tune(violin); </a:t>
            </a:r>
          </a:p>
          <a:p>
            <a:pPr marL="377979" indent="-377979"/>
            <a:r>
              <a:rPr lang="en-US" altLang="en-US" sz="1600" dirty="0"/>
              <a:t>}</a:t>
            </a:r>
          </a:p>
        </p:txBody>
      </p:sp>
      <p:sp>
        <p:nvSpPr>
          <p:cNvPr id="5" name="Google Shape;598;p57"/>
          <p:cNvSpPr>
            <a:spLocks noChangeArrowheads="1"/>
          </p:cNvSpPr>
          <p:nvPr/>
        </p:nvSpPr>
        <p:spPr bwMode="auto">
          <a:xfrm>
            <a:off x="2322513" y="744537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150" name="Google Shape;120;p18"/>
          <p:cNvSpPr txBox="1">
            <a:spLocks noChangeArrowheads="1"/>
          </p:cNvSpPr>
          <p:nvPr/>
        </p:nvSpPr>
        <p:spPr bwMode="auto">
          <a:xfrm>
            <a:off x="274638" y="1189038"/>
            <a:ext cx="9531350" cy="56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C++ permite moștenirea ceea ce înseamnă că putem deriva o clasă din altă clasă de bază sau din mai multe clase. 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</a:rPr>
              <a:t>Sintaxa</a:t>
            </a:r>
            <a:r>
              <a:rPr lang="vi-VN" sz="2400">
                <a:latin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>
              <a:solidFill>
                <a:schemeClr val="accent1"/>
              </a:solidFill>
              <a:latin typeface="Calibri" pitchFamily="34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 { .... } 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	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sau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Clasa_de_Bază1, [modificatori de acces] Clasa_de_Bază2, [modificatori de acces] Clasa_de_Bază3 ........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Clasă de bază se mai numește </a:t>
            </a:r>
            <a:r>
              <a:rPr lang="vi-VN" sz="2400" b="1">
                <a:latin typeface="Times New Roman" pitchFamily="18" charset="0"/>
              </a:rPr>
              <a:t>clasa părinte </a:t>
            </a:r>
            <a:r>
              <a:rPr lang="vi-VN" sz="2400">
                <a:latin typeface="Times New Roman" pitchFamily="18" charset="0"/>
              </a:rPr>
              <a:t>sau </a:t>
            </a:r>
            <a:r>
              <a:rPr lang="vi-VN" sz="2400" b="1">
                <a:latin typeface="Times New Roman" pitchFamily="18" charset="0"/>
              </a:rPr>
              <a:t>superclasă</a:t>
            </a:r>
            <a:r>
              <a:rPr lang="vi-VN" sz="2400">
                <a:latin typeface="Times New Roman" pitchFamily="18" charset="0"/>
              </a:rPr>
              <a:t>, iar clasa derivată se mai numește </a:t>
            </a:r>
            <a:r>
              <a:rPr lang="vi-VN" sz="2400" b="1">
                <a:latin typeface="Times New Roman" pitchFamily="18" charset="0"/>
              </a:rPr>
              <a:t>subclasa</a:t>
            </a:r>
            <a:r>
              <a:rPr lang="vi-VN" sz="2400">
                <a:latin typeface="Times New Roman" pitchFamily="18" charset="0"/>
              </a:rPr>
              <a:t> sau </a:t>
            </a:r>
            <a:r>
              <a:rPr lang="vi-VN" sz="2400" b="1">
                <a:latin typeface="Times New Roman" pitchFamily="18" charset="0"/>
              </a:rPr>
              <a:t>clasa copil</a:t>
            </a:r>
            <a:r>
              <a:rPr lang="vi-VN" sz="2400">
                <a:latin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ocupa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multa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memorie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174" name="Google Shape;132;p19"/>
          <p:cNvSpPr txBox="1">
            <a:spLocks noChangeArrowheads="1"/>
          </p:cNvSpPr>
          <p:nvPr/>
        </p:nvSpPr>
        <p:spPr bwMode="auto">
          <a:xfrm>
            <a:off x="274638" y="1101725"/>
            <a:ext cx="27844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moştenire</a:t>
            </a: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1595438"/>
            <a:ext cx="5376863" cy="58483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503813" tIns="0" rIns="0" bIns="0" anchor="ctr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read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from X's 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change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name call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Same-name funcţion call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sz="2000">
              <a:solidFill>
                <a:srgbClr val="69696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en-US" sz="200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35488" y="2228850"/>
            <a:ext cx="5545137" cy="28717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18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X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Y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Y D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change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X </a:t>
            </a:r>
            <a:r>
              <a:rPr lang="en-US" sz="18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interface comes through: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read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permute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Redefined </a:t>
            </a:r>
            <a:r>
              <a:rPr lang="en-US" sz="18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funcţions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hide base versions: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set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12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NU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virtuali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Mostenire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completari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1800" dirty="0" smtClean="0"/>
              <a:t>C</a:t>
            </a:r>
            <a:r>
              <a:rPr lang="en-US" sz="1800" dirty="0" err="1" smtClean="0"/>
              <a:t>opy</a:t>
            </a:r>
            <a:r>
              <a:rPr lang="en-US" sz="1800" dirty="0" smtClean="0"/>
              <a:t> constructor, operator </a:t>
            </a:r>
            <a:r>
              <a:rPr lang="vi-VN" sz="1800" dirty="0" smtClean="0"/>
              <a:t>=</a:t>
            </a:r>
            <a:r>
              <a:rPr lang="en-US" sz="1800" dirty="0" smtClean="0"/>
              <a:t>, </a:t>
            </a:r>
            <a:r>
              <a:rPr lang="vi-VN" sz="1800" dirty="0" smtClean="0"/>
              <a:t>destructor </a:t>
            </a:r>
            <a:r>
              <a:rPr lang="vi-VN" sz="1800" dirty="0"/>
              <a:t>pt clasele cu atribute de tip </a:t>
            </a:r>
            <a:r>
              <a:rPr lang="vi-VN" sz="1800" dirty="0" smtClean="0"/>
              <a:t>pointer</a:t>
            </a:r>
            <a:r>
              <a:rPr lang="vi-VN" sz="1800" dirty="0"/>
              <a:t/>
            </a:r>
            <a:br>
              <a:rPr lang="vi-VN" sz="1800" dirty="0"/>
            </a:br>
            <a:r>
              <a:rPr lang="vi-VN" sz="1800" dirty="0" smtClean="0"/>
              <a:t>- </a:t>
            </a:r>
            <a:r>
              <a:rPr lang="vi-VN" sz="1800" dirty="0"/>
              <a:t>clone, copy&amp;swap, </a:t>
            </a:r>
            <a:endParaRPr lang="en-US" sz="1800" dirty="0" smtClean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dirty="0" smtClean="0"/>
              <a:t>- </a:t>
            </a:r>
            <a:r>
              <a:rPr lang="vi-VN" sz="1800" dirty="0" smtClean="0"/>
              <a:t>RAII</a:t>
            </a:r>
            <a:r>
              <a:rPr lang="en-US" sz="1800" dirty="0" smtClean="0"/>
              <a:t> (</a:t>
            </a:r>
            <a:r>
              <a:rPr lang="en-US" sz="1800" i="1" dirty="0"/>
              <a:t>Resource Acquisition Is Initialization</a:t>
            </a:r>
            <a:r>
              <a:rPr lang="en-US" sz="1800" dirty="0" smtClean="0"/>
              <a:t>)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1176338" y="2103438"/>
            <a:ext cx="7643812" cy="4524375"/>
            <a:chOff x="1066800" y="1676400"/>
            <a:chExt cx="6934200" cy="4103830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1038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solidFill>
                  <a:srgbClr val="80008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2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:: 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3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(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 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… 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</a:t>
              </a:r>
              <a:endParaRPr lang="en-US" sz="3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6819" y="4855788"/>
              <a:ext cx="967764" cy="76172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9222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39F661-E149-4594-88CD-30C623D5EE71}"/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9e395dfe-8be7-4ab8-8eec-6245ed9055d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5318</Words>
  <Application>Microsoft Office PowerPoint</Application>
  <PresentationFormat>Custom</PresentationFormat>
  <Paragraphs>954</Paragraphs>
  <Slides>48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191</cp:revision>
  <dcterms:modified xsi:type="dcterms:W3CDTF">2025-03-31T05:17:53Z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