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4"/>
  </p:sldMasterIdLst>
  <p:notesMasterIdLst>
    <p:notesMasterId r:id="rId57"/>
  </p:notesMasterIdLst>
  <p:sldIdLst>
    <p:sldId id="256" r:id="rId5"/>
    <p:sldId id="257" r:id="rId6"/>
    <p:sldId id="260" r:id="rId7"/>
    <p:sldId id="262" r:id="rId8"/>
    <p:sldId id="325" r:id="rId9"/>
    <p:sldId id="267" r:id="rId10"/>
    <p:sldId id="269" r:id="rId11"/>
    <p:sldId id="271" r:id="rId12"/>
    <p:sldId id="276" r:id="rId13"/>
    <p:sldId id="281" r:id="rId14"/>
    <p:sldId id="284" r:id="rId15"/>
    <p:sldId id="286" r:id="rId16"/>
    <p:sldId id="288" r:id="rId17"/>
    <p:sldId id="293" r:id="rId18"/>
    <p:sldId id="296" r:id="rId19"/>
    <p:sldId id="297" r:id="rId20"/>
    <p:sldId id="298" r:id="rId21"/>
    <p:sldId id="299" r:id="rId22"/>
    <p:sldId id="300" r:id="rId23"/>
    <p:sldId id="303" r:id="rId24"/>
    <p:sldId id="305" r:id="rId25"/>
    <p:sldId id="307" r:id="rId26"/>
    <p:sldId id="308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6" r:id="rId39"/>
    <p:sldId id="327" r:id="rId40"/>
    <p:sldId id="328" r:id="rId41"/>
    <p:sldId id="329" r:id="rId42"/>
    <p:sldId id="330" r:id="rId43"/>
    <p:sldId id="331" r:id="rId44"/>
    <p:sldId id="332" r:id="rId45"/>
    <p:sldId id="333" r:id="rId46"/>
    <p:sldId id="334" r:id="rId47"/>
    <p:sldId id="335" r:id="rId48"/>
    <p:sldId id="336" r:id="rId49"/>
    <p:sldId id="337" r:id="rId50"/>
    <p:sldId id="338" r:id="rId51"/>
    <p:sldId id="339" r:id="rId52"/>
    <p:sldId id="340" r:id="rId53"/>
    <p:sldId id="341" r:id="rId54"/>
    <p:sldId id="343" r:id="rId55"/>
    <p:sldId id="321" r:id="rId56"/>
  </p:sldIdLst>
  <p:sldSz cx="10080625" cy="7559675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charset="0"/>
        <a:ea typeface="+mn-ea"/>
        <a:cs typeface="Arial" charset="0"/>
        <a:sym typeface="Arial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550EC-A6E4-0FB0-A387-474B9CE28A20}" v="9" dt="2021-12-16T10:56:42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216" y="-3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77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CA MADALINA DOBROVAT" userId="S::anca.dobrovat@unibuc.ro::418a3c67-18b7-4c53-a114-ddac729b7caa" providerId="AD" clId="Web-{AEA550EC-A6E4-0FB0-A387-474B9CE28A20}"/>
    <pc:docChg chg="modSld">
      <pc:chgData name="ANCA MADALINA DOBROVAT" userId="S::anca.dobrovat@unibuc.ro::418a3c67-18b7-4c53-a114-ddac729b7caa" providerId="AD" clId="Web-{AEA550EC-A6E4-0FB0-A387-474B9CE28A20}" dt="2021-12-16T10:56:42.111" v="8" actId="20577"/>
      <pc:docMkLst>
        <pc:docMk/>
      </pc:docMkLst>
      <pc:sldChg chg="modSp">
        <pc:chgData name="ANCA MADALINA DOBROVAT" userId="S::anca.dobrovat@unibuc.ro::418a3c67-18b7-4c53-a114-ddac729b7caa" providerId="AD" clId="Web-{AEA550EC-A6E4-0FB0-A387-474B9CE28A20}" dt="2021-12-16T10:56:42.111" v="8" actId="20577"/>
        <pc:sldMkLst>
          <pc:docMk/>
          <pc:sldMk cId="0" sldId="256"/>
        </pc:sldMkLst>
        <pc:spChg chg="mod">
          <ac:chgData name="ANCA MADALINA DOBROVAT" userId="S::anca.dobrovat@unibuc.ro::418a3c67-18b7-4c53-a114-ddac729b7caa" providerId="AD" clId="Web-{AEA550EC-A6E4-0FB0-A387-474B9CE28A20}" dt="2021-12-16T10:56:42.111" v="8" actId="20577"/>
          <ac:spMkLst>
            <pc:docMk/>
            <pc:sldMk cId="0" sldId="256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Google Shape;3;n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82688" y="768350"/>
            <a:ext cx="4733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</p:spPr>
      </p:sp>
      <p:sp>
        <p:nvSpPr>
          <p:cNvPr id="68611" name="Google Shape;4;n"/>
          <p:cNvSpPr txBox="1">
            <a:spLocks noGrp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ym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8785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charset="0"/>
      <a:defRPr sz="1400">
        <a:solidFill>
          <a:srgbClr val="000000"/>
        </a:solidFill>
        <a:latin typeface="Arial"/>
        <a:ea typeface="Arial"/>
        <a:cs typeface="Arial"/>
        <a:sym typeface="Arial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Google Shape;60;p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6E4444C-20E8-4981-9293-DDC652EEB19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5" name="Google Shape;61;p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373FF23-0357-4B33-BC9B-975875C866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</a:t>
            </a:fld>
            <a:endParaRPr lang="en-US" sz="1800"/>
          </a:p>
        </p:txBody>
      </p:sp>
      <p:sp>
        <p:nvSpPr>
          <p:cNvPr id="69636" name="Google Shape;62;p1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69637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69638" name="Google Shape;64;p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Google Shape;369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B19906B-940E-42D1-A911-565136FCCB5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4211" name="Google Shape;370;g50e229d72d_0_405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6D07AC5-1EF0-438A-A3B9-ACFB0768E02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94212" name="Google Shape;371;g50e229d72d_0_405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4213" name="Google Shape;372;g50e229d72d_0_405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4214" name="Google Shape;373;g50e229d72d_0_40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Google Shape;405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2CB6C0-375E-42F9-AC3E-EBFA8622397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7283" name="Google Shape;406;g50e229d72d_0_429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F642711-33EB-4006-AF08-792A92100F6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97284" name="Google Shape;407;g50e229d72d_0_429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7285" name="Google Shape;408;g50e229d72d_0_429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7286" name="Google Shape;409;g50e229d72d_0_42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Google Shape;429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6C1FE9D-B4DD-4810-8FE9-5690584AF885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9331" name="Google Shape;430;g50e229d72d_0_3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BBFFCA0-96F4-494B-BADA-F20CBD36260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99332" name="Google Shape;431;g50e229d72d_0_3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99333" name="Google Shape;432;g50e229d72d_0_3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99334" name="Google Shape;433;g50e229d72d_0_3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Google Shape;454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EA203C-65B7-47EE-AACE-A19A8050F7C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01379" name="Google Shape;455;g50e229d72d_0_46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1EE0D18-B01A-40F3-A6B8-CB74F8C46FD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101380" name="Google Shape;456;g50e229d72d_0_46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1381" name="Google Shape;457;g50e229d72d_0_46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1382" name="Google Shape;458;g50e229d72d_0_46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Google Shape;516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99DAB44-08E1-44DD-B1B0-0976E207B81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07523" name="Google Shape;517;g50e229d72d_0_49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857C1D4-01EA-4511-98F4-02B03EF0575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107524" name="Google Shape;518;g50e229d72d_0_49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07525" name="Google Shape;519;g50e229d72d_0_49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07526" name="Google Shape;520;g50e229d72d_0_49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Google Shape;552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EA24532-E8ED-40CD-AAD7-E9BF6EE6F9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0595" name="Google Shape;553;g50e229d72d_0_57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1F50A34-36EB-40DB-A755-86AF595E16D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110596" name="Google Shape;554;g50e229d72d_0_57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0597" name="Google Shape;555;g50e229d72d_0_57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0598" name="Google Shape;556;g50e229d72d_0_5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Google Shape;564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D627F6-EF3C-46AA-89DD-0409367656E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11619" name="Google Shape;565;g50e229d72d_0_58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E6E1880-7B22-46BE-BAE8-4A70D3DFA9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111620" name="Google Shape;566;g50e229d72d_0_58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1621" name="Google Shape;567;g50e229d72d_0_58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1622" name="Google Shape;568;g50e229d72d_0_58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Google Shape;576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FD71749-C938-4B72-9ECE-98E6F8E4E06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12643" name="Google Shape;577;g50e229d72d_0_61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19F94E7-1988-42DC-A47D-FFBA1DBF424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112644" name="Google Shape;578;g50e229d72d_0_61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2645" name="Google Shape;579;g50e229d72d_0_61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2646" name="Google Shape;580;g50e229d72d_0_61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Google Shape;588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4A9ADE-3FA7-4DFD-966F-CB118514F5F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13667" name="Google Shape;589;g50e229d72d_0_62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9AFAD66-EBE2-4A5A-9A27-A6DA394AA3F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113668" name="Google Shape;590;g50e229d72d_0_62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3669" name="Google Shape;591;g50e229d72d_0_62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3670" name="Google Shape;592;g50e229d72d_0_62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Google Shape;600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019173-A8FE-454A-B4F8-70357293C7E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114691" name="Google Shape;601;g50e229d72d_0_65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7C02DDA-7FAD-4E96-86BB-C3C368D3D0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114692" name="Google Shape;602;g50e229d72d_0_65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4693" name="Google Shape;603;g50e229d72d_0_65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4694" name="Google Shape;604;g50e229d72d_0_65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Google Shape;74;p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5394E-49F3-4FAC-8FB4-FA293AF8078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59" name="Google Shape;75;p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53390F-BB3D-4D6E-8EA5-E1E8D2AB70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</a:t>
            </a:fld>
            <a:endParaRPr lang="en-US" sz="1800"/>
          </a:p>
        </p:txBody>
      </p:sp>
      <p:sp>
        <p:nvSpPr>
          <p:cNvPr id="70660" name="Google Shape;76;p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0661" name="Google Shape;77;p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51500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0662" name="Google Shape;78;p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Google Shape;636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3A91D9F-BD5D-4B0C-9108-735395C2B0B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16739" name="Google Shape;637;g50e229d72d_0_64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77CCECB-364F-456B-9FD9-E79E800DA5A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116740" name="Google Shape;638;g50e229d72d_0_64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6741" name="Google Shape;639;g50e229d72d_0_64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6742" name="Google Shape;640;g50e229d72d_0_64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Google Shape;661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3582761-7229-4F1F-AF90-874A043FBD84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18787" name="Google Shape;662;g50e229d72d_0_69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E0C567A-84A8-4700-B68E-9063D0B9894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118788" name="Google Shape;663;g50e229d72d_0_69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18789" name="Google Shape;664;g50e229d72d_0_69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18790" name="Google Shape;665;g50e229d72d_0_69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Google Shape;685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8849286-F5E2-45E5-AB1D-33DB7B5E16D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20835" name="Google Shape;686;g50fc3a0ed1_1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F62CB34-0033-4E38-9800-6B8F7CE51F56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120836" name="Google Shape;687;g50fc3a0ed1_1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0837" name="Google Shape;688;g50fc3a0ed1_1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0838" name="Google Shape;689;g50fc3a0ed1_1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Google Shape;697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A9FC8E-9968-4D74-9D32-FFF6F791990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21859" name="Google Shape;698;g56345b4d2e_0_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6074B4F-4168-4E67-BE42-AE75F62D748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121860" name="Google Shape;699;g56345b4d2e_0_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1861" name="Google Shape;700;g56345b4d2e_0_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1862" name="Google Shape;701;g56345b4d2e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Google Shape;723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650DDCFB-0803-4179-817F-4A05F535C17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23907" name="Google Shape;724;g50fc3a0ed1_1_1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3C8BC14-99D1-4FFB-8BB5-16456B03EC5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123908" name="Google Shape;725;g50fc3a0ed1_1_1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3909" name="Google Shape;726;g50fc3a0ed1_1_1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3910" name="Google Shape;727;g50fc3a0ed1_1_1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Google Shape;735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3366462-21E9-4350-9B26-24EFEE40ABF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24931" name="Google Shape;736;g56345b4d2e_0_3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2E2FD8E-9BC6-43A6-9E98-42199627492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124932" name="Google Shape;737;g56345b4d2e_0_3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4933" name="Google Shape;738;g56345b4d2e_0_3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4934" name="Google Shape;739;g56345b4d2e_0_3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Google Shape;749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4C410B-C074-44E8-93CF-F9CD2D16509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25955" name="Google Shape;750;g56345b4d2e_0_5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1CBED3B-1976-4DE0-A2F0-E27665C88C37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125956" name="Google Shape;751;g56345b4d2e_0_5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5957" name="Google Shape;752;g56345b4d2e_0_5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5958" name="Google Shape;753;g56345b4d2e_0_5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Google Shape;763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76D62542-0B16-46B4-A855-00322342D5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26979" name="Google Shape;764;g50fc3a0ed1_1_2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FABE49D-E9E7-43EB-88FA-4C74E8A0A8E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126980" name="Google Shape;765;g50fc3a0ed1_1_2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6981" name="Google Shape;766;g50fc3a0ed1_1_2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6982" name="Google Shape;767;g50fc3a0ed1_1_2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Google Shape;775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8E0E48A-45B4-4B8A-86E9-6E26BA874AC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28003" name="Google Shape;776;g56345b4d2e_0_64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3C3DF96B-3B0F-4F23-AB20-FC7E00FA02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128004" name="Google Shape;777;g56345b4d2e_0_64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8005" name="Google Shape;778;g56345b4d2e_0_64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8006" name="Google Shape;779;g56345b4d2e_0_6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Google Shape;787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13BF8CA8-19DF-4B1E-97EC-807DE5B7199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129027" name="Google Shape;788;g56345b4d2e_0_7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DD6A3F22-94E9-4296-8698-708AFF4C167E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129028" name="Google Shape;789;g56345b4d2e_0_7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29029" name="Google Shape;790;g56345b4d2e_0_7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29030" name="Google Shape;791;g56345b4d2e_0_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Google Shape;110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482004C-EBB9-45DD-8C9C-A47DA393ACB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73731" name="Google Shape;111;g50e229d72d_0_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FE9D656-694A-4847-9B8B-B8C1CB196DA8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</a:t>
            </a:fld>
            <a:endParaRPr lang="en-US" sz="1800"/>
          </a:p>
        </p:txBody>
      </p:sp>
      <p:sp>
        <p:nvSpPr>
          <p:cNvPr id="73732" name="Google Shape;112;g50e229d72d_0_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3733" name="Google Shape;113;g50e229d72d_0_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3734" name="Google Shape;114;g50e229d72d_0_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Google Shape;799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069F66D-DB4F-4A93-9944-087CD587FFF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30051" name="Google Shape;800;g56345b4d2e_0_10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3981522-945C-4988-948C-E147DAA2EE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130052" name="Google Shape;801;g56345b4d2e_0_10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0053" name="Google Shape;802;g56345b4d2e_0_10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0054" name="Google Shape;803;g56345b4d2e_0_10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Google Shape;811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425EACE3-C629-4101-ABAD-3C14A86B9FC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31075" name="Google Shape;812;g56345b4d2e_0_90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DC549EA-536B-4D49-8E80-D8BDD8CF4C8C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131076" name="Google Shape;813;g56345b4d2e_0_90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1077" name="Google Shape;814;g56345b4d2e_0_90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1078" name="Google Shape;815;g56345b4d2e_0_9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Google Shape;823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A10533D5-EA56-4959-8D6C-12D918F7BD2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32099" name="Google Shape;824;g56345b4d2e_0_11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027A6EA-4AC4-4E8F-9FCE-24B09E30DC6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132100" name="Google Shape;825;g56345b4d2e_0_117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2101" name="Google Shape;826;g56345b4d2e_0_11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2102" name="Google Shape;827;g56345b4d2e_0_1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Google Shape;835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6FC5743-BCF8-4D60-B584-00553AE16621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33123" name="Google Shape;836;g56345b4d2e_0_13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7E49D78-0FD7-445D-B0CA-F4CC2A190E1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133124" name="Google Shape;837;g56345b4d2e_0_13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3125" name="Google Shape;838;g56345b4d2e_0_13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3126" name="Google Shape;839;g56345b4d2e_0_13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Google Shape;847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2676C4C-BE4B-4FB7-BA99-B1B9C35C4C5F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34147" name="Google Shape;848;g56345b4d2e_0_143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A8247C1-48B0-46E9-B2DA-68EC227ED4F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134148" name="Google Shape;849;g56345b4d2e_0_143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4149" name="Google Shape;850;g56345b4d2e_0_143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4150" name="Google Shape;851;g56345b4d2e_0_143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425FBE91-ECE7-4CE8-B7E2-ACA3BC67C6C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47107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D14EB1D-0CF9-43AD-A482-19FFE8ACCF43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35</a:t>
            </a:fld>
            <a:endParaRPr lang="en-US" sz="1800"/>
          </a:p>
        </p:txBody>
      </p:sp>
      <p:sp>
        <p:nvSpPr>
          <p:cNvPr id="47108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7109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7110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Google Shape;98;g5529a3b684_0_274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1F2CA906-87BE-4977-908F-313F80C963C5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48131" name="Google Shape;99;g5529a3b684_0_274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2ED720A6-DF44-4248-A80C-4CB6BEF8B74C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36</a:t>
            </a:fld>
            <a:endParaRPr lang="en-US" sz="1800"/>
          </a:p>
        </p:txBody>
      </p:sp>
      <p:sp>
        <p:nvSpPr>
          <p:cNvPr id="48132" name="Google Shape;100;g5529a3b684_0_274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8133" name="Google Shape;101;g5529a3b684_0_274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8134" name="Google Shape;102;g5529a3b684_0_27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86;g5529a3b684_0_25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1C4CD20-A597-4062-9390-393D74E0C27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49155" name="Google Shape;87;g5529a3b684_0_25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015F6D0-3722-479B-A32F-CB18D53F04E4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37</a:t>
            </a:fld>
            <a:endParaRPr lang="en-US" sz="1800"/>
          </a:p>
        </p:txBody>
      </p:sp>
      <p:sp>
        <p:nvSpPr>
          <p:cNvPr id="49156" name="Google Shape;88;g5529a3b684_0_25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49157" name="Google Shape;89;g5529a3b684_0_25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49158" name="Google Shape;90;g5529a3b684_0_2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38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Google Shape;111;g5529a3b684_0_289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AEC678-BE6C-4BA7-B530-A6BF2E8D6B5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0179" name="Google Shape;112;g5529a3b684_0_289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10E8837-F492-4DC2-B073-FB1574A5273B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39</a:t>
            </a:fld>
            <a:endParaRPr lang="en-US" sz="1800"/>
          </a:p>
        </p:txBody>
      </p:sp>
      <p:sp>
        <p:nvSpPr>
          <p:cNvPr id="50180" name="Google Shape;113;g5529a3b684_0_289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0181" name="Google Shape;114;g5529a3b684_0_289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0182" name="Google Shape;115;g5529a3b684_0_2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Google Shape;135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BB27428-0C9A-4017-8F37-52DB1B13AA6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5779" name="Google Shape;136;g50e229d72d_0_41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FF4C502-B941-4E9A-80FC-3EB36B42E9F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4</a:t>
            </a:fld>
            <a:endParaRPr lang="en-US" sz="1800"/>
          </a:p>
        </p:txBody>
      </p:sp>
      <p:sp>
        <p:nvSpPr>
          <p:cNvPr id="75780" name="Google Shape;137;g50e229d72d_0_41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75781" name="Google Shape;138;g50e229d72d_0_41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5782" name="Google Shape;139;g50e229d72d_0_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123;g5529a3b684_0_304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6C02D46-F8F6-4FC5-BFB9-1B9E2CCC02EE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1203" name="Google Shape;124;g5529a3b684_0_304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DAC89BD-E6D8-48A3-A87B-DCCCF06A756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40</a:t>
            </a:fld>
            <a:endParaRPr lang="en-US" sz="1800"/>
          </a:p>
        </p:txBody>
      </p:sp>
      <p:sp>
        <p:nvSpPr>
          <p:cNvPr id="51204" name="Google Shape;125;g5529a3b684_0_304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1205" name="Google Shape;126;g5529a3b684_0_304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1206" name="Google Shape;127;g5529a3b684_0_304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E5E4A1B4-90AB-4B77-8493-A4053B5A35BD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3251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75C2CF3D-128D-407C-8732-23C641E1A1E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41</a:t>
            </a:fld>
            <a:endParaRPr lang="en-US" sz="1800"/>
          </a:p>
        </p:txBody>
      </p:sp>
      <p:sp>
        <p:nvSpPr>
          <p:cNvPr id="53252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3253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3254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159;g5529a3b684_0_341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B0AB592-23FF-4442-9B97-32691D51A1B2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4275" name="Google Shape;160;g5529a3b684_0_341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F28995F3-7D9E-4065-ADD2-4CC4F0B5AA27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42</a:t>
            </a:fld>
            <a:endParaRPr lang="en-US" sz="1800"/>
          </a:p>
        </p:txBody>
      </p:sp>
      <p:sp>
        <p:nvSpPr>
          <p:cNvPr id="54276" name="Google Shape;161;g5529a3b684_0_341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4277" name="Google Shape;162;g5529a3b684_0_341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4278" name="Google Shape;163;g5529a3b684_0_34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Google Shape;195;g5529a3b684_0_37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B2784319-1D4D-44B5-8E62-A3248E500BC8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5299" name="Google Shape;196;g5529a3b684_0_37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7C65254-E368-4586-AD1C-A0AC842E8A21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43</a:t>
            </a:fld>
            <a:endParaRPr lang="en-US" sz="1800"/>
          </a:p>
        </p:txBody>
      </p:sp>
      <p:sp>
        <p:nvSpPr>
          <p:cNvPr id="55300" name="Google Shape;197;g5529a3b684_0_37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5301" name="Google Shape;198;g5529a3b684_0_37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5302" name="Google Shape;199;g5529a3b684_0_37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207;g5529a3b684_0_389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CD5B83BD-04C7-41B6-AD81-8F830EE4DF3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6323" name="Google Shape;208;g5529a3b684_0_389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8A1D938C-051D-44AB-9C24-250A6C61F0D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44</a:t>
            </a:fld>
            <a:endParaRPr lang="en-US" sz="1800"/>
          </a:p>
        </p:txBody>
      </p:sp>
      <p:sp>
        <p:nvSpPr>
          <p:cNvPr id="56324" name="Google Shape;209;g5529a3b684_0_389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6325" name="Google Shape;210;g5529a3b684_0_389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6326" name="Google Shape;211;g5529a3b684_0_389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45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46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47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48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49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Google Shape;364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FFDB8DF-1151-4F31-8902-DC7FAC40DE3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5</a:t>
            </a:fld>
            <a:endParaRPr lang="en-US" sz="1800"/>
          </a:p>
        </p:txBody>
      </p:sp>
      <p:sp>
        <p:nvSpPr>
          <p:cNvPr id="77827" name="Google Shape;365;g6ad14e0c7f_0_207:notes"/>
          <p:cNvSpPr>
            <a:spLocks noChangeArrowheads="1"/>
          </p:cNvSpPr>
          <p:nvPr/>
        </p:nvSpPr>
        <p:spPr bwMode="auto">
          <a:xfrm>
            <a:off x="4017963" y="9721850"/>
            <a:ext cx="3059112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</a:pPr>
            <a:fld id="{C1C26524-2A6E-41D5-A2AB-1A987AD2A2A6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</a:pPr>
              <a:t>5</a:t>
            </a:fld>
            <a:endParaRPr lang="en-US" sz="1800"/>
          </a:p>
        </p:txBody>
      </p:sp>
      <p:sp>
        <p:nvSpPr>
          <p:cNvPr id="77828" name="Google Shape;366;g6ad14e0c7f_0_20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buClr>
                <a:srgbClr val="000000"/>
              </a:buClr>
              <a:buSzPts val="1400"/>
            </a:pPr>
            <a:endParaRPr lang="en-US"/>
          </a:p>
        </p:txBody>
      </p:sp>
      <p:sp>
        <p:nvSpPr>
          <p:cNvPr id="77829" name="Google Shape;367;g6ad14e0c7f_0_20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5175"/>
          </a:xfrm>
        </p:spPr>
        <p:txBody>
          <a:bodyPr lIns="0" tIns="0" rIns="0" bIns="0"/>
          <a:lstStyle/>
          <a:p>
            <a:pPr eaLnBrk="1" hangingPunct="1">
              <a:buSzPts val="1100"/>
              <a:buFont typeface="Arial" charset="0"/>
              <a:buChar char="●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77830" name="Google Shape;368;g6ad14e0c7f_0_20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219;g5529a3b684_0_402:notes"/>
          <p:cNvSpPr>
            <a:spLocks noChangeArrowheads="1"/>
          </p:cNvSpPr>
          <p:nvPr/>
        </p:nvSpPr>
        <p:spPr bwMode="auto">
          <a:xfrm>
            <a:off x="4018007" y="9721108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6D3D3C86-6FB3-4332-A834-9E4A645EB6E0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sz="1800"/>
          </a:p>
        </p:txBody>
      </p:sp>
      <p:sp>
        <p:nvSpPr>
          <p:cNvPr id="57347" name="Google Shape;220;g5529a3b684_0_402:notes"/>
          <p:cNvSpPr>
            <a:spLocks noChangeArrowheads="1"/>
          </p:cNvSpPr>
          <p:nvPr/>
        </p:nvSpPr>
        <p:spPr bwMode="auto">
          <a:xfrm>
            <a:off x="4018009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3A5365D5-ECAE-4253-98DF-F0838FE9B86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50</a:t>
            </a:fld>
            <a:endParaRPr lang="en-US" sz="1800"/>
          </a:p>
        </p:txBody>
      </p:sp>
      <p:sp>
        <p:nvSpPr>
          <p:cNvPr id="57348" name="Google Shape;221;g5529a3b684_0_402:notes"/>
          <p:cNvSpPr>
            <a:spLocks noChangeArrowheads="1"/>
          </p:cNvSpPr>
          <p:nvPr/>
        </p:nvSpPr>
        <p:spPr bwMode="auto">
          <a:xfrm>
            <a:off x="711574" y="4861443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07" tIns="91407" rIns="91407" bIns="91407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7349" name="Google Shape;222;g5529a3b684_0_402:notes"/>
          <p:cNvSpPr>
            <a:spLocks noGrp="1"/>
          </p:cNvSpPr>
          <p:nvPr>
            <p:ph type="body" idx="1"/>
          </p:nvPr>
        </p:nvSpPr>
        <p:spPr>
          <a:xfrm>
            <a:off x="711574" y="4861443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7350" name="Google Shape;223;g5529a3b684_0_40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231;g5529a3b684_0_417:notes"/>
          <p:cNvSpPr>
            <a:spLocks noChangeArrowheads="1"/>
          </p:cNvSpPr>
          <p:nvPr/>
        </p:nvSpPr>
        <p:spPr bwMode="auto">
          <a:xfrm>
            <a:off x="4018007" y="9721107"/>
            <a:ext cx="3054999" cy="485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9899C55F-818C-4D7A-99C7-4ACFD9D259FA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sz="1800"/>
          </a:p>
        </p:txBody>
      </p:sp>
      <p:sp>
        <p:nvSpPr>
          <p:cNvPr id="58371" name="Google Shape;232;g5529a3b684_0_417:notes"/>
          <p:cNvSpPr>
            <a:spLocks noChangeArrowheads="1"/>
          </p:cNvSpPr>
          <p:nvPr/>
        </p:nvSpPr>
        <p:spPr bwMode="auto">
          <a:xfrm>
            <a:off x="4018008" y="9721106"/>
            <a:ext cx="3058286" cy="488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spcBef>
                <a:spcPct val="0"/>
              </a:spcBef>
              <a:buFontTx/>
              <a:buNone/>
            </a:pPr>
            <a:fld id="{D63A9529-1374-4303-8EFF-DC4EF560F9DF}" type="slidenum">
              <a:rPr lang="en-US"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spcBef>
                  <a:spcPct val="0"/>
                </a:spcBef>
                <a:buFontTx/>
                <a:buNone/>
              </a:pPr>
              <a:t>51</a:t>
            </a:fld>
            <a:endParaRPr lang="en-US" sz="1800"/>
          </a:p>
        </p:txBody>
      </p:sp>
      <p:sp>
        <p:nvSpPr>
          <p:cNvPr id="58372" name="Google Shape;233;g5529a3b684_0_417:notes"/>
          <p:cNvSpPr>
            <a:spLocks noChangeArrowheads="1"/>
          </p:cNvSpPr>
          <p:nvPr/>
        </p:nvSpPr>
        <p:spPr bwMode="auto">
          <a:xfrm>
            <a:off x="711574" y="4861442"/>
            <a:ext cx="5664649" cy="4589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 anchor="ctr"/>
          <a:lstStyle/>
          <a:p>
            <a:pPr>
              <a:spcBef>
                <a:spcPct val="0"/>
              </a:spcBef>
              <a:buFontTx/>
              <a:buNone/>
            </a:pPr>
            <a:endParaRPr lang="en-US"/>
          </a:p>
        </p:txBody>
      </p:sp>
      <p:sp>
        <p:nvSpPr>
          <p:cNvPr id="58373" name="Google Shape;234;g5529a3b684_0_417:notes"/>
          <p:cNvSpPr>
            <a:spLocks noGrp="1"/>
          </p:cNvSpPr>
          <p:nvPr>
            <p:ph type="body" idx="1"/>
          </p:nvPr>
        </p:nvSpPr>
        <p:spPr>
          <a:xfrm>
            <a:off x="711574" y="4861442"/>
            <a:ext cx="5649860" cy="4575370"/>
          </a:xfrm>
          <a:noFill/>
          <a:ln/>
        </p:spPr>
        <p:txBody>
          <a:bodyPr lIns="0" tIns="0" rIns="0" bIns="0"/>
          <a:lstStyle/>
          <a:p>
            <a:pPr>
              <a:spcBef>
                <a:spcPct val="0"/>
              </a:spcBef>
            </a:pPr>
            <a:endParaRPr lang="en-US"/>
          </a:p>
        </p:txBody>
      </p:sp>
      <p:sp>
        <p:nvSpPr>
          <p:cNvPr id="58374" name="Google Shape;235;g5529a3b684_0_41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ln/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Google Shape;860;p47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9DDBCF0-9982-4307-8E48-8E3B664222A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35171" name="Google Shape;861;p47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784CD89-6E8B-44B3-AD17-D8C80F0B361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135172" name="Google Shape;862;p47:notes"/>
          <p:cNvSpPr>
            <a:spLocks noChangeArrowheads="1"/>
          </p:cNvSpPr>
          <p:nvPr/>
        </p:nvSpPr>
        <p:spPr bwMode="auto">
          <a:xfrm>
            <a:off x="711200" y="4860925"/>
            <a:ext cx="5665788" cy="458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135173" name="Google Shape;863;p47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135174" name="Google Shape;864;p4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Google Shape;196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9E2B1FE8-5ED0-40C2-BB0E-75F159E3769B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81923" name="Google Shape;197;g50e229d72d_0_20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B0FA1532-6398-4A85-A736-B314890BFAC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81924" name="Google Shape;198;g50e229d72d_0_20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1925" name="Google Shape;199;g50e229d72d_0_20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1926" name="Google Shape;200;g50e229d72d_0_20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Google Shape;220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E08C58D9-1C9A-4032-B2A6-05B660AC717D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2947" name="Google Shape;221;g50e229d72d_0_222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2E6AB91A-6A2E-4510-8917-E9DD17953DEA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82948" name="Google Shape;222;g50e229d72d_0_222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2949" name="Google Shape;223;g50e229d72d_0_222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2950" name="Google Shape;224;g50e229d72d_0_2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Google Shape;244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0EBA3F56-3E9A-4598-9260-9A8BBB9D5AD2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3971" name="Google Shape;245;g50e229d72d_0_246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C59CEFEF-00FD-4205-B45B-60FE50095230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83972" name="Google Shape;246;g50e229d72d_0_246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3973" name="Google Shape;247;g50e229d72d_0_246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3974" name="Google Shape;248;g50e229d72d_0_246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Google Shape;306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435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84FA1252-9AAF-4881-8006-60934F5C6FC3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1" name="Google Shape;307;g50e229d72d_0_348:notes"/>
          <p:cNvSpPr>
            <a:spLocks noChangeArrowheads="1"/>
          </p:cNvSpPr>
          <p:nvPr/>
        </p:nvSpPr>
        <p:spPr bwMode="auto">
          <a:xfrm>
            <a:off x="4017963" y="9721850"/>
            <a:ext cx="3057525" cy="487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b"/>
          <a:lstStyle/>
          <a:p>
            <a:pPr algn="r">
              <a:lnSpc>
                <a:spcPct val="93000"/>
              </a:lnSpc>
              <a:buClr>
                <a:srgbClr val="000000"/>
              </a:buClr>
              <a:buSzPts val="1400"/>
              <a:buFont typeface="Arial" charset="0"/>
              <a:buNone/>
            </a:pPr>
            <a:fld id="{F640BA88-A567-4E92-8741-78870C0F6B49}" type="slidenum">
              <a:rPr lang="en-US"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pPr algn="r">
                <a:lnSpc>
                  <a:spcPct val="93000"/>
                </a:lnSpc>
                <a:buClr>
                  <a:srgbClr val="000000"/>
                </a:buClr>
                <a:buSzPts val="14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89092" name="Google Shape;308;g50e229d72d_0_348:notes"/>
          <p:cNvSpPr>
            <a:spLocks noChangeArrowheads="1"/>
          </p:cNvSpPr>
          <p:nvPr/>
        </p:nvSpPr>
        <p:spPr bwMode="auto">
          <a:xfrm>
            <a:off x="711200" y="4860925"/>
            <a:ext cx="5665788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 anchor="ctr"/>
          <a:lstStyle/>
          <a:p>
            <a:pPr>
              <a:buClr>
                <a:srgbClr val="000000"/>
              </a:buClr>
              <a:buSzPts val="1400"/>
              <a:buFont typeface="Arial" charset="0"/>
              <a:buNone/>
            </a:pPr>
            <a:endParaRPr lang="en-US"/>
          </a:p>
        </p:txBody>
      </p:sp>
      <p:sp>
        <p:nvSpPr>
          <p:cNvPr id="89093" name="Google Shape;309;g50e229d72d_0_348:notes"/>
          <p:cNvSpPr txBox="1">
            <a:spLocks noGrp="1"/>
          </p:cNvSpPr>
          <p:nvPr>
            <p:ph type="body" idx="1"/>
          </p:nvPr>
        </p:nvSpPr>
        <p:spPr>
          <a:xfrm>
            <a:off x="711200" y="4860925"/>
            <a:ext cx="5649913" cy="4576763"/>
          </a:xfrm>
          <a:noFill/>
          <a:ln/>
        </p:spPr>
        <p:txBody>
          <a:bodyPr lIns="0" tIns="0" rIns="0" bIns="0"/>
          <a:lstStyle/>
          <a:p>
            <a:pPr marL="0" indent="0" eaLnBrk="1" hangingPunct="1">
              <a:buSzPts val="1100"/>
            </a:pPr>
            <a:endParaRPr lang="en-US" sz="1100">
              <a:latin typeface="Arial" charset="0"/>
              <a:cs typeface="Arial" charset="0"/>
            </a:endParaRPr>
          </a:p>
        </p:txBody>
      </p:sp>
      <p:sp>
        <p:nvSpPr>
          <p:cNvPr id="89094" name="Google Shape;310;g50e229d72d_0_34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noFill/>
          <a:ln cap="flat">
            <a:headEnd/>
            <a:tailEnd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2348401"/>
            <a:ext cx="8568531" cy="16204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094" y="4283817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7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5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3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C4AA4-07FC-432D-A65B-2A4D92D2258F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6BED2A-6B6D-41AB-A94E-04BD437D5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00364-8615-4350-BA95-8B009F1C2015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A7076-8E20-4406-A7D2-46D73E70E1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57499" y="334236"/>
            <a:ext cx="2500906" cy="71099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4785" y="334236"/>
            <a:ext cx="7334704" cy="71099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9FCA5F-9FF4-44A6-900E-D7967196CA21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1C6D-C919-43DB-9F69-3914DCA92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71F2C3-7C3E-4A20-8CF4-5A2F426936F5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A0457E-AF51-4920-9155-C30BCB02C5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300" y="4857793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300" y="3204115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83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7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67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59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5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3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8ECAF-A980-4122-BF26-087FEB242873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366A00-BA5F-44F4-B5CC-772FBE4A05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4787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40602" y="1944167"/>
            <a:ext cx="4917805" cy="5500013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987C32-A2CA-421E-9D47-3BDC04294BCF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F77FE8-8A8E-4618-A961-98C561502F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031" y="1692179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0818" y="1692179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20" indent="0">
              <a:buNone/>
              <a:defRPr sz="2200" b="1"/>
            </a:lvl2pPr>
            <a:lvl3pPr marL="1007838" indent="0">
              <a:buNone/>
              <a:defRPr sz="2000" b="1"/>
            </a:lvl3pPr>
            <a:lvl4pPr marL="1511758" indent="0">
              <a:buNone/>
              <a:defRPr sz="1800" b="1"/>
            </a:lvl4pPr>
            <a:lvl5pPr marL="2015677" indent="0">
              <a:buNone/>
              <a:defRPr sz="1800" b="1"/>
            </a:lvl5pPr>
            <a:lvl6pPr marL="2519597" indent="0">
              <a:buNone/>
              <a:defRPr sz="1800" b="1"/>
            </a:lvl6pPr>
            <a:lvl7pPr marL="3023515" indent="0">
              <a:buNone/>
              <a:defRPr sz="1800" b="1"/>
            </a:lvl7pPr>
            <a:lvl8pPr marL="3527435" indent="0">
              <a:buNone/>
              <a:defRPr sz="1800" b="1"/>
            </a:lvl8pPr>
            <a:lvl9pPr marL="4031354" indent="0">
              <a:buNone/>
              <a:defRPr sz="1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CF995-2C77-4FFE-B8CE-7E53F712F63E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451058-CFC7-48BC-B3FF-6AA12503F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083A8F-F6E0-422D-8C9D-F2BC32517929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24FA4-112D-4B56-83EF-FDEC6BAFE4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E014CE-DA1D-4335-84A0-1A770578444E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8EF8-7E13-4C27-AB94-366B8B2B3C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33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246" y="300989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33" y="1581934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47CB-A139-44CA-9A7E-E6B8B5FA78C5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D4D1E8-6345-4D6C-ABBA-8D44B51689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503920" indent="0">
              <a:buNone/>
              <a:defRPr sz="3100"/>
            </a:lvl2pPr>
            <a:lvl3pPr marL="1007838" indent="0">
              <a:buNone/>
              <a:defRPr sz="2600"/>
            </a:lvl3pPr>
            <a:lvl4pPr marL="1511758" indent="0">
              <a:buNone/>
              <a:defRPr sz="2200"/>
            </a:lvl4pPr>
            <a:lvl5pPr marL="2015677" indent="0">
              <a:buNone/>
              <a:defRPr sz="2200"/>
            </a:lvl5pPr>
            <a:lvl6pPr marL="2519597" indent="0">
              <a:buNone/>
              <a:defRPr sz="2200"/>
            </a:lvl6pPr>
            <a:lvl7pPr marL="3023515" indent="0">
              <a:buNone/>
              <a:defRPr sz="2200"/>
            </a:lvl7pPr>
            <a:lvl8pPr marL="3527435" indent="0">
              <a:buNone/>
              <a:defRPr sz="2200"/>
            </a:lvl8pPr>
            <a:lvl9pPr marL="403135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20" indent="0">
              <a:buNone/>
              <a:defRPr sz="1300"/>
            </a:lvl2pPr>
            <a:lvl3pPr marL="1007838" indent="0">
              <a:buNone/>
              <a:defRPr sz="1100"/>
            </a:lvl3pPr>
            <a:lvl4pPr marL="1511758" indent="0">
              <a:buNone/>
              <a:defRPr sz="1000"/>
            </a:lvl4pPr>
            <a:lvl5pPr marL="2015677" indent="0">
              <a:buNone/>
              <a:defRPr sz="1000"/>
            </a:lvl5pPr>
            <a:lvl6pPr marL="2519597" indent="0">
              <a:buNone/>
              <a:defRPr sz="1000"/>
            </a:lvl6pPr>
            <a:lvl7pPr marL="3023515" indent="0">
              <a:buNone/>
              <a:defRPr sz="1000"/>
            </a:lvl7pPr>
            <a:lvl8pPr marL="3527435" indent="0">
              <a:buNone/>
              <a:defRPr sz="1000"/>
            </a:lvl8pPr>
            <a:lvl9pPr marL="403135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2C959C-16D6-4CE4-8B93-6894CB81FABB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6A75C-69A6-4D24-9A51-D6DEE38CA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3238" y="303213"/>
            <a:ext cx="9074150" cy="125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3238" y="1763713"/>
            <a:ext cx="9074150" cy="49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0783" tIns="50392" rIns="100783" bIns="503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FC5DCE09-D7B5-4360-B1E7-A0152F68C6DC}" type="datetimeFigureOut">
              <a:rPr lang="en-US"/>
              <a:pPr>
                <a:defRPr/>
              </a:pPr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4875" y="7007225"/>
            <a:ext cx="31908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24713" y="7007225"/>
            <a:ext cx="2352675" cy="401638"/>
          </a:xfrm>
          <a:prstGeom prst="rect">
            <a:avLst/>
          </a:prstGeom>
        </p:spPr>
        <p:txBody>
          <a:bodyPr vert="horz" lIns="100783" tIns="50392" rIns="100783" bIns="50392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kern="0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/>
            </a:pPr>
            <a:fld id="{872B6BE7-3A59-488C-8FD1-F69981D7B1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ctr" defTabSz="1006475" rtl="0" eaLnBrk="0" fontAlgn="base" hangingPunct="0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2pPr>
      <a:lvl3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3pPr>
      <a:lvl4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4pPr>
      <a:lvl5pPr algn="ctr" defTabSz="1006475" rtl="0" eaLnBrk="0" fontAlgn="base" hangingPunct="0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5pPr>
      <a:lvl6pPr marL="4572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6pPr>
      <a:lvl7pPr marL="9144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7pPr>
      <a:lvl8pPr marL="13716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8pPr>
      <a:lvl9pPr marL="1828800" algn="ctr" defTabSz="1006475" rtl="0" fontAlgn="base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Calibri" pitchFamily="34" charset="0"/>
        </a:defRPr>
      </a:lvl9pPr>
    </p:titleStyle>
    <p:bodyStyle>
      <a:lvl1pPr marL="377825" indent="-377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7563" indent="-3143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713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6950" indent="-250825" algn="l" defTabSz="1006475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557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476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395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314" indent="-251960" algn="l" defTabSz="1007838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20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83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758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67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597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51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435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354" algn="l" defTabSz="1007838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7;p1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en-US" sz="1800" b="1"/>
              <a:t>Facultatea de Matematic</a:t>
            </a:r>
            <a:r>
              <a:rPr lang="vi-VN" sz="1800" b="1"/>
              <a:t>ă</a:t>
            </a:r>
            <a:r>
              <a:rPr lang="en-US" sz="1800" b="1"/>
              <a:t> şi Informatic</a:t>
            </a:r>
            <a:r>
              <a:rPr lang="vi-VN" sz="1800" b="1"/>
              <a:t>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051" name="Google Shape;68;p1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3" name="Google Shape;71;p14"/>
          <p:cNvSpPr>
            <a:spLocks noChangeArrowheads="1"/>
          </p:cNvSpPr>
          <p:nvPr/>
        </p:nvSpPr>
        <p:spPr bwMode="auto">
          <a:xfrm>
            <a:off x="968375" y="1847850"/>
            <a:ext cx="8393113" cy="148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239025" rIns="0" bIns="0" anchor="ctr"/>
          <a:lstStyle/>
          <a:p>
            <a:pPr algn="ctr">
              <a:lnSpc>
                <a:spcPct val="72000"/>
              </a:lnSpc>
              <a:buClr>
                <a:srgbClr val="000000"/>
              </a:buClr>
              <a:buSzPts val="4000"/>
              <a:buFont typeface="Arial" charset="0"/>
              <a:buNone/>
            </a:pPr>
            <a:r>
              <a:rPr lang="en-US" sz="4000" b="1"/>
              <a:t>Programare orientat</a:t>
            </a:r>
            <a:r>
              <a:rPr lang="vi-VN" sz="4000" b="1"/>
              <a:t>ă</a:t>
            </a:r>
            <a:r>
              <a:rPr lang="en-US" sz="4000" b="1"/>
              <a:t> pe obiecte</a:t>
            </a: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1800"/>
              <a:buFont typeface="Arial" charset="0"/>
              <a:buNone/>
            </a:pPr>
            <a:endParaRPr lang="en-US" sz="1800"/>
          </a:p>
          <a:p>
            <a:pPr algn="ctr">
              <a:lnSpc>
                <a:spcPct val="72000"/>
              </a:lnSpc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/>
              <a:t>- suport de curs -</a:t>
            </a:r>
            <a:endParaRPr lang="en-US" sz="1800"/>
          </a:p>
        </p:txBody>
      </p:sp>
      <p:grpSp>
        <p:nvGrpSpPr>
          <p:cNvPr id="8" name="Group 7"/>
          <p:cNvGrpSpPr/>
          <p:nvPr/>
        </p:nvGrpSpPr>
        <p:grpSpPr>
          <a:xfrm>
            <a:off x="3108324" y="3551237"/>
            <a:ext cx="6503988" cy="3429000"/>
            <a:chOff x="2355850" y="3124200"/>
            <a:chExt cx="6503988" cy="3429000"/>
          </a:xfrm>
        </p:grpSpPr>
        <p:sp>
          <p:nvSpPr>
            <p:cNvPr id="9" name="Google Shape;126;p27"/>
            <p:cNvSpPr/>
            <p:nvPr/>
          </p:nvSpPr>
          <p:spPr>
            <a:xfrm>
              <a:off x="5410200" y="3124200"/>
              <a:ext cx="3449638" cy="762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0" tIns="0" rIns="0" bIns="0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defRPr/>
              </a:pP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Anca</a:t>
              </a:r>
              <a:r>
                <a:rPr lang="en-US" sz="2600" b="1" dirty="0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 </a:t>
              </a:r>
              <a:r>
                <a:rPr lang="en-US" sz="2600" b="1" err="1">
                  <a:solidFill>
                    <a:srgbClr val="000000"/>
                  </a:solidFill>
                  <a:latin typeface="+mn-lt"/>
                  <a:ea typeface="Arial"/>
                  <a:cs typeface="Arial"/>
                  <a:sym typeface="Arial"/>
                </a:rPr>
                <a:t>Dobrov</a:t>
              </a:r>
              <a:r>
                <a:rPr lang="ro-RO" altLang="ro-RO" sz="2600" b="1" dirty="0">
                  <a:latin typeface="+mn-lt"/>
                  <a:cs typeface="Arial"/>
                </a:rPr>
                <a:t>ăț</a:t>
              </a:r>
              <a:endParaRPr lang="ro-RO" sz="18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defRPr/>
              </a:pPr>
              <a:r>
                <a:rPr lang="ro-RO" altLang="ro-RO" sz="2600" b="1">
                  <a:latin typeface="+mn-lt"/>
                  <a:cs typeface="Arial"/>
                </a:rPr>
                <a:t>Andrei P</a:t>
              </a:r>
              <a:r>
                <a:rPr lang="ro-RO" sz="2600" b="1">
                  <a:latin typeface="+mn-lt"/>
                  <a:cs typeface="Calibri"/>
                </a:rPr>
                <a:t>ă</a:t>
              </a:r>
              <a:r>
                <a:rPr lang="ro-RO" altLang="ro-RO" sz="2600" b="1">
                  <a:latin typeface="+mn-lt"/>
                  <a:cs typeface="Arial"/>
                </a:rPr>
                <a:t>un</a:t>
              </a:r>
              <a:endParaRPr lang="ro-RO" altLang="ro-RO" sz="2600" b="1" dirty="0">
                <a:latin typeface="+mn-lt"/>
                <a:cs typeface="Arial"/>
              </a:endParaRPr>
            </a:p>
          </p:txBody>
        </p:sp>
        <p:sp>
          <p:nvSpPr>
            <p:cNvPr id="10" name="Google Shape;129;p27"/>
            <p:cNvSpPr txBox="1"/>
            <p:nvPr/>
          </p:nvSpPr>
          <p:spPr>
            <a:xfrm>
              <a:off x="2355850" y="4919663"/>
              <a:ext cx="4044950" cy="16335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lIns="90000" tIns="45000" rIns="90000" bIns="45000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2400" kern="1200">
                  <a:solidFill>
                    <a:schemeClr val="tx1"/>
                  </a:solidFill>
                  <a:latin typeface="Times New Roman" pitchFamily="18" charset="0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An </a:t>
              </a: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universitar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2024 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–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20</a:t>
              </a:r>
              <a:r>
                <a:rPr lang="en-US" sz="2000" b="1" dirty="0" smtClean="0">
                  <a:latin typeface="+mn-lt"/>
                  <a:cs typeface="Arial" pitchFamily="34" charset="0"/>
                </a:rPr>
                <a:t>25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 err="1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Semestrul</a:t>
              </a: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I</a:t>
              </a:r>
              <a:endParaRPr sz="2000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buSzPts val="2400"/>
                <a:defRPr/>
              </a:pPr>
              <a:r>
                <a:rPr lang="en-US" sz="2000" b="1" dirty="0" err="1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Seria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 </a:t>
              </a:r>
              <a:r>
                <a:rPr lang="en-US" altLang="ro-RO" sz="2000" b="1" dirty="0" smtClean="0">
                  <a:latin typeface="+mn-lt"/>
                  <a:cs typeface="Arial" pitchFamily="34" charset="0"/>
                </a:rPr>
                <a:t>26</a:t>
              </a:r>
              <a:endParaRPr sz="2000" b="1" dirty="0">
                <a:latin typeface="+mn-lt"/>
                <a:cs typeface="Arial" pitchFamily="34" charset="0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  <a:defRPr/>
              </a:pPr>
              <a:endParaRPr sz="2000" b="1" dirty="0">
                <a:solidFill>
                  <a:srgbClr val="000000"/>
                </a:solidFill>
                <a:latin typeface="+mn-lt"/>
                <a:ea typeface="Arial"/>
                <a:cs typeface="Arial" pitchFamily="34" charset="0"/>
                <a:sym typeface="Arial"/>
              </a:endParaRPr>
            </a:p>
            <a:p>
              <a:pPr algn="ctr">
                <a:lnSpc>
                  <a:spcPct val="10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  <a:defRPr/>
              </a:pPr>
              <a:r>
                <a:rPr lang="en-US" sz="2000" b="1" dirty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Curs  </a:t>
              </a:r>
              <a:r>
                <a:rPr lang="en-US" sz="2000" b="1" dirty="0" smtClean="0">
                  <a:solidFill>
                    <a:srgbClr val="000000"/>
                  </a:solidFill>
                  <a:latin typeface="+mn-lt"/>
                  <a:ea typeface="Arial"/>
                  <a:cs typeface="Arial" pitchFamily="34" charset="0"/>
                  <a:sym typeface="Arial"/>
                </a:rPr>
                <a:t>7</a:t>
              </a:r>
              <a:endParaRPr sz="2000" dirty="0">
                <a:latin typeface="+mn-lt"/>
                <a:cs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375;p39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9D698EE-0EDA-416D-998B-ECC26560427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10</a:t>
            </a:fld>
            <a:endParaRPr lang="en-US" sz="1800"/>
          </a:p>
        </p:txBody>
      </p:sp>
      <p:sp>
        <p:nvSpPr>
          <p:cNvPr id="26627" name="Google Shape;376;p3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6628" name="Google Shape;377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6629" name="Google Shape;378;p3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79" name="Google Shape;379;p39"/>
          <p:cNvSpPr txBox="1"/>
          <p:nvPr/>
        </p:nvSpPr>
        <p:spPr>
          <a:xfrm>
            <a:off x="274638" y="1254125"/>
            <a:ext cx="9566275" cy="4964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funcţiilor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membre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000" b="1" i="1" kern="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</a:t>
            </a:r>
            <a:r>
              <a:rPr lang="en-US" sz="2000" b="1" i="1" kern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i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interfeței clasei de bază prin modificarea tipului returnat sau a signaturii unei funcții, înseamnă, de fapt, utilizarea clasei în alt mod.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Scopul principal al moştenirii: polimorfismul.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vi-VN" sz="2400" kern="0" dirty="0">
              <a:solidFill>
                <a:schemeClr val="dk1"/>
              </a:solidFill>
              <a:latin typeface="+mj-lt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vi-VN" sz="2400" kern="0" dirty="0">
                <a:solidFill>
                  <a:schemeClr val="dk1"/>
                </a:solidFill>
                <a:latin typeface="+mj-lt"/>
                <a:ea typeface="Arial"/>
                <a:cs typeface="Arial"/>
                <a:sym typeface="Arial"/>
              </a:rPr>
              <a:t>Schimbarea signaturii sau a tipului returnat = schimbarea interfeței = contravine exact polimorfismului (un aspect esențial este păstrarea interfeței clasei de bază).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sz="2000" b="1" kern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Google Shape;411;p42"/>
          <p:cNvSpPr>
            <a:spLocks noChangeArrowheads="1"/>
          </p:cNvSpPr>
          <p:nvPr/>
        </p:nvSpPr>
        <p:spPr bwMode="auto">
          <a:xfrm>
            <a:off x="9205913" y="7062788"/>
            <a:ext cx="7270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4869FCF-9873-4AC4-BBC6-573290FEE9C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11</a:t>
            </a:fld>
            <a:endParaRPr lang="en-US" sz="1800"/>
          </a:p>
        </p:txBody>
      </p:sp>
      <p:sp>
        <p:nvSpPr>
          <p:cNvPr id="29699" name="Google Shape;412;p4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9700" name="Google Shape;413;p4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701" name="Google Shape;414;p42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9702" name="Google Shape;415;p42"/>
          <p:cNvSpPr txBox="1">
            <a:spLocks noChangeArrowheads="1"/>
          </p:cNvSpPr>
          <p:nvPr/>
        </p:nvSpPr>
        <p:spPr bwMode="auto">
          <a:xfrm>
            <a:off x="274638" y="1406525"/>
            <a:ext cx="9531350" cy="49307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Moştenirea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funcţiile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ea typeface="Arial" charset="0"/>
                <a:cs typeface="Times New Roman" pitchFamily="18" charset="0"/>
              </a:rPr>
              <a:t>statice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 pitchFamily="18" charset="0"/>
                <a:ea typeface="Arial" charset="0"/>
                <a:cs typeface="Times New Roman" pitchFamily="18" charset="0"/>
              </a:rPr>
              <a:t>Funcțiile membre statice se comportă exact ca și funcțiile </a:t>
            </a:r>
            <a:r>
              <a:rPr lang="vi-VN" sz="24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membre</a:t>
            </a:r>
            <a:r>
              <a:rPr lang="en-US" sz="2400" dirty="0" smtClean="0">
                <a:latin typeface="Times New Roman" pitchFamily="18" charset="0"/>
                <a:ea typeface="Arial" charset="0"/>
                <a:cs typeface="Times New Roman" pitchFamily="18" charset="0"/>
              </a:rPr>
              <a:t> </a:t>
            </a:r>
            <a:r>
              <a:rPr lang="en-US" sz="2400" smtClean="0">
                <a:latin typeface="Times New Roman" pitchFamily="18" charset="0"/>
                <a:ea typeface="Arial" charset="0"/>
                <a:cs typeface="Times New Roman" pitchFamily="18" charset="0"/>
              </a:rPr>
              <a:t>nestatice</a:t>
            </a:r>
            <a:r>
              <a:rPr lang="vi-VN" sz="2400" smtClean="0">
                <a:latin typeface="Times New Roman" pitchFamily="18" charset="0"/>
                <a:ea typeface="Arial" charset="0"/>
                <a:cs typeface="Times New Roman" pitchFamily="18" charset="0"/>
              </a:rPr>
              <a:t>:</a:t>
            </a:r>
            <a:endParaRPr lang="vi-VN" sz="240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 pitchFamily="18" charset="0"/>
                <a:ea typeface="Arial" charset="0"/>
                <a:cs typeface="Times New Roman" pitchFamily="18" charset="0"/>
              </a:rPr>
              <a:t>Se moștenesc în clasa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 pitchFamily="18" charset="0"/>
                <a:ea typeface="Arial" charset="0"/>
                <a:cs typeface="Times New Roman" pitchFamily="18" charset="0"/>
              </a:rPr>
              <a:t>Redefinirea unei funcții membre statice duce la ascunderea celorlalte supraîncărcări.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dirty="0">
                <a:latin typeface="Times New Roman" pitchFamily="18" charset="0"/>
                <a:ea typeface="Arial" charset="0"/>
                <a:cs typeface="Times New Roman" pitchFamily="18" charset="0"/>
              </a:rPr>
              <a:t>Schimbarea signaturii unei funcții din clasa de bază duce la ascunderea celorlalte versiuni ale funcției.</a:t>
            </a:r>
            <a:endParaRPr lang="en-US" sz="2400" dirty="0">
              <a:latin typeface="Calibri" pitchFamily="34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 dirty="0">
              <a:latin typeface="Times New Roman" pitchFamily="18" charset="0"/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dirty="0">
                <a:latin typeface="Times New Roman" pitchFamily="18" charset="0"/>
                <a:ea typeface="Arial" charset="0"/>
                <a:cs typeface="Times New Roman" pitchFamily="18" charset="0"/>
              </a:rPr>
              <a:t>Dar: O funcție membră statică nu poate fi virtuală.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 b="1" i="1" dirty="0">
              <a:ea typeface="Arial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ea typeface="Arial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Google Shape;435;p44"/>
          <p:cNvSpPr>
            <a:spLocks noChangeArrowheads="1"/>
          </p:cNvSpPr>
          <p:nvPr/>
        </p:nvSpPr>
        <p:spPr bwMode="auto">
          <a:xfrm>
            <a:off x="9359900" y="7062788"/>
            <a:ext cx="573088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5ABC63F6-1F3C-42F3-8C7D-6831CFC0EA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12</a:t>
            </a:fld>
            <a:endParaRPr lang="en-US" sz="1800"/>
          </a:p>
        </p:txBody>
      </p:sp>
      <p:sp>
        <p:nvSpPr>
          <p:cNvPr id="31747" name="Google Shape;436;p4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1748" name="Google Shape;437;p4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9" name="Google Shape;438;p4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31750" name="Google Shape;439;p44"/>
          <p:cNvSpPr txBox="1">
            <a:spLocks noChangeArrowheads="1"/>
          </p:cNvSpPr>
          <p:nvPr/>
        </p:nvSpPr>
        <p:spPr bwMode="auto">
          <a:xfrm>
            <a:off x="274638" y="1406525"/>
            <a:ext cx="9531350" cy="5468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Modificatorii de acces la moştenire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/>
              <a:t>class A : </a:t>
            </a: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sz="2000"/>
              <a:t> B { /* declaraţii */};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public</a:t>
            </a:r>
            <a:r>
              <a:rPr lang="vi-VN" sz="2000"/>
              <a:t>, membrii din clasa de bază își păstrează tipul de acces și în derivată.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private</a:t>
            </a:r>
            <a:r>
              <a:rPr lang="vi-VN" sz="2000"/>
              <a:t>, toți membrii din clasa de bază vor avea tipul de acces “private” în derivată, indiferent de tipul avut în bază.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000"/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000"/>
              <a:t>Dacă modificatorul de acces la moştenire este </a:t>
            </a:r>
            <a:r>
              <a:rPr lang="vi-VN" sz="2000" b="1"/>
              <a:t>protected</a:t>
            </a:r>
            <a:r>
              <a:rPr lang="vi-VN" sz="2000"/>
              <a:t>, membrii “publici” din clasa de bază devin “protected” în clasa derivată, restul nu se modifică.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Google Shape;460;p4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C105DCE-C581-4658-8174-2C4A70C7CCF4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13</a:t>
            </a:fld>
            <a:endParaRPr lang="en-US" sz="1800"/>
          </a:p>
        </p:txBody>
      </p:sp>
      <p:sp>
        <p:nvSpPr>
          <p:cNvPr id="33795" name="Google Shape;461;p4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3796" name="Google Shape;462;p4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7" name="Google Shape;463;p46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464" name="Google Shape;464;p46"/>
          <p:cNvSpPr txBox="1"/>
          <p:nvPr/>
        </p:nvSpPr>
        <p:spPr>
          <a:xfrm>
            <a:off x="274638" y="1177925"/>
            <a:ext cx="9239250" cy="59705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specificatorul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“private”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inclusă în limbaj pentru completitudine;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este mai bine a se utiliza compunerea în locul moştenirii private;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private din clasa de bază sunt ascunși în clasa derivată, deci inaccesibili;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toți membrii public și protected devin private, dar sunt accesibile în clasa derivată;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un obiect obținut printr-o astfel de derivare se tratează diferit față de cel din clasa de bază, e similar cu definirea unui obiect de tip bază în interiorul clasei noi (fără moştenire).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endParaRPr lang="vi-VN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itchFamily="34" charset="0"/>
              <a:buChar char="•"/>
              <a:defRPr/>
            </a:pPr>
            <a:r>
              <a:rPr lang="vi-VN" sz="20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dacă în clasa de bază o componentă era public, iar moştenirea se face cu specificatorul private, se poate reveni la public utilizând: </a:t>
            </a:r>
            <a:endParaRPr lang="en-US" sz="20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000" b="1" i="1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457200" indent="-3556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defRPr/>
            </a:pPr>
            <a:r>
              <a:rPr lang="en-US" sz="20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			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using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Baza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::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nume_componenta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Google Shape;522;p5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2D4ACB-E0C1-4E16-BAAE-F70FA9362421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14</a:t>
            </a:fld>
            <a:endParaRPr lang="en-US" sz="1800"/>
          </a:p>
        </p:txBody>
      </p:sp>
      <p:sp>
        <p:nvSpPr>
          <p:cNvPr id="39939" name="Google Shape;523;p5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9940" name="Google Shape;524;p5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Google Shape;525;p5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526" name="Google Shape;526;p51"/>
          <p:cNvSpPr txBox="1"/>
          <p:nvPr/>
        </p:nvSpPr>
        <p:spPr>
          <a:xfrm>
            <a:off x="273925" y="1405750"/>
            <a:ext cx="9034200" cy="5209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multiplă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(MM)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en-US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putine limbaje au MM;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moştenirea multiplă e complicată: ambiguitate</a:t>
            </a:r>
            <a:r>
              <a:rPr lang="en-US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MOSTENIREA IN ROMB / IN DIAMANT</a:t>
            </a: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nu e nevoie de MM (se simulează cu moştenire simplă);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endParaRPr lang="vi-VN" sz="24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34" charset="0"/>
              <a:buChar char="•"/>
              <a:defRPr/>
            </a:pPr>
            <a:r>
              <a:rPr lang="vi-VN" sz="24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 moşteneste in acelaşi timp din mai multe clase;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endParaRPr lang="en-US" sz="2400" b="1" i="1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Sintaxa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</a:t>
            </a:r>
            <a:r>
              <a:rPr lang="vi-VN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lass Clasa_Derivată : [modificatori de acces] Clasa_de_Bază1, [modificatori de acces] Clasa_de_Bază2, [modificatori de acces] Clasa_de_Bază3 ........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endParaRPr lang="en-US" sz="2000" kern="0" dirty="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Google Shape;558;p5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305E3A1A-B149-4444-B1FA-55C629D37A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15</a:t>
            </a:fld>
            <a:endParaRPr lang="en-US" sz="1800"/>
          </a:p>
        </p:txBody>
      </p:sp>
      <p:sp>
        <p:nvSpPr>
          <p:cNvPr id="43011" name="Google Shape;559;p5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3012" name="Google Shape;560;p5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3" name="Google Shape;562;p5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grpSp>
        <p:nvGrpSpPr>
          <p:cNvPr id="43014" name="Group 7"/>
          <p:cNvGrpSpPr>
            <a:grpSpLocks/>
          </p:cNvGrpSpPr>
          <p:nvPr/>
        </p:nvGrpSpPr>
        <p:grpSpPr bwMode="auto">
          <a:xfrm>
            <a:off x="274638" y="1254125"/>
            <a:ext cx="9032875" cy="5808663"/>
            <a:chOff x="273925" y="1253350"/>
            <a:chExt cx="9034200" cy="5809500"/>
          </a:xfrm>
        </p:grpSpPr>
        <p:sp>
          <p:nvSpPr>
            <p:cNvPr id="561" name="Google Shape;561;p54"/>
            <p:cNvSpPr txBox="1"/>
            <p:nvPr/>
          </p:nvSpPr>
          <p:spPr>
            <a:xfrm>
              <a:off x="273925" y="1253350"/>
              <a:ext cx="9034200" cy="5809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lIns="91425" tIns="91425" rIns="91425" bIns="91425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  <a:defRPr/>
              </a:pPr>
              <a:r>
                <a:rPr lang="en-US" sz="2400" b="1" i="1" kern="0" dirty="0" err="1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Moştenire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vi-VN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multiplă</a:t>
              </a:r>
              <a:r>
                <a:rPr lang="en-US" sz="2400" b="1" i="1" kern="0" dirty="0">
                  <a:solidFill>
                    <a:srgbClr val="0000FF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(MM)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dac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avem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nevoie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doar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de o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copie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lui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?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nu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vrem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s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consum</a:t>
              </a:r>
              <a:r>
                <a:rPr lang="vi-VN" sz="2000" kern="0" dirty="0"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m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spaţiu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în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kern="0" dirty="0" err="1">
                  <a:latin typeface="Arial"/>
                  <a:ea typeface="Arial"/>
                  <a:cs typeface="Arial"/>
                  <a:sym typeface="Arial"/>
                </a:rPr>
                <a:t>memorie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;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indent="-3556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Char char="-"/>
                <a:defRPr/>
              </a:pP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folosim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2000" b="1" i="1" kern="0" dirty="0" err="1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moştenire</a:t>
              </a:r>
              <a:r>
                <a:rPr lang="en-US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 virtual</a:t>
              </a:r>
              <a:r>
                <a:rPr lang="vi-VN" sz="2000" b="1" i="1" kern="0" dirty="0">
                  <a:solidFill>
                    <a:srgbClr val="0070C0"/>
                  </a:solidFill>
                  <a:latin typeface="Arial"/>
                  <a:ea typeface="Arial"/>
                  <a:cs typeface="Arial"/>
                  <a:sym typeface="Arial"/>
                </a:rPr>
                <a:t>ă</a:t>
              </a:r>
              <a:r>
                <a:rPr lang="en-US" sz="2000" kern="0" dirty="0">
                  <a:latin typeface="Arial"/>
                  <a:ea typeface="Arial"/>
                  <a:cs typeface="Arial"/>
                  <a:sym typeface="Arial"/>
                </a:rPr>
                <a:t>:</a:t>
              </a: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marL="457200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j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virtual 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base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k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class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derived3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derived1</a:t>
              </a:r>
              <a:r>
                <a:rPr lang="en-US" sz="2000" b="1" kern="0" dirty="0">
                  <a:solidFill>
                    <a:srgbClr val="80803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,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derived2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{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public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: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int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sum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;</a:t>
              </a:r>
              <a:r>
                <a:rPr lang="en-US" sz="2000" b="1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80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};</a:t>
              </a:r>
              <a:endParaRPr lang="en-US" sz="2000" b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sz="2000" kern="0" dirty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Dacă avem moştenire de două sau mai multe ori dintr-o clasă de bază (fiecare moştenire trebuie să fie virtuală) atunci compilatorul alocă spaţiu pentru o singură copie;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 pitchFamily="34" charset="0"/>
                <a:buChar char="•"/>
                <a:defRPr/>
              </a:pPr>
              <a:r>
                <a:rPr lang="vi-VN" sz="2000" kern="0" dirty="0">
                  <a:solidFill>
                    <a:schemeClr val="tx1"/>
                  </a:solidFill>
                  <a:highlight>
                    <a:srgbClr val="FFFFFF"/>
                  </a:highlight>
                  <a:latin typeface="+mj-lt"/>
                  <a:ea typeface="Arial"/>
                  <a:cs typeface="Arial"/>
                  <a:sym typeface="Arial"/>
                </a:rPr>
                <a:t>În clasele derived1 şi 2 moştenirea e la fel ca mai înainte (niciun efect pentru virtual în acel caz)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sz="2000" kern="0">
                <a:solidFill>
                  <a:srgbClr val="0000F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91852" y="4084271"/>
              <a:ext cx="838323" cy="609688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Google Shape;570;p5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8165F1E-3F2F-4140-AA36-0F4EB688066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16</a:t>
            </a:fld>
            <a:endParaRPr lang="en-US" sz="1800"/>
          </a:p>
        </p:txBody>
      </p:sp>
      <p:sp>
        <p:nvSpPr>
          <p:cNvPr id="44035" name="Google Shape;571;p5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4036" name="Google Shape;572;p5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" name="Google Shape;573;p55"/>
          <p:cNvSpPr txBox="1"/>
          <p:nvPr/>
        </p:nvSpPr>
        <p:spPr>
          <a:xfrm>
            <a:off x="274638" y="1254125"/>
            <a:ext cx="9566275" cy="55165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felul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lor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component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IMPORTANTĂ 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limbajului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OOP.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Folosit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---&gt; cod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bine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organizat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Codul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“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creşte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” f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schimb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semnificative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programe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extensibile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sunt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definite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care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arat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obiect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tip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cheam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o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redefinite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din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clasa</a:t>
            </a:r>
            <a:r>
              <a:rPr lang="en-US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vi-VN" sz="2400" b="1" i="1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solidFill>
                <a:schemeClr val="tx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vazuta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ca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exemplu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separare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dintre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interfata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si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000" kern="0" dirty="0" err="1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implementare</a:t>
            </a:r>
            <a:r>
              <a:rPr lang="en-US" sz="2000" kern="0" dirty="0">
                <a:solidFill>
                  <a:schemeClr val="tx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i="1" kern="0" dirty="0">
              <a:solidFill>
                <a:srgbClr val="0000FF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4038" name="Google Shape;574;p5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Google Shape;582;p5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2F92D1A-5E33-4A8E-9CD1-822AD9C23F1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17</a:t>
            </a:fld>
            <a:endParaRPr lang="en-US" sz="1800"/>
          </a:p>
        </p:txBody>
      </p:sp>
      <p:sp>
        <p:nvSpPr>
          <p:cNvPr id="45059" name="Google Shape;583;p5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5060" name="Google Shape;584;p5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5" name="Google Shape;585;p56"/>
          <p:cNvSpPr txBox="1"/>
          <p:nvPr/>
        </p:nvSpPr>
        <p:spPr>
          <a:xfrm>
            <a:off x="273925" y="1253350"/>
            <a:ext cx="9034200" cy="4866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Decuplare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in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privinţa</a:t>
            </a:r>
            <a:r>
              <a:rPr lang="en-US" sz="2400" b="1" i="1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i="1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tipurilor</a:t>
            </a: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b="1" kern="0" dirty="0">
              <a:solidFill>
                <a:srgbClr val="FF0000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kern="0" dirty="0" err="1">
                <a:solidFill>
                  <a:srgbClr val="FF0000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Upcasting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-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poate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lua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locul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de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baz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foarte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important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procesarea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mai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multor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tipuri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acela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ş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cod).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chem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funcţiile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pentru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derivat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Problem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: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funcţie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pointer (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tipul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pointerului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ne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funcţia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apelat</a:t>
            </a:r>
            <a:r>
              <a:rPr lang="vi-VN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ă</a:t>
            </a:r>
            <a:r>
              <a:rPr lang="en-US" sz="2400" kern="0" dirty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  <a:endParaRPr sz="2400" kern="0">
              <a:highlight>
                <a:srgbClr val="FFFFFF"/>
              </a:highlight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  <p:sp>
        <p:nvSpPr>
          <p:cNvPr id="45062" name="Google Shape;586;p5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Google Shape;594;p5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7E83594-7B5F-4634-A17F-34D262A636C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18</a:t>
            </a:fld>
            <a:endParaRPr lang="en-US" sz="1800"/>
          </a:p>
        </p:txBody>
      </p:sp>
      <p:sp>
        <p:nvSpPr>
          <p:cNvPr id="46083" name="Google Shape;595;p5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6084" name="Google Shape;596;p5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085" name="Google Shape;597;p57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enum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Csharp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,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Eflat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Etc.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Instrument::play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Wind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E34ADC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Redefine interface function: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play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note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Wind::play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tune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Instrument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latin typeface="Times New Roman" pitchFamily="18" charset="0"/>
              </a:rPr>
              <a:t>i</a:t>
            </a:r>
            <a:r>
              <a:rPr lang="en-US" sz="2000" dirty="0" err="1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 dirty="0" err="1">
                <a:latin typeface="Times New Roman" pitchFamily="18" charset="0"/>
              </a:rPr>
              <a:t>play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 err="1">
                <a:latin typeface="Times New Roman" pitchFamily="18" charset="0"/>
              </a:rPr>
              <a:t>middleC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Wind flute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tune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flute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Upcasting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===&gt; se </a:t>
            </a:r>
            <a:r>
              <a:rPr lang="en-US" sz="2000" dirty="0" err="1">
                <a:solidFill>
                  <a:srgbClr val="696969"/>
                </a:solidFill>
                <a:latin typeface="Times New Roman" pitchFamily="18" charset="0"/>
              </a:rPr>
              <a:t>afiseaza</a:t>
            </a:r>
            <a:r>
              <a:rPr lang="en-US" sz="2000" dirty="0">
                <a:solidFill>
                  <a:srgbClr val="696969"/>
                </a:solidFill>
                <a:latin typeface="Times New Roman" pitchFamily="18" charset="0"/>
              </a:rPr>
              <a:t> Instrument::play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6086" name="Google Shape;598;p5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Google Shape;606;p5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FAEC1FA8-BBCC-450A-B369-231D9A12DC2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19</a:t>
            </a:fld>
            <a:endParaRPr lang="en-US" sz="1800"/>
          </a:p>
        </p:txBody>
      </p:sp>
      <p:sp>
        <p:nvSpPr>
          <p:cNvPr id="47107" name="Google Shape;607;p5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7108" name="Google Shape;608;p5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09" name="Google Shape;609;p58"/>
          <p:cNvSpPr txBox="1">
            <a:spLocks noChangeArrowheads="1"/>
          </p:cNvSpPr>
          <p:nvPr/>
        </p:nvSpPr>
        <p:spPr bwMode="auto">
          <a:xfrm>
            <a:off x="274638" y="1254125"/>
            <a:ext cx="9032875" cy="62103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 ---&gt; early binding la apel de funcţii - se face la compilare.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In C++ ---&gt; putem defini late binding prin funcţii virtuale (late, dynamic, runtime binding) - se face apel de funcţie bazat pe tipul obiectului, la rulare (nu se poate face la compilare).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Late binding ===&gt; prin pointeri!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Late binding pentru o funcţie: se scrie virtual inainte de definirea funcţiei.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Pentru clasa de baz</a:t>
            </a:r>
            <a:r>
              <a:rPr lang="vi-VN" sz="2000"/>
              <a:t>ă</a:t>
            </a:r>
            <a:r>
              <a:rPr lang="en-US" sz="2000"/>
              <a:t>: nu se schimb</a:t>
            </a:r>
            <a:r>
              <a:rPr lang="vi-VN" sz="2000"/>
              <a:t>ă</a:t>
            </a:r>
            <a:r>
              <a:rPr lang="en-US" sz="2000"/>
              <a:t> nimic!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Pentru clasa derivat</a:t>
            </a:r>
            <a:r>
              <a:rPr lang="vi-VN" sz="2000"/>
              <a:t>ă</a:t>
            </a:r>
            <a:r>
              <a:rPr lang="en-US" sz="2000"/>
              <a:t>: late binding însemn</a:t>
            </a:r>
            <a:r>
              <a:rPr lang="vi-VN" sz="2000"/>
              <a:t>ă</a:t>
            </a:r>
            <a:r>
              <a:rPr lang="en-US" sz="2000"/>
              <a:t> c</a:t>
            </a:r>
            <a:r>
              <a:rPr lang="vi-VN" sz="2000"/>
              <a:t>ă</a:t>
            </a:r>
            <a:r>
              <a:rPr lang="en-US" sz="2000"/>
              <a:t> un obiect derivat folosit în locul obiectului de baz</a:t>
            </a:r>
            <a:r>
              <a:rPr lang="vi-VN" sz="2000"/>
              <a:t>ă</a:t>
            </a:r>
            <a:r>
              <a:rPr lang="en-US" sz="2000"/>
              <a:t> îşi va folosi funcţia sa, nu cea din baz</a:t>
            </a:r>
            <a:r>
              <a:rPr lang="vi-VN" sz="2000"/>
              <a:t>ă</a:t>
            </a:r>
            <a:r>
              <a:rPr lang="en-US" sz="2000"/>
              <a:t> (din cauz</a:t>
            </a:r>
            <a:r>
              <a:rPr lang="vi-VN" sz="2000"/>
              <a:t>ă</a:t>
            </a:r>
            <a:r>
              <a:rPr lang="en-US" sz="2000"/>
              <a:t> de late binding).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Utilitate: putem extinde codul precedent fara schimbari in codul deja scris.</a:t>
            </a:r>
            <a:endParaRPr lang="en-US" sz="2400" b="1">
              <a:solidFill>
                <a:srgbClr val="FF0000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47110" name="Google Shape;610;p5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Google Shape;81;p1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3076" name="Google Shape;82;p1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7" name="Google Shape;83;p15"/>
          <p:cNvSpPr>
            <a:spLocks noChangeArrowheads="1"/>
          </p:cNvSpPr>
          <p:nvPr/>
        </p:nvSpPr>
        <p:spPr bwMode="auto">
          <a:xfrm>
            <a:off x="2322513" y="9794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800"/>
              <a:buFont typeface="Arial" charset="0"/>
              <a:buNone/>
            </a:pPr>
            <a:r>
              <a:rPr lang="en-US" sz="2800" b="1">
                <a:solidFill>
                  <a:srgbClr val="0C1C1D"/>
                </a:solidFill>
              </a:rPr>
              <a:t>Agenda cursului</a:t>
            </a:r>
            <a:endParaRPr lang="en-US" sz="1800"/>
          </a:p>
        </p:txBody>
      </p:sp>
      <p:sp>
        <p:nvSpPr>
          <p:cNvPr id="84" name="Google Shape;84;p15"/>
          <p:cNvSpPr/>
          <p:nvPr/>
        </p:nvSpPr>
        <p:spPr>
          <a:xfrm>
            <a:off x="457200" y="1933559"/>
            <a:ext cx="9233640" cy="4970477"/>
          </a:xfrm>
          <a:prstGeom prst="rect">
            <a:avLst/>
          </a:prstGeom>
          <a:noFill/>
          <a:ln>
            <a:noFill/>
          </a:ln>
        </p:spPr>
        <p:txBody>
          <a:bodyPr spcFirstLastPara="1" lIns="90000" tIns="45000" rIns="90000" bIns="45000"/>
          <a:lstStyle/>
          <a:p>
            <a:pPr marL="0" lvl="4" fontAlgn="auto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b="1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1. </a:t>
            </a:r>
            <a:r>
              <a:rPr lang="en-US" sz="2400" b="1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Polimorfims</a:t>
            </a:r>
            <a:r>
              <a:rPr lang="en-US" sz="2400" b="1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prin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b="1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</a:t>
            </a:r>
            <a:r>
              <a:rPr lang="en-US" sz="2400" b="1" kern="0" dirty="0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++ </a:t>
            </a:r>
            <a:r>
              <a:rPr lang="vi-VN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(recapitulare și completări </a:t>
            </a:r>
            <a:r>
              <a:rPr lang="en-US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la</a:t>
            </a:r>
            <a:r>
              <a:rPr lang="vi-VN" sz="2400" b="1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cursul 6)</a:t>
            </a:r>
            <a:endParaRPr lang="en-US" sz="2400" b="1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Parametrizarea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metodelor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(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polimorfism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la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execuție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).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în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C++. 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Clase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abstracte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.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Overloading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pe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funcții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virtuale</a:t>
            </a:r>
            <a:endParaRPr lang="en-US" sz="2400" kern="0" dirty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	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Destructori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și</a:t>
            </a: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</a:t>
            </a:r>
            <a:r>
              <a:rPr lang="en-US" sz="2400" kern="0" dirty="0" err="1" smtClean="0">
                <a:solidFill>
                  <a:schemeClr val="dk1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virtualizare</a:t>
            </a:r>
            <a:endParaRPr lang="en-US" sz="2400" kern="0" dirty="0" smtClean="0">
              <a:solidFill>
                <a:schemeClr val="dk1"/>
              </a:solidFill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en-US" sz="2400" kern="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</a:t>
            </a:r>
            <a:r>
              <a:rPr lang="en-US" sz="2400" kern="0" dirty="0" smtClean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  <a:sym typeface="Arial"/>
              </a:rPr>
              <a:t>          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exceptiilor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endParaRPr lang="en-US" sz="2400" kern="0" dirty="0" smtClean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/>
            </a:pPr>
            <a:r>
              <a:rPr lang="en-US" sz="2400" kern="0" dirty="0" err="1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Discutie</a:t>
            </a:r>
            <a:r>
              <a:rPr lang="en-US" sz="2400" kern="0" dirty="0" smtClean="0"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 SMART POINTERS</a:t>
            </a:r>
            <a:endParaRPr sz="2400" kern="0" dirty="0">
              <a:latin typeface="Times New Roman" pitchFamily="18" charset="0"/>
              <a:ea typeface="Arial"/>
              <a:cs typeface="Times New Roman" pitchFamily="18" charset="0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Google Shape;642;p6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EEC218A-D5A3-458D-AA7A-2DF5B46AF5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20</a:t>
            </a:fld>
            <a:endParaRPr lang="en-US" sz="1800"/>
          </a:p>
        </p:txBody>
      </p:sp>
      <p:sp>
        <p:nvSpPr>
          <p:cNvPr id="49155" name="Google Shape;643;p6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49156" name="Google Shape;644;p6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7" name="Google Shape;645;p61"/>
          <p:cNvSpPr txBox="1">
            <a:spLocks noChangeArrowheads="1"/>
          </p:cNvSpPr>
          <p:nvPr/>
        </p:nvSpPr>
        <p:spPr bwMode="auto">
          <a:xfrm>
            <a:off x="274638" y="1254125"/>
            <a:ext cx="9032875" cy="46593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Cum se face late binding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Tipul</a:t>
            </a:r>
            <a:r>
              <a:rPr lang="en-US" sz="2000" dirty="0"/>
              <a:t> </a:t>
            </a:r>
            <a:r>
              <a:rPr lang="en-US" sz="2000" dirty="0" err="1"/>
              <a:t>obiectului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ţinut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clasele</a:t>
            </a:r>
            <a:r>
              <a:rPr lang="en-US" sz="2000" dirty="0"/>
              <a:t> cu </a:t>
            </a:r>
            <a:r>
              <a:rPr lang="en-US" sz="2000" dirty="0" err="1"/>
              <a:t>funcţii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Late binding se face (</a:t>
            </a:r>
            <a:r>
              <a:rPr lang="en-US" sz="2000" dirty="0" err="1"/>
              <a:t>uzual</a:t>
            </a:r>
            <a:r>
              <a:rPr lang="en-US" sz="2000" dirty="0"/>
              <a:t>) cu o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de </a:t>
            </a:r>
            <a:r>
              <a:rPr lang="en-US" sz="2000" dirty="0" err="1"/>
              <a:t>pointeri</a:t>
            </a:r>
            <a:r>
              <a:rPr lang="en-US" sz="2000" dirty="0"/>
              <a:t>: </a:t>
            </a:r>
            <a:r>
              <a:rPr lang="en-US" sz="2000" dirty="0" err="1"/>
              <a:t>vptr</a:t>
            </a:r>
            <a:r>
              <a:rPr lang="en-US" sz="2000" dirty="0"/>
              <a:t> c</a:t>
            </a:r>
            <a:r>
              <a:rPr lang="vi-VN" sz="2000" dirty="0"/>
              <a:t>ă</a:t>
            </a:r>
            <a:r>
              <a:rPr lang="en-US" sz="2000" dirty="0" err="1"/>
              <a:t>tre</a:t>
            </a:r>
            <a:r>
              <a:rPr lang="en-US" sz="2000" dirty="0"/>
              <a:t> </a:t>
            </a:r>
            <a:r>
              <a:rPr lang="en-US" sz="2000" dirty="0" err="1"/>
              <a:t>funcţii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tabel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</a:t>
            </a:r>
            <a:r>
              <a:rPr lang="en-US" sz="2000" dirty="0" err="1"/>
              <a:t>adresele</a:t>
            </a:r>
            <a:r>
              <a:rPr lang="en-US" sz="2000" dirty="0"/>
              <a:t> </a:t>
            </a:r>
            <a:r>
              <a:rPr lang="en-US" sz="2000" dirty="0" err="1"/>
              <a:t>funcţiilor</a:t>
            </a:r>
            <a:r>
              <a:rPr lang="en-US" sz="2000" dirty="0"/>
              <a:t> </a:t>
            </a:r>
            <a:r>
              <a:rPr lang="en-US" sz="2000" dirty="0" err="1"/>
              <a:t>clasei</a:t>
            </a:r>
            <a:r>
              <a:rPr lang="en-US" sz="2000" dirty="0"/>
              <a:t> respective (</a:t>
            </a:r>
            <a:r>
              <a:rPr lang="en-US" sz="2000" dirty="0" err="1"/>
              <a:t>funcţiile</a:t>
            </a:r>
            <a:r>
              <a:rPr lang="en-US" sz="2000" dirty="0"/>
              <a:t> </a:t>
            </a:r>
            <a:r>
              <a:rPr lang="en-US" sz="2000" dirty="0" err="1"/>
              <a:t>virtuale</a:t>
            </a:r>
            <a:r>
              <a:rPr lang="en-US" sz="2000" dirty="0"/>
              <a:t> </a:t>
            </a:r>
            <a:r>
              <a:rPr lang="en-US" sz="2000" dirty="0" err="1"/>
              <a:t>sunt</a:t>
            </a:r>
            <a:r>
              <a:rPr lang="en-US" sz="2000" dirty="0"/>
              <a:t> din </a:t>
            </a:r>
            <a:r>
              <a:rPr lang="en-US" sz="2000" dirty="0" err="1"/>
              <a:t>clasa</a:t>
            </a:r>
            <a:r>
              <a:rPr lang="en-US" sz="2000" dirty="0"/>
              <a:t>, </a:t>
            </a:r>
            <a:r>
              <a:rPr lang="en-US" sz="2000" dirty="0" err="1"/>
              <a:t>celelalte</a:t>
            </a:r>
            <a:r>
              <a:rPr lang="en-US" sz="2000" dirty="0"/>
              <a:t> pot </a:t>
            </a:r>
            <a:r>
              <a:rPr lang="en-US" sz="2000" dirty="0" err="1"/>
              <a:t>fi</a:t>
            </a:r>
            <a:r>
              <a:rPr lang="en-US" sz="2000" dirty="0"/>
              <a:t> mo</a:t>
            </a:r>
            <a:r>
              <a:rPr lang="vi-VN" sz="2000" dirty="0"/>
              <a:t>ş</a:t>
            </a:r>
            <a:r>
              <a:rPr lang="en-US" sz="2000" dirty="0" err="1"/>
              <a:t>tenite</a:t>
            </a:r>
            <a:r>
              <a:rPr lang="en-US" sz="2000" dirty="0"/>
              <a:t>, etc.).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obiect</a:t>
            </a:r>
            <a:r>
              <a:rPr lang="en-US" sz="2000" dirty="0"/>
              <a:t> din </a:t>
            </a:r>
            <a:r>
              <a:rPr lang="en-US" sz="2000" dirty="0" err="1"/>
              <a:t>clas</a:t>
            </a:r>
            <a:r>
              <a:rPr lang="vi-VN" sz="2000" dirty="0"/>
              <a:t>ă</a:t>
            </a:r>
            <a:r>
              <a:rPr lang="en-US" sz="2000" dirty="0"/>
              <a:t> are </a:t>
            </a:r>
            <a:r>
              <a:rPr lang="en-US" sz="2000" dirty="0" err="1"/>
              <a:t>pointerul</a:t>
            </a:r>
            <a:r>
              <a:rPr lang="en-US" sz="2000" dirty="0"/>
              <a:t>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componenţ</a:t>
            </a:r>
            <a:r>
              <a:rPr lang="vi-VN" sz="2000" dirty="0"/>
              <a:t>ă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/>
              <a:t>La </a:t>
            </a:r>
            <a:r>
              <a:rPr lang="en-US" sz="2000" dirty="0" err="1"/>
              <a:t>apel</a:t>
            </a:r>
            <a:r>
              <a:rPr lang="en-US" sz="2000" dirty="0"/>
              <a:t> de </a:t>
            </a:r>
            <a:r>
              <a:rPr lang="en-US" sz="2000" dirty="0" err="1"/>
              <a:t>funcţie</a:t>
            </a:r>
            <a:r>
              <a:rPr lang="en-US" sz="2000" dirty="0"/>
              <a:t> </a:t>
            </a:r>
            <a:r>
              <a:rPr lang="en-US" sz="2000" dirty="0" err="1"/>
              <a:t>membru</a:t>
            </a:r>
            <a:r>
              <a:rPr lang="en-US" sz="2000" dirty="0"/>
              <a:t> se merge la </a:t>
            </a:r>
            <a:r>
              <a:rPr lang="en-US" sz="2000" dirty="0" err="1"/>
              <a:t>obiect</a:t>
            </a:r>
            <a:r>
              <a:rPr lang="en-US" sz="2000" dirty="0"/>
              <a:t>, se </a:t>
            </a:r>
            <a:r>
              <a:rPr lang="en-US" sz="2000" dirty="0" err="1"/>
              <a:t>apeleaz</a:t>
            </a:r>
            <a:r>
              <a:rPr lang="vi-VN" sz="2000" dirty="0"/>
              <a:t>ă</a:t>
            </a:r>
            <a:r>
              <a:rPr lang="en-US" sz="2000" dirty="0"/>
              <a:t> </a:t>
            </a:r>
            <a:r>
              <a:rPr lang="en-US" sz="2000" dirty="0" err="1"/>
              <a:t>funcţia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vptr</a:t>
            </a:r>
            <a:r>
              <a:rPr lang="en-US" sz="2000" dirty="0"/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/>
              <a:t>Vptr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iniţializat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constructor (automat).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49158" name="Google Shape;646;p6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Google Shape;667;p6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1B01B0F-638E-41D7-815F-4CE0D46056F6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21</a:t>
            </a:fld>
            <a:endParaRPr lang="en-US" sz="1800"/>
          </a:p>
        </p:txBody>
      </p:sp>
      <p:sp>
        <p:nvSpPr>
          <p:cNvPr id="51203" name="Google Shape;668;p6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1204" name="Google Shape;669;p6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0" name="Google Shape;670;p63"/>
          <p:cNvSpPr txBox="1"/>
          <p:nvPr/>
        </p:nvSpPr>
        <p:spPr>
          <a:xfrm>
            <a:off x="274638" y="1254125"/>
            <a:ext cx="6351587" cy="61071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91425" tIns="91425" rIns="91425" bIns="91425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400" b="1" i="1" kern="0" dirty="0">
                <a:solidFill>
                  <a:srgbClr val="0000FF"/>
                </a:solidFill>
                <a:latin typeface="Times New Roman" pitchFamily="18" charset="0"/>
                <a:ea typeface="Arial"/>
                <a:cs typeface="Times New Roman" pitchFamily="18" charset="0"/>
                <a:sym typeface="Arial"/>
              </a:rPr>
              <a:t>Cum se face late binding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virtual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class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Dog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Pet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public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: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string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const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return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Bark!</a:t>
            </a:r>
            <a:r>
              <a:rPr lang="en-US" sz="2000" b="1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};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b="1" kern="0" dirty="0" err="1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int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400000"/>
                </a:solidFill>
                <a:latin typeface="Times New Roman"/>
                <a:ea typeface="Arial"/>
                <a:cs typeface="Arial"/>
                <a:sym typeface="Arial"/>
              </a:rPr>
              <a:t>main</a:t>
            </a:r>
            <a:r>
              <a:rPr lang="en-US" sz="2000" b="1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b="1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b="1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{</a:t>
            </a:r>
            <a:endParaRPr lang="en-US" sz="2000" b="1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Dog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*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&amp;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=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latin typeface="Times New Roman"/>
                <a:ea typeface="Arial"/>
                <a:cs typeface="Arial"/>
                <a:sym typeface="Arial"/>
              </a:rPr>
              <a:t>ralph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Pet p3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Late binding for both: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p1-&gt;speak()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p1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-&gt;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p2.speak()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p2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>
                <a:solidFill>
                  <a:srgbClr val="696969"/>
                </a:solidFill>
                <a:latin typeface="Times New Roman"/>
                <a:ea typeface="Arial"/>
                <a:cs typeface="Arial"/>
                <a:sym typeface="Arial"/>
              </a:rPr>
              <a:t>// Early binding (probably):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cout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solidFill>
                  <a:srgbClr val="0000E6"/>
                </a:solidFill>
                <a:latin typeface="Times New Roman"/>
                <a:ea typeface="Arial"/>
                <a:cs typeface="Arial"/>
                <a:sym typeface="Arial"/>
              </a:rPr>
              <a:t>p3.speak() = </a:t>
            </a:r>
            <a:r>
              <a:rPr lang="en-US" sz="2000" kern="0" dirty="0">
                <a:solidFill>
                  <a:srgbClr val="800000"/>
                </a:solidFill>
                <a:latin typeface="Times New Roman"/>
                <a:ea typeface="Arial"/>
                <a:cs typeface="Arial"/>
                <a:sym typeface="Arial"/>
              </a:rPr>
              <a:t>"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p3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.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speak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()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>
                <a:solidFill>
                  <a:srgbClr val="808030"/>
                </a:solidFill>
                <a:latin typeface="Times New Roman"/>
                <a:ea typeface="Arial"/>
                <a:cs typeface="Arial"/>
                <a:sym typeface="Arial"/>
              </a:rPr>
              <a:t>&lt;&lt;</a:t>
            </a:r>
            <a:r>
              <a:rPr lang="en-US" sz="2000" kern="0" dirty="0">
                <a:latin typeface="Times New Roman"/>
                <a:ea typeface="Arial"/>
                <a:cs typeface="Arial"/>
                <a:sym typeface="Arial"/>
              </a:rPr>
              <a:t> </a:t>
            </a:r>
            <a:r>
              <a:rPr lang="en-US" sz="2000" kern="0" dirty="0" err="1">
                <a:solidFill>
                  <a:srgbClr val="603000"/>
                </a:solidFill>
                <a:latin typeface="Times New Roman"/>
                <a:ea typeface="Arial"/>
                <a:cs typeface="Arial"/>
                <a:sym typeface="Arial"/>
              </a:rPr>
              <a:t>endl</a:t>
            </a: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;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r>
              <a:rPr lang="en-US" sz="2000" kern="0" dirty="0">
                <a:solidFill>
                  <a:srgbClr val="800080"/>
                </a:solidFill>
                <a:latin typeface="Times New Roman"/>
                <a:ea typeface="Arial"/>
                <a:cs typeface="Arial"/>
                <a:sym typeface="Arial"/>
              </a:rPr>
              <a:t>}</a:t>
            </a:r>
            <a:endParaRPr lang="en-US" sz="2000" kern="0" dirty="0">
              <a:latin typeface="Times New Roman"/>
              <a:ea typeface="Arial"/>
              <a:cs typeface="Arial"/>
              <a:sym typeface="Arial"/>
            </a:endParaRPr>
          </a:p>
          <a:p>
            <a:pPr marL="457200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/>
            </a:pPr>
            <a:endParaRPr sz="2000" ker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06" name="Google Shape;671;p6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Google Shape;691;p6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A8B5B9A-DBC3-42A1-9D50-B41992499E39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22</a:t>
            </a:fld>
            <a:endParaRPr lang="en-US" sz="1800"/>
          </a:p>
        </p:txBody>
      </p:sp>
      <p:sp>
        <p:nvSpPr>
          <p:cNvPr id="53251" name="Google Shape;692;p6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3252" name="Google Shape;693;p6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3" name="Google Shape;694;p65"/>
          <p:cNvSpPr txBox="1">
            <a:spLocks noChangeArrowheads="1"/>
          </p:cNvSpPr>
          <p:nvPr/>
        </p:nvSpPr>
        <p:spPr bwMode="auto">
          <a:xfrm>
            <a:off x="274638" y="1254125"/>
            <a:ext cx="9032875" cy="53451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 dirty="0">
                <a:solidFill>
                  <a:srgbClr val="0070C0"/>
                </a:solidFill>
                <a:latin typeface="Times New Roman" pitchFamily="18" charset="0"/>
              </a:rPr>
              <a:t>Clase abstracte și funcții virtuale pure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r>
              <a:rPr lang="vi-VN" sz="2400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Clasă abstractă = clasă care are cel puțin o funcție virtuală PURĂ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Necesitate: clase care dau doar interfață (nu vrem obiecte din clasă abstractă ci upcasting la ea).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Eroare la instantierea unei clase abstracte (nu se pot defini obiecte de tipul respectiv).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Permisă utilizarea de pointeri și referințe către clasă abstractă (pentru upcasting).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dirty="0">
                <a:latin typeface="Times New Roman" pitchFamily="18" charset="0"/>
              </a:rPr>
              <a:t> Nu pot fi trimise către funcții (prin valoare). 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53254" name="Google Shape;695;p6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Google Shape;703;p6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470154E-80FE-421E-B6F5-078121884E6A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23</a:t>
            </a:fld>
            <a:endParaRPr lang="en-US" sz="1800"/>
          </a:p>
        </p:txBody>
      </p:sp>
      <p:sp>
        <p:nvSpPr>
          <p:cNvPr id="54275" name="Google Shape;704;p6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4276" name="Google Shape;705;p6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7" name="Google Shape;706;p66"/>
          <p:cNvSpPr txBox="1">
            <a:spLocks noChangeArrowheads="1"/>
          </p:cNvSpPr>
          <p:nvPr/>
        </p:nvSpPr>
        <p:spPr bwMode="auto">
          <a:xfrm>
            <a:off x="274638" y="1254125"/>
            <a:ext cx="9032875" cy="44307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 virtuale pure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Sintaxa: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tip_returnat nume_funcţie(lista_parametri) 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Ex: virtual int pura(int i)=0;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Obs: La moștenire, dacă în clasa derivată nu se definește funcția pură, clasa derivată este și ea clasă abstractă ---&gt; nu trebuie definită funcție care nu se execută niciodată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 UTILIZARE IMPORTANTĂ: prevenirea “object slicing”.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</p:txBody>
      </p:sp>
      <p:sp>
        <p:nvSpPr>
          <p:cNvPr id="54278" name="Google Shape;707;p6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Google Shape;729;p6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76111D91-B3CA-4CC4-B551-73955B4668E7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24</a:t>
            </a:fld>
            <a:endParaRPr lang="en-US" sz="1800"/>
          </a:p>
        </p:txBody>
      </p:sp>
      <p:sp>
        <p:nvSpPr>
          <p:cNvPr id="56323" name="Google Shape;730;p6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6324" name="Google Shape;731;p6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1" name="Google Shape;732;p68"/>
          <p:cNvSpPr txBox="1">
            <a:spLocks noChangeArrowheads="1"/>
          </p:cNvSpPr>
          <p:nvPr/>
        </p:nvSpPr>
        <p:spPr bwMode="auto">
          <a:xfrm>
            <a:off x="274638" y="1254125"/>
            <a:ext cx="9032875" cy="3973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Obs. Nu e posibil overload prin schimbarea tipului param. de întoarcere (e posibil pentru ne-virtuale)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De ce. Pentru că se vrea să se garanteze că se poate chema baza prin apelul respectiv.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Excepție: pointer către bază întors în bază, pointer către derivată în derivată </a:t>
            </a:r>
          </a:p>
          <a:p>
            <a:pPr>
              <a:buClr>
                <a:srgbClr val="000000"/>
              </a:buClr>
              <a:buFont typeface="Arial" charset="0"/>
              <a:buNone/>
              <a:defRPr/>
            </a:pPr>
            <a:r>
              <a:rPr lang="vi-VN" sz="2400" dirty="0">
                <a:solidFill>
                  <a:schemeClr val="tx1"/>
                </a:solidFill>
                <a:latin typeface="+mj-lt"/>
              </a:rPr>
              <a:t> 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6326" name="Google Shape;733;p6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Google Shape;741;p69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4E147D6-8CA5-4965-85E2-84E3C53253D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25</a:t>
            </a:fld>
            <a:endParaRPr lang="en-US" sz="1800"/>
          </a:p>
        </p:txBody>
      </p:sp>
      <p:sp>
        <p:nvSpPr>
          <p:cNvPr id="57347" name="Google Shape;742;p6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7348" name="Google Shape;743;p6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349" name="Google Shape;744;p69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7350" name="Google Shape;745;p69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7351" name="Google Shape;746;p69"/>
          <p:cNvSpPr txBox="1">
            <a:spLocks noChangeArrowheads="1"/>
          </p:cNvSpPr>
          <p:nvPr/>
        </p:nvSpPr>
        <p:spPr bwMode="auto">
          <a:xfrm>
            <a:off x="274638" y="1782763"/>
            <a:ext cx="47482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: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  <a:cs typeface="Times New Roman" pitchFamily="18" charset="0"/>
              </a:rPr>
              <a:t>// Overriding a virtual funcţion: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  <a:cs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  <a:cs typeface="Times New Roman" pitchFamily="18" charset="0"/>
              </a:rPr>
              <a:t>Derived2::f()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  <a:cs typeface="Times New Roman" pitchFamily="18" charset="0"/>
              </a:rPr>
              <a:t>\n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"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</a:t>
            </a:r>
            <a:endParaRPr lang="en-US" sz="2000" b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  <a:cs typeface="Times New Roman" pitchFamily="18" charset="0"/>
              </a:rPr>
              <a:t>};</a:t>
            </a:r>
            <a:endParaRPr lang="en-US" sz="20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7352" name="Google Shape;747;p69"/>
          <p:cNvSpPr txBox="1">
            <a:spLocks noChangeArrowheads="1"/>
          </p:cNvSpPr>
          <p:nvPr/>
        </p:nvSpPr>
        <p:spPr bwMode="auto">
          <a:xfrm>
            <a:off x="5948363" y="1271588"/>
            <a:ext cx="3822700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Derived1 d1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Derived2 d2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d2.f(s);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Google Shape;755;p70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18D459A-3152-4729-95AD-76A1C87BEF4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26</a:t>
            </a:fld>
            <a:endParaRPr lang="en-US" sz="1800"/>
          </a:p>
        </p:txBody>
      </p:sp>
      <p:sp>
        <p:nvSpPr>
          <p:cNvPr id="58371" name="Google Shape;756;p7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8372" name="Google Shape;757;p7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3" name="Google Shape;758;p70"/>
          <p:cNvSpPr txBox="1">
            <a:spLocks noChangeArrowheads="1"/>
          </p:cNvSpPr>
          <p:nvPr/>
        </p:nvSpPr>
        <p:spPr bwMode="auto">
          <a:xfrm>
            <a:off x="274638" y="1254125"/>
            <a:ext cx="3822700" cy="5286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Overload pe funcţii virtuale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58374" name="Google Shape;759;p70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58375" name="Google Shape;760;p70"/>
          <p:cNvSpPr txBox="1">
            <a:spLocks noChangeArrowheads="1"/>
          </p:cNvSpPr>
          <p:nvPr/>
        </p:nvSpPr>
        <p:spPr bwMode="auto">
          <a:xfrm>
            <a:off x="274638" y="1782763"/>
            <a:ext cx="5141912" cy="543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E34ADC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 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g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Derived3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void f() const{ cout &lt;&lt; "Derived3::f()\n";}};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Derived4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Change argument list: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const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        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“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Derived4::f()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4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58376" name="Google Shape;761;p70"/>
          <p:cNvSpPr txBox="1">
            <a:spLocks noChangeArrowheads="1"/>
          </p:cNvSpPr>
          <p:nvPr/>
        </p:nvSpPr>
        <p:spPr bwMode="auto">
          <a:xfrm>
            <a:off x="5726113" y="1271588"/>
            <a:ext cx="4044950" cy="5002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string</a:t>
            </a:r>
            <a:r>
              <a:rPr lang="en-US" sz="2000">
                <a:latin typeface="Times New Roman" pitchFamily="18" charset="0"/>
              </a:rPr>
              <a:t> 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hello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Derived4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x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x = d4.f(); // f()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d4.f(s); // string version hidden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 br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d4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//!  br.f(1); // Derived version unavailable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.</a:t>
            </a:r>
            <a:r>
              <a:rPr lang="en-US" sz="2000">
                <a:latin typeface="Times New Roman" pitchFamily="18" charset="0"/>
              </a:rPr>
              <a:t>f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Base version available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return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Google Shape;769;p71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855E53A-211D-4DD6-8683-DE146CBA8CB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27</a:t>
            </a:fld>
            <a:endParaRPr lang="en-US" sz="1800"/>
          </a:p>
        </p:txBody>
      </p:sp>
      <p:sp>
        <p:nvSpPr>
          <p:cNvPr id="59395" name="Google Shape;770;p7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59396" name="Google Shape;771;p71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9397" name="Google Shape;772;p71"/>
          <p:cNvSpPr txBox="1">
            <a:spLocks noChangeArrowheads="1"/>
          </p:cNvSpPr>
          <p:nvPr/>
        </p:nvSpPr>
        <p:spPr bwMode="auto">
          <a:xfrm>
            <a:off x="274638" y="1254125"/>
            <a:ext cx="9032875" cy="47291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virtualizare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NU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putem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avea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virtuali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În general pentru funcțiile virtuale se utilizează late binding, dar în utilizarea funcțiilor virtuale în constructori, varianta locală este folosită (early binding)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De ce?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Pentru că funcția virtuală din clasa derivată ar putea crede că obiectul e inițializat deja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Pentru că la nivel de compilator în acel moment doar VPTR local este cunoscut </a:t>
            </a: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urmator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detalii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despre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lone (“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virtualizarea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000" b="1" i="1" dirty="0" err="1" smtClean="0">
                <a:latin typeface="Times New Roman" pitchFamily="18" charset="0"/>
                <a:cs typeface="Times New Roman" pitchFamily="18" charset="0"/>
              </a:rPr>
              <a:t>constructorilor</a:t>
            </a:r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vi-VN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</p:txBody>
      </p:sp>
      <p:sp>
        <p:nvSpPr>
          <p:cNvPr id="59398" name="Google Shape;773;p71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Google Shape;781;p72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BDD3C65-1497-4051-B05C-02EF82B0664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28</a:t>
            </a:fld>
            <a:endParaRPr lang="en-US" sz="1800"/>
          </a:p>
        </p:txBody>
      </p:sp>
      <p:sp>
        <p:nvSpPr>
          <p:cNvPr id="60419" name="Google Shape;782;p72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0420" name="Google Shape;783;p72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Google Shape;784;p72"/>
          <p:cNvSpPr txBox="1">
            <a:spLocks noChangeArrowheads="1"/>
          </p:cNvSpPr>
          <p:nvPr/>
        </p:nvSpPr>
        <p:spPr bwMode="auto">
          <a:xfrm>
            <a:off x="274638" y="1254125"/>
            <a:ext cx="9032875" cy="33734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Este uzual să se întâlnească.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Se cheamă în ordine inversă decât constructorii.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Dacă vrem să eliminăm porțiuni alocate dinamic și pentru clasa derivată dar facem upcasting trebuie să folosim destructori virtuali. </a:t>
            </a: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422" name="Google Shape;785;p72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Google Shape;793;p73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E0C6C2A5-7F3D-4DD2-8015-B3805DF5E4ED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29</a:t>
            </a:fld>
            <a:endParaRPr lang="en-US" sz="1800"/>
          </a:p>
        </p:txBody>
      </p:sp>
      <p:sp>
        <p:nvSpPr>
          <p:cNvPr id="61443" name="Google Shape;794;p73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44" name="Google Shape;795;p73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5" name="Google Shape;796;p73"/>
          <p:cNvSpPr txBox="1">
            <a:spLocks noChangeArrowheads="1"/>
          </p:cNvSpPr>
          <p:nvPr/>
        </p:nvSpPr>
        <p:spPr bwMode="auto">
          <a:xfrm>
            <a:off x="274638" y="1254125"/>
            <a:ext cx="9634537" cy="56197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 si virtualizare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~Base1()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Base1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~Derived1()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>
                <a:latin typeface="Times New Roman" pitchFamily="18" charset="0"/>
              </a:rPr>
              <a:t>  </a:t>
            </a:r>
            <a:r>
              <a:rPr lang="pt-BR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>
                <a:latin typeface="Times New Roman" pitchFamily="18" charset="0"/>
              </a:rPr>
              <a:t>Base2</a:t>
            </a:r>
            <a:r>
              <a:rPr lang="pt-BR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>
                <a:latin typeface="Times New Roman" pitchFamily="18" charset="0"/>
              </a:rPr>
              <a:t> 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0000E6"/>
                </a:solidFill>
                <a:latin typeface="Times New Roman" pitchFamily="18" charset="0"/>
              </a:rPr>
              <a:t>~Base2()</a:t>
            </a:r>
            <a:r>
              <a:rPr lang="pt-BR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>
                <a:latin typeface="Times New Roman" pitchFamily="18" charset="0"/>
              </a:rPr>
              <a:t> </a:t>
            </a:r>
            <a:r>
              <a:rPr lang="pt-BR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Base2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~Derived2()</a:t>
            </a:r>
            <a:r>
              <a:rPr lang="en-US" sz="200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Base1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Derived1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~Base1()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Base2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b2p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Derived2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b2p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696969"/>
                </a:solidFill>
                <a:latin typeface="Times New Roman" pitchFamily="18" charset="0"/>
              </a:rPr>
              <a:t>// Afis: ~Derived2()  ~Base2()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1446" name="Google Shape;797;p73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Google Shape;117;p1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148" name="Google Shape;118;p1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9" name="Google Shape;119;p18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6150" name="Google Shape;120;p18"/>
          <p:cNvSpPr txBox="1">
            <a:spLocks noChangeArrowheads="1"/>
          </p:cNvSpPr>
          <p:nvPr/>
        </p:nvSpPr>
        <p:spPr bwMode="auto">
          <a:xfrm>
            <a:off x="274638" y="1189038"/>
            <a:ext cx="9531350" cy="5638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C++ permite moștenirea ceea ce înseamnă că putem deriva o clasă din altă clasă de bază sau din mai multe clase. 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>
                <a:latin typeface="Times New Roman" pitchFamily="18" charset="0"/>
              </a:rPr>
              <a:t>Sintaxa</a:t>
            </a:r>
            <a:r>
              <a:rPr lang="vi-VN" sz="2400">
                <a:latin typeface="Times New Roman" pitchFamily="18" charset="0"/>
              </a:rPr>
              <a:t>: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>
              <a:solidFill>
                <a:schemeClr val="accent1"/>
              </a:solidFill>
              <a:latin typeface="Calibri" pitchFamily="34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 { .... } ;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>
                <a:latin typeface="Times New Roman" pitchFamily="18" charset="0"/>
              </a:rPr>
              <a:t>	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sau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class Clasa_Derivată : [modificatori de acces] Clasa_de_Bază1, [modificatori de acces] Clasa_de_Bază2, [modificatori de acces] Clasa_de_Bază3 ........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vi-VN" sz="2400">
                <a:latin typeface="Times New Roman" pitchFamily="18" charset="0"/>
              </a:rPr>
              <a:t>Clasă de bază se mai numește </a:t>
            </a:r>
            <a:r>
              <a:rPr lang="vi-VN" sz="2400" b="1">
                <a:latin typeface="Times New Roman" pitchFamily="18" charset="0"/>
              </a:rPr>
              <a:t>clasa părinte </a:t>
            </a:r>
            <a:r>
              <a:rPr lang="vi-VN" sz="2400">
                <a:latin typeface="Times New Roman" pitchFamily="18" charset="0"/>
              </a:rPr>
              <a:t>sau </a:t>
            </a:r>
            <a:r>
              <a:rPr lang="vi-VN" sz="2400" b="1">
                <a:latin typeface="Times New Roman" pitchFamily="18" charset="0"/>
              </a:rPr>
              <a:t>superclasă</a:t>
            </a:r>
            <a:r>
              <a:rPr lang="vi-VN" sz="2400">
                <a:latin typeface="Times New Roman" pitchFamily="18" charset="0"/>
              </a:rPr>
              <a:t>, iar clasa derivată se mai numește </a:t>
            </a:r>
            <a:r>
              <a:rPr lang="vi-VN" sz="2400" b="1">
                <a:latin typeface="Times New Roman" pitchFamily="18" charset="0"/>
              </a:rPr>
              <a:t>subclasa</a:t>
            </a:r>
            <a:r>
              <a:rPr lang="vi-VN" sz="2400">
                <a:latin typeface="Times New Roman" pitchFamily="18" charset="0"/>
              </a:rPr>
              <a:t> sau </a:t>
            </a:r>
            <a:r>
              <a:rPr lang="vi-VN" sz="2400" b="1">
                <a:latin typeface="Times New Roman" pitchFamily="18" charset="0"/>
              </a:rPr>
              <a:t>clasa copil</a:t>
            </a:r>
            <a:r>
              <a:rPr lang="vi-VN" sz="2400">
                <a:latin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vi-VN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Google Shape;805;p74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D21CDE78-C7C1-4250-B45F-831A8C5D6348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30</a:t>
            </a:fld>
            <a:endParaRPr lang="en-US" sz="1800"/>
          </a:p>
        </p:txBody>
      </p:sp>
      <p:sp>
        <p:nvSpPr>
          <p:cNvPr id="62467" name="Google Shape;806;p7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2468" name="Google Shape;807;p7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469" name="Google Shape;809;p74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grpSp>
        <p:nvGrpSpPr>
          <p:cNvPr id="62470" name="Group 8"/>
          <p:cNvGrpSpPr>
            <a:grpSpLocks/>
          </p:cNvGrpSpPr>
          <p:nvPr/>
        </p:nvGrpSpPr>
        <p:grpSpPr bwMode="auto">
          <a:xfrm>
            <a:off x="274638" y="1254125"/>
            <a:ext cx="9634537" cy="5619750"/>
            <a:chOff x="274638" y="1254125"/>
            <a:chExt cx="9634537" cy="5619750"/>
          </a:xfrm>
        </p:grpSpPr>
        <p:sp>
          <p:nvSpPr>
            <p:cNvPr id="61445" name="Google Shape;808;p74"/>
            <p:cNvSpPr txBox="1">
              <a:spLocks noChangeArrowheads="1"/>
            </p:cNvSpPr>
            <p:nvPr/>
          </p:nvSpPr>
          <p:spPr bwMode="auto">
            <a:xfrm>
              <a:off x="274638" y="1254125"/>
              <a:ext cx="9634537" cy="5619750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lIns="91425" tIns="91425" rIns="91425" bIns="91425"/>
            <a:lstStyle/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Destructori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virtuali</a:t>
              </a:r>
              <a:r>
                <a:rPr lang="en-US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puri</a:t>
              </a:r>
              <a:endPara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Utilizare</a:t>
              </a:r>
              <a:r>
                <a:rPr lang="vi-VN" sz="2000" dirty="0">
                  <a:latin typeface="+mj-lt"/>
                </a:rPr>
                <a:t>: recomandat să fie utilizat dacă mai sunt și alte funcții virtuale.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b="1" dirty="0">
                  <a:latin typeface="+mj-lt"/>
                </a:rPr>
                <a:t> Restricție</a:t>
              </a:r>
              <a:r>
                <a:rPr lang="vi-VN" sz="2000" dirty="0">
                  <a:latin typeface="+mj-lt"/>
                </a:rPr>
                <a:t>: trebuiesc definiți în clasă (chiar dacă este abstractă).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La moștenire nu mai trebuiesc redefiniti (se construiește un destructor din oficiu)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De ce? Pentru a preveni instantierea clasei.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vi-VN" sz="2000" dirty="0">
                  <a:latin typeface="+mj-lt"/>
                </a:rPr>
                <a:t> </a:t>
              </a:r>
              <a:r>
                <a:rPr lang="vi-VN" sz="2000" b="1" dirty="0">
                  <a:latin typeface="+mj-lt"/>
                </a:rPr>
                <a:t>Obs</a:t>
              </a:r>
              <a:r>
                <a:rPr lang="vi-VN" sz="2000" dirty="0">
                  <a:latin typeface="+mj-lt"/>
                </a:rPr>
                <a:t>. Nu are nici un efect dacă nu se face upcasting. </a:t>
              </a: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solidFill>
                    <a:srgbClr val="E34ADC"/>
                  </a:solidFill>
                  <a:latin typeface="Times New Roman" pitchFamily="18" charset="0"/>
                </a:rPr>
                <a:t>: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latin typeface="Times New Roman" pitchFamily="18" charset="0"/>
                </a:rPr>
                <a:t> 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virtual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=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008C00"/>
                  </a:solidFill>
                  <a:latin typeface="Times New Roman" pitchFamily="18" charset="0"/>
                </a:rPr>
                <a:t>0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};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::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~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latin typeface="Times New Roman" pitchFamily="18" charset="0"/>
                </a:rPr>
                <a:t>{}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class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: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00"/>
                  </a:solidFill>
                  <a:latin typeface="Times New Roman" pitchFamily="18" charset="0"/>
                </a:rPr>
                <a:t>public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 err="1">
                  <a:latin typeface="Times New Roman" pitchFamily="18" charset="0"/>
                </a:rPr>
                <a:t>AbstractBase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{};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dirty="0">
                  <a:solidFill>
                    <a:srgbClr val="696969"/>
                  </a:solidFill>
                  <a:latin typeface="Times New Roman" pitchFamily="18" charset="0"/>
                </a:rPr>
                <a:t>// No overriding of destructor necessary?</a:t>
              </a:r>
              <a:endParaRPr lang="en-US" sz="2000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r>
                <a:rPr lang="en-US" sz="2000" b="1" dirty="0" err="1">
                  <a:solidFill>
                    <a:srgbClr val="800000"/>
                  </a:solidFill>
                  <a:latin typeface="Times New Roman" pitchFamily="18" charset="0"/>
                </a:rPr>
                <a:t>int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latin typeface="Times New Roman" pitchFamily="18" charset="0"/>
                </a:rPr>
                <a:t>main</a:t>
              </a:r>
              <a:r>
                <a:rPr lang="en-US" sz="2000" b="1" dirty="0">
                  <a:solidFill>
                    <a:srgbClr val="808030"/>
                  </a:solidFill>
                  <a:latin typeface="Times New Roman" pitchFamily="18" charset="0"/>
                </a:rPr>
                <a:t>()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{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dirty="0">
                  <a:latin typeface="Times New Roman" pitchFamily="18" charset="0"/>
                </a:rPr>
                <a:t>Derived d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;</a:t>
              </a:r>
              <a:r>
                <a:rPr lang="en-US" sz="2000" b="1" dirty="0">
                  <a:latin typeface="Times New Roman" pitchFamily="18" charset="0"/>
                </a:rPr>
                <a:t> </a:t>
              </a:r>
              <a:r>
                <a:rPr lang="en-US" sz="2000" b="1" dirty="0">
                  <a:solidFill>
                    <a:srgbClr val="800080"/>
                  </a:solidFill>
                  <a:latin typeface="Times New Roman" pitchFamily="18" charset="0"/>
                </a:rPr>
                <a:t>}</a:t>
              </a:r>
              <a:endParaRPr lang="en-US" sz="2000" b="1" dirty="0">
                <a:latin typeface="Times New Roman" pitchFamily="18" charset="0"/>
              </a:endParaRPr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dirty="0"/>
            </a:p>
            <a:p>
              <a:pPr>
                <a:buClr>
                  <a:srgbClr val="000000"/>
                </a:buClr>
                <a:buFont typeface="Arial" charset="0"/>
                <a:buNone/>
                <a:defRPr/>
              </a:pPr>
              <a:endParaRPr lang="en-US" sz="2000" b="1" dirty="0">
                <a:solidFill>
                  <a:srgbClr val="0000FF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392113" y="4465638"/>
              <a:ext cx="32004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15913" y="5303838"/>
              <a:ext cx="3733800" cy="38100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Google Shape;817;p75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0DFA8A5A-D5FC-4967-9BB3-02F2267AFC40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31</a:t>
            </a:fld>
            <a:endParaRPr lang="en-US" sz="1800"/>
          </a:p>
        </p:txBody>
      </p:sp>
      <p:sp>
        <p:nvSpPr>
          <p:cNvPr id="63491" name="Google Shape;818;p7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3492" name="Google Shape;819;p7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3" name="Google Shape;820;p75"/>
          <p:cNvSpPr txBox="1">
            <a:spLocks noChangeArrowheads="1"/>
          </p:cNvSpPr>
          <p:nvPr/>
        </p:nvSpPr>
        <p:spPr bwMode="auto">
          <a:xfrm>
            <a:off x="274638" y="1254125"/>
            <a:ext cx="9634537" cy="59975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Funcţii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virtuale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destructori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La apel de funcție virtuală din funcții normale se apelează conform VPTR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În destructori se face early binding! (apeluri locale)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De ce? Pentru că acel apel poate să se bazeze pe porțiuni deja distruse din obiect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000" dirty="0"/>
              <a:t> </a:t>
            </a: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pt-BR" sz="2000" dirty="0">
                <a:latin typeface="Times New Roman" pitchFamily="18" charset="0"/>
              </a:rPr>
              <a:t>  </a:t>
            </a:r>
            <a:r>
              <a:rPr lang="pt-BR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pt-BR" sz="2000" dirty="0">
                <a:latin typeface="Times New Roman" pitchFamily="18" charset="0"/>
              </a:rPr>
              <a:t>Base</a:t>
            </a:r>
            <a:r>
              <a:rPr lang="pt-BR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b="1" dirty="0">
                <a:latin typeface="Times New Roman" pitchFamily="18" charset="0"/>
              </a:rPr>
              <a:t>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pt-BR" sz="2000" b="1" dirty="0">
                <a:latin typeface="Times New Roman" pitchFamily="18" charset="0"/>
              </a:rPr>
              <a:t>  </a:t>
            </a:r>
            <a:r>
              <a:rPr lang="pt-BR" sz="2000" dirty="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pt-BR" sz="2000" dirty="0">
                <a:latin typeface="Times New Roman" pitchFamily="18" charset="0"/>
              </a:rPr>
              <a:t> 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</a:t>
            </a:r>
            <a:r>
              <a:rPr lang="pt-BR" sz="2000" dirty="0">
                <a:solidFill>
                  <a:srgbClr val="0000E6"/>
                </a:solidFill>
                <a:latin typeface="Times New Roman" pitchFamily="18" charset="0"/>
              </a:rPr>
              <a:t>Base1()</a:t>
            </a:r>
            <a:r>
              <a:rPr lang="pt-BR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pt-BR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dirty="0">
                <a:latin typeface="Times New Roman" pitchFamily="18" charset="0"/>
              </a:rPr>
              <a:t>  this-&gt;f</a:t>
            </a:r>
            <a:r>
              <a:rPr lang="pt-BR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pt-BR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pt-BR" sz="2000" b="1" dirty="0">
                <a:latin typeface="Times New Roman" pitchFamily="18" charset="0"/>
              </a:rPr>
              <a:t>   </a:t>
            </a:r>
            <a:r>
              <a:rPr lang="pt-BR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pt-BR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Base::f()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Base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~Derived()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void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f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Derived::f()</a:t>
            </a:r>
            <a:r>
              <a:rPr lang="en-US" sz="2000" dirty="0">
                <a:solidFill>
                  <a:srgbClr val="0F69FF"/>
                </a:solidFill>
                <a:latin typeface="Times New Roman" pitchFamily="18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Base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Derived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delete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</a:rPr>
              <a:t>bp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: ~Derived() ~Base1() Base::f()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3494" name="Google Shape;821;p75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Google Shape;829;p76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9F966405-5F24-4A18-B561-AF9D60785515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32</a:t>
            </a:fld>
            <a:endParaRPr lang="en-US" sz="1800"/>
          </a:p>
        </p:txBody>
      </p:sp>
      <p:sp>
        <p:nvSpPr>
          <p:cNvPr id="64515" name="Google Shape;830;p76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4516" name="Google Shape;831;p76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517" name="Google Shape;832;p76"/>
          <p:cNvSpPr txBox="1">
            <a:spLocks noChangeArrowheads="1"/>
          </p:cNvSpPr>
          <p:nvPr/>
        </p:nvSpPr>
        <p:spPr bwMode="auto">
          <a:xfrm>
            <a:off x="274638" y="1254125"/>
            <a:ext cx="9634537" cy="45053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/>
              <a:t>Folosit in ierarhii polimorfice (cu funcţii virtuale).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 b="1"/>
              <a:t>Problema</a:t>
            </a:r>
            <a:r>
              <a:rPr lang="en-US" sz="2000"/>
              <a:t>: upcasting e sigur pentru c</a:t>
            </a:r>
            <a:r>
              <a:rPr lang="vi-VN" sz="2000"/>
              <a:t>ă</a:t>
            </a:r>
            <a:r>
              <a:rPr lang="en-US" sz="2000"/>
              <a:t> respectivele funcţii trebuie s</a:t>
            </a:r>
            <a:r>
              <a:rPr lang="vi-VN" sz="2000"/>
              <a:t>ă</a:t>
            </a:r>
            <a:r>
              <a:rPr lang="en-US" sz="2000"/>
              <a:t> fie definite în baz</a:t>
            </a:r>
            <a:r>
              <a:rPr lang="vi-VN" sz="2000"/>
              <a:t>ă</a:t>
            </a:r>
            <a:r>
              <a:rPr lang="en-US" sz="2000"/>
              <a:t>, downcasting e problematic.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Explicit cast prin: </a:t>
            </a:r>
            <a:r>
              <a:rPr lang="en-US" sz="2000" b="1">
                <a:solidFill>
                  <a:srgbClr val="FF0000"/>
                </a:solidFill>
              </a:rPr>
              <a:t>dynamic_cast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i="1"/>
              <a:t>Dac</a:t>
            </a:r>
            <a:r>
              <a:rPr lang="vi-VN" sz="2000" b="1" i="1"/>
              <a:t>ă</a:t>
            </a:r>
            <a:r>
              <a:rPr lang="en-US" sz="2000" b="1" i="1"/>
              <a:t> ştim cu siguranţ</a:t>
            </a:r>
            <a:r>
              <a:rPr lang="vi-VN" sz="2000" b="1" i="1"/>
              <a:t>ă</a:t>
            </a:r>
            <a:r>
              <a:rPr lang="en-US" sz="2000" b="1" i="1"/>
              <a:t> tipul obiectului putem folosi “static_cast”.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i="1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FF0000"/>
                </a:solidFill>
              </a:rPr>
              <a:t>Static_cast</a:t>
            </a:r>
            <a:r>
              <a:rPr lang="en-US" sz="2000"/>
              <a:t> întoarce pointer c</a:t>
            </a:r>
            <a:r>
              <a:rPr lang="vi-VN" sz="2000"/>
              <a:t>ă</a:t>
            </a:r>
            <a:r>
              <a:rPr lang="en-US" sz="2000"/>
              <a:t>tre obiectul care satisface cerinţele sau 0.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000"/>
              <a:t>Foloseşte tabelele VTABLE pentru determinarea tipului.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00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0000FF"/>
              </a:solidFill>
            </a:endParaRPr>
          </a:p>
        </p:txBody>
      </p:sp>
      <p:sp>
        <p:nvSpPr>
          <p:cNvPr id="64518" name="Google Shape;833;p76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Google Shape;841;p77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4A4F806F-29A3-4E3C-9A32-6320A37DA46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33</a:t>
            </a:fld>
            <a:endParaRPr lang="en-US" sz="1800"/>
          </a:p>
        </p:txBody>
      </p:sp>
      <p:sp>
        <p:nvSpPr>
          <p:cNvPr id="65539" name="Google Shape;842;p7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5540" name="Google Shape;843;p7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5541" name="Google Shape;844;p77"/>
          <p:cNvSpPr txBox="1">
            <a:spLocks noChangeArrowheads="1"/>
          </p:cNvSpPr>
          <p:nvPr/>
        </p:nvSpPr>
        <p:spPr bwMode="auto">
          <a:xfrm>
            <a:off x="274638" y="1254125"/>
            <a:ext cx="96345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Pet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Pet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 pitchFamily="18" charset="0"/>
              </a:rPr>
              <a:t>new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Upcast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Dog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Dog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latin typeface="Times New Roman" pitchFamily="18" charset="0"/>
              </a:rPr>
              <a:t>  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</a:t>
            </a:r>
            <a:r>
              <a:rPr lang="en-US" sz="2000" b="1" dirty="0" err="1">
                <a:solidFill>
                  <a:srgbClr val="696969"/>
                </a:solidFill>
                <a:latin typeface="Times New Roman" pitchFamily="18" charset="0"/>
              </a:rPr>
              <a:t>Afis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 - 0; Try to cast it to Dog*: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Cat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b="1" dirty="0" err="1">
                <a:solidFill>
                  <a:srgbClr val="800000"/>
                </a:solidFill>
                <a:latin typeface="Times New Roman" pitchFamily="18" charset="0"/>
              </a:rPr>
              <a:t>dynamic_cast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dirty="0">
                <a:latin typeface="Times New Roman" pitchFamily="18" charset="0"/>
              </a:rPr>
              <a:t>Cat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dirty="0">
                <a:latin typeface="Times New Roman" pitchFamily="18" charset="0"/>
              </a:rPr>
              <a:t>b</a:t>
            </a:r>
            <a:r>
              <a:rPr lang="en-US" sz="2000" b="1" dirty="0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 b="1" dirty="0">
                <a:solidFill>
                  <a:srgbClr val="696969"/>
                </a:solidFill>
                <a:latin typeface="Times New Roman" pitchFamily="18" charset="0"/>
              </a:rPr>
              <a:t>// Try to cast it to Cat*:</a:t>
            </a:r>
            <a:endParaRPr lang="en-US" sz="2000" b="1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it-IT" sz="2000" dirty="0">
                <a:latin typeface="Times New Roman" pitchFamily="18" charset="0"/>
              </a:rPr>
              <a:t>  </a:t>
            </a:r>
            <a:r>
              <a:rPr lang="it-IT" sz="2000" dirty="0">
                <a:solidFill>
                  <a:srgbClr val="696969"/>
                </a:solidFill>
                <a:latin typeface="Times New Roman" pitchFamily="18" charset="0"/>
              </a:rPr>
              <a:t>// b si d2 retin aceeasi adresa</a:t>
            </a:r>
            <a:endParaRPr lang="it-IT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d1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d1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d2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d2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 pitchFamily="18" charset="0"/>
              </a:rPr>
              <a:t>b  = </a:t>
            </a:r>
            <a:r>
              <a:rPr lang="en-US" sz="2000" dirty="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b </a:t>
            </a:r>
            <a:r>
              <a:rPr lang="en-US" sz="2000" dirty="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 dirty="0">
                <a:latin typeface="Times New Roman" pitchFamily="18" charset="0"/>
              </a:rPr>
              <a:t> </a:t>
            </a:r>
            <a:r>
              <a:rPr lang="en-US" sz="2000" dirty="0" err="1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dirty="0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 dirty="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dirty="0"/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5542" name="Google Shape;845;p77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Google Shape;853;p78"/>
          <p:cNvSpPr>
            <a:spLocks noChangeArrowheads="1"/>
          </p:cNvSpPr>
          <p:nvPr/>
        </p:nvSpPr>
        <p:spPr bwMode="auto">
          <a:xfrm>
            <a:off x="9307513" y="7062788"/>
            <a:ext cx="625475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64D5952D-40C9-4162-89EC-BFE2559DB2B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34</a:t>
            </a:fld>
            <a:endParaRPr lang="en-US" sz="1800"/>
          </a:p>
        </p:txBody>
      </p:sp>
      <p:sp>
        <p:nvSpPr>
          <p:cNvPr id="66563" name="Google Shape;854;p78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6564" name="Google Shape;855;p78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65" name="Google Shape;856;p78"/>
          <p:cNvSpPr txBox="1">
            <a:spLocks noChangeArrowheads="1"/>
          </p:cNvSpPr>
          <p:nvPr/>
        </p:nvSpPr>
        <p:spPr bwMode="auto">
          <a:xfrm>
            <a:off x="274638" y="1254125"/>
            <a:ext cx="5227637" cy="507206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Downcasting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 b="1">
              <a:solidFill>
                <a:srgbClr val="800000"/>
              </a:solidFill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virtual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~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Circle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Square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: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public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Shape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class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{};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int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400000"/>
                </a:solidFill>
                <a:latin typeface="Times New Roman" pitchFamily="18" charset="0"/>
              </a:rPr>
              <a:t>main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{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 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Shape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&amp;</a:t>
            </a:r>
            <a:r>
              <a:rPr lang="en-US" sz="2000">
                <a:latin typeface="Times New Roman" pitchFamily="18" charset="0"/>
              </a:rPr>
              <a:t>c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Upcast: normal and OK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More explicit but unnecessary: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Shape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(&amp;</a:t>
            </a:r>
            <a:r>
              <a:rPr lang="en-US" sz="2000" b="1">
                <a:latin typeface="Times New Roman" pitchFamily="18" charset="0"/>
              </a:rPr>
              <a:t>c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(Since upcasting is such a safe and common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operation, the cast becomes cluttering)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Circle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Square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000"/>
          </a:p>
        </p:txBody>
      </p:sp>
      <p:sp>
        <p:nvSpPr>
          <p:cNvPr id="66566" name="Google Shape;857;p78"/>
          <p:cNvSpPr>
            <a:spLocks noChangeArrowheads="1"/>
          </p:cNvSpPr>
          <p:nvPr/>
        </p:nvSpPr>
        <p:spPr bwMode="auto">
          <a:xfrm>
            <a:off x="2322513" y="827088"/>
            <a:ext cx="6351587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2. Polimorfismul la execuţie prin funcţii virtuale</a:t>
            </a:r>
          </a:p>
        </p:txBody>
      </p:sp>
      <p:sp>
        <p:nvSpPr>
          <p:cNvPr id="66567" name="Google Shape;858;p78"/>
          <p:cNvSpPr txBox="1">
            <a:spLocks noChangeArrowheads="1"/>
          </p:cNvSpPr>
          <p:nvPr/>
        </p:nvSpPr>
        <p:spPr bwMode="auto">
          <a:xfrm>
            <a:off x="5245100" y="1371600"/>
            <a:ext cx="4665663" cy="584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of class hierarchies requires extra type information:  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  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(c</a:t>
            </a:r>
            <a:r>
              <a:rPr lang="en-US" sz="2000" b="1">
                <a:latin typeface="Times New Roman" pitchFamily="18" charset="0"/>
              </a:rPr>
              <a:t>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 // C++ RTTI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cp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Circle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==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typeid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sp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static_cast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&lt;</a:t>
            </a:r>
            <a:r>
              <a:rPr lang="en-US" sz="2000" b="1">
                <a:latin typeface="Times New Roman" pitchFamily="18" charset="0"/>
              </a:rPr>
              <a:t>Square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&gt;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cp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circle!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 b="1">
                <a:solidFill>
                  <a:srgbClr val="800000"/>
                </a:solidFill>
                <a:latin typeface="Times New Roman" pitchFamily="18" charset="0"/>
              </a:rPr>
              <a:t>if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 b="1">
                <a:latin typeface="Times New Roman" pitchFamily="18" charset="0"/>
              </a:rPr>
              <a:t>sp 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!=</a:t>
            </a:r>
            <a:r>
              <a:rPr lang="en-US" sz="2000" b="1">
                <a:latin typeface="Times New Roman" pitchFamily="18" charset="0"/>
              </a:rPr>
              <a:t> </a:t>
            </a:r>
            <a:r>
              <a:rPr lang="en-US" sz="2000" b="1">
                <a:solidFill>
                  <a:srgbClr val="008C00"/>
                </a:solidFill>
                <a:latin typeface="Times New Roman" pitchFamily="18" charset="0"/>
              </a:rPr>
              <a:t>0</a:t>
            </a:r>
            <a:r>
              <a:rPr lang="en-US" sz="2000" b="1">
                <a:solidFill>
                  <a:srgbClr val="808030"/>
                </a:solidFill>
                <a:latin typeface="Times New Roman" pitchFamily="18" charset="0"/>
              </a:rPr>
              <a:t>)</a:t>
            </a:r>
            <a:endParaRPr lang="en-US" sz="2000" b="1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 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cout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solidFill>
                  <a:srgbClr val="0000E6"/>
                </a:solidFill>
                <a:latin typeface="Times New Roman" pitchFamily="18" charset="0"/>
              </a:rPr>
              <a:t>It's a square!</a:t>
            </a:r>
            <a:r>
              <a:rPr lang="en-US" sz="2000">
                <a:solidFill>
                  <a:srgbClr val="800000"/>
                </a:solidFill>
                <a:latin typeface="Times New Roman" pitchFamily="18" charset="0"/>
              </a:rPr>
              <a:t>"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&lt;&lt;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603000"/>
                </a:solidFill>
                <a:latin typeface="Times New Roman" pitchFamily="18" charset="0"/>
              </a:rPr>
              <a:t>endl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Static navigation is ONLY an efficiency hack;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dynamic_cast is always safer. However: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Other* op = static_cast&lt;Other*&gt;(s);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Conveniently gives an error message, while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</a:t>
            </a:r>
            <a:r>
              <a:rPr lang="en-US" sz="2000">
                <a:latin typeface="Times New Roman" pitchFamily="18" charset="0"/>
              </a:rPr>
              <a:t> op2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=</a:t>
            </a:r>
            <a:r>
              <a:rPr lang="en-US" sz="2000">
                <a:latin typeface="Times New Roman" pitchFamily="18" charset="0"/>
              </a:rPr>
              <a:t> 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(</a:t>
            </a:r>
            <a:r>
              <a:rPr lang="en-US" sz="2000">
                <a:latin typeface="Times New Roman" pitchFamily="18" charset="0"/>
              </a:rPr>
              <a:t>Other</a:t>
            </a:r>
            <a:r>
              <a:rPr lang="en-US" sz="2000">
                <a:solidFill>
                  <a:srgbClr val="808030"/>
                </a:solidFill>
                <a:latin typeface="Times New Roman" pitchFamily="18" charset="0"/>
              </a:rPr>
              <a:t>*)</a:t>
            </a:r>
            <a:r>
              <a:rPr lang="en-US" sz="2000">
                <a:latin typeface="Times New Roman" pitchFamily="18" charset="0"/>
              </a:rPr>
              <a:t>s</a:t>
            </a:r>
            <a:r>
              <a:rPr lang="en-US" sz="2000">
                <a:solidFill>
                  <a:srgbClr val="800080"/>
                </a:solidFill>
                <a:latin typeface="Times New Roman" pitchFamily="18" charset="0"/>
              </a:rPr>
              <a:t>;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>
                <a:latin typeface="Times New Roman" pitchFamily="18" charset="0"/>
              </a:rPr>
              <a:t>  </a:t>
            </a:r>
            <a:r>
              <a:rPr lang="en-US" sz="2000">
                <a:solidFill>
                  <a:srgbClr val="696969"/>
                </a:solidFill>
                <a:latin typeface="Times New Roman" pitchFamily="18" charset="0"/>
              </a:rPr>
              <a:t>// does not</a:t>
            </a:r>
            <a:endParaRPr lang="en-US" sz="2000">
              <a:latin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000" b="1">
                <a:solidFill>
                  <a:srgbClr val="800080"/>
                </a:solidFill>
                <a:latin typeface="Times New Roman" pitchFamily="18" charset="0"/>
              </a:rPr>
              <a:t>}</a:t>
            </a:r>
            <a:endParaRPr lang="en-US" sz="2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147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39"/>
            <a:ext cx="9233572" cy="56312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buNone/>
            </a:pPr>
            <a:r>
              <a:rPr lang="ro-RO" sz="2200" dirty="0"/>
              <a:t>O excepție este o problemă care apare în timpul execuției unui program. </a:t>
            </a:r>
            <a:r>
              <a:rPr lang="en-US" sz="2200" dirty="0"/>
              <a:t>​</a:t>
            </a:r>
          </a:p>
          <a:p>
            <a:pPr>
              <a:buNone/>
            </a:pPr>
            <a:endParaRPr lang="en-US" sz="2200" dirty="0"/>
          </a:p>
          <a:p>
            <a:pPr>
              <a:buNone/>
            </a:pPr>
            <a:r>
              <a:rPr lang="ro-RO" sz="2200" dirty="0"/>
              <a:t>O excepție C++ este un răspuns la o circumstanță excepțională care apare în timpul rulării unui program, </a:t>
            </a:r>
            <a:r>
              <a:rPr lang="en-US" sz="2200" dirty="0"/>
              <a:t>(</a:t>
            </a:r>
            <a:r>
              <a:rPr lang="en-US" sz="2200" dirty="0" err="1"/>
              <a:t>probleme</a:t>
            </a:r>
            <a:r>
              <a:rPr lang="en-US" sz="2200" dirty="0"/>
              <a:t> la </a:t>
            </a:r>
            <a:r>
              <a:rPr lang="en-US" sz="2200" dirty="0" err="1"/>
              <a:t>alocare</a:t>
            </a:r>
            <a:r>
              <a:rPr lang="en-US" sz="2200" dirty="0"/>
              <a:t>, </a:t>
            </a:r>
            <a:r>
              <a:rPr lang="ro-RO" sz="2200" dirty="0"/>
              <a:t>încercare de împărțire la zero</a:t>
            </a:r>
            <a:r>
              <a:rPr lang="en-US" sz="2200" dirty="0"/>
              <a:t>, </a:t>
            </a:r>
            <a:r>
              <a:rPr lang="en-US" sz="2200" dirty="0" err="1"/>
              <a:t>etc</a:t>
            </a:r>
            <a:r>
              <a:rPr lang="ro-RO" sz="2200" dirty="0"/>
              <a:t>.</a:t>
            </a:r>
            <a:r>
              <a:rPr lang="en-US" sz="2200" dirty="0"/>
              <a:t>)​</a:t>
            </a:r>
          </a:p>
          <a:p>
            <a:pPr>
              <a:buNone/>
            </a:pPr>
            <a:endParaRPr lang="en-US" sz="2200" dirty="0"/>
          </a:p>
          <a:p>
            <a:pPr marL="101589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latin typeface="+mn-lt"/>
              </a:rPr>
              <a:t>- </a:t>
            </a:r>
            <a:r>
              <a:rPr lang="ro-RO" sz="2200" dirty="0">
                <a:latin typeface="+mn-lt"/>
              </a:rPr>
              <a:t>automatizarea procesării erorilor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 err="1">
                <a:latin typeface="+mn-lt"/>
              </a:rPr>
              <a:t>try</a:t>
            </a:r>
            <a:r>
              <a:rPr lang="ro-RO" sz="2200" dirty="0">
                <a:latin typeface="+mn-lt"/>
              </a:rPr>
              <a:t>, catch, </a:t>
            </a:r>
            <a:r>
              <a:rPr lang="ro-RO" sz="2200" dirty="0" err="1">
                <a:latin typeface="+mn-lt"/>
              </a:rPr>
              <a:t>throw</a:t>
            </a:r>
            <a:endParaRPr lang="ro-RO" sz="2200" dirty="0">
              <a:latin typeface="+mn-lt"/>
            </a:endParaRP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 err="1">
                <a:latin typeface="+mn-lt"/>
              </a:rPr>
              <a:t>block</a:t>
            </a:r>
            <a:r>
              <a:rPr lang="ro-RO" sz="2200" dirty="0">
                <a:latin typeface="+mn-lt"/>
              </a:rPr>
              <a:t> </a:t>
            </a:r>
            <a:r>
              <a:rPr lang="ro-RO" sz="2200" dirty="0" err="1">
                <a:latin typeface="+mn-lt"/>
              </a:rPr>
              <a:t>try</a:t>
            </a:r>
            <a:r>
              <a:rPr lang="ro-RO" sz="2200" dirty="0">
                <a:latin typeface="+mn-lt"/>
              </a:rPr>
              <a:t>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excepție cu </a:t>
            </a:r>
            <a:r>
              <a:rPr lang="ro-RO" sz="2200" dirty="0" err="1">
                <a:latin typeface="+mn-lt"/>
              </a:rPr>
              <a:t>throw</a:t>
            </a:r>
            <a:r>
              <a:rPr lang="ro-RO" sz="2200" dirty="0">
                <a:latin typeface="+mn-lt"/>
              </a:rPr>
              <a:t> care este prins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cu catch</a:t>
            </a:r>
          </a:p>
          <a:p>
            <a:pPr marL="457152"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dup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ce este prins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se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execuția din blocul catch şi se d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controlul “mai sus</a:t>
            </a:r>
            <a:r>
              <a:rPr lang="en-GB" sz="2200" dirty="0">
                <a:latin typeface="+mn-lt"/>
              </a:rPr>
              <a:t>”</a:t>
            </a:r>
            <a:r>
              <a:rPr lang="ro-RO" sz="2200" dirty="0">
                <a:latin typeface="+mn-lt"/>
              </a:rPr>
              <a:t>, nu se revine la locul unde s-a făcut </a:t>
            </a:r>
            <a:r>
              <a:rPr lang="ro-RO" sz="2200" dirty="0" err="1">
                <a:latin typeface="+mn-lt"/>
              </a:rPr>
              <a:t>throw</a:t>
            </a:r>
            <a:r>
              <a:rPr lang="ro-RO" sz="2200" dirty="0">
                <a:latin typeface="+mn-lt"/>
              </a:rPr>
              <a:t> (nu e apel de funcție).</a:t>
            </a:r>
          </a:p>
        </p:txBody>
      </p:sp>
    </p:spTree>
    <p:extLst>
      <p:ext uri="{BB962C8B-B14F-4D97-AF65-F5344CB8AC3E}">
        <p14:creationId xmlns:p14="http://schemas.microsoft.com/office/powerpoint/2010/main" val="387494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7171" name="Google Shape;106;p1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2" name="Google Shape;107;p1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7173" name="Google Shape;109;p17"/>
          <p:cNvSpPr txBox="1">
            <a:spLocks noChangeArrowheads="1"/>
          </p:cNvSpPr>
          <p:nvPr/>
        </p:nvSpPr>
        <p:spPr bwMode="auto">
          <a:xfrm>
            <a:off x="4371771" y="1931917"/>
            <a:ext cx="5204823" cy="394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16" tIns="91416" rIns="91416" bIns="91416"/>
          <a:lstStyle/>
          <a:p>
            <a:pPr>
              <a:spcBef>
                <a:spcPct val="0"/>
              </a:spcBef>
            </a:pPr>
            <a:r>
              <a:rPr lang="ro-RO" sz="2600" dirty="0"/>
              <a:t>tipul argumentului </a:t>
            </a:r>
            <a:r>
              <a:rPr lang="ro-RO" sz="2600" dirty="0" err="1"/>
              <a:t>arg</a:t>
            </a:r>
            <a:r>
              <a:rPr lang="ro-RO" sz="2600" dirty="0"/>
              <a:t> din catch arată care bloc catch este executat 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dacă nu este generată excepție, nu se execută nici un bloc catch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r>
              <a:rPr lang="ro-RO" sz="2600" dirty="0"/>
              <a:t>instrucțiunile catch sunt verificate în ordinea în care sunt scrise, primul de tipul erorii este folosit</a:t>
            </a:r>
          </a:p>
          <a:p>
            <a:pPr>
              <a:spcBef>
                <a:spcPct val="0"/>
              </a:spcBef>
            </a:pPr>
            <a:endParaRPr lang="ro-RO" sz="2600" dirty="0"/>
          </a:p>
          <a:p>
            <a:pPr>
              <a:spcBef>
                <a:spcPct val="0"/>
              </a:spcBef>
            </a:pPr>
            <a:endParaRPr lang="ro-RO" sz="2600" dirty="0"/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588036" y="1511935"/>
            <a:ext cx="3444214" cy="5190277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100794" tIns="50397" rIns="100794" bIns="50397" anchor="ctr">
            <a:spAutoFit/>
          </a:bodyPr>
          <a:lstStyle/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try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try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type1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type2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type3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...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200" dirty="0" err="1">
                <a:latin typeface="+mn-lt"/>
                <a:ea typeface="Times New Roman" pitchFamily="18" charset="0"/>
                <a:cs typeface="Courier New" pitchFamily="49" charset="0"/>
              </a:rPr>
              <a:t>typeN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 err="1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arg</a:t>
            </a:r>
            <a:r>
              <a:rPr lang="en-US" sz="22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latin typeface="+mn-lt"/>
                <a:ea typeface="Times New Roman" pitchFamily="18" charset="0"/>
                <a:cs typeface="Courier New" pitchFamily="49" charset="0"/>
              </a:rPr>
              <a:t>   </a:t>
            </a:r>
            <a:r>
              <a:rPr lang="en-US" sz="22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 catch block</a:t>
            </a:r>
            <a:endParaRPr lang="en-US" sz="2200" dirty="0">
              <a:latin typeface="+mn-lt"/>
            </a:endParaRPr>
          </a:p>
          <a:p>
            <a:pPr>
              <a:tabLst>
                <a:tab pos="640464" algn="l"/>
                <a:tab pos="1282678" algn="l"/>
                <a:tab pos="1923142" algn="l"/>
                <a:tab pos="2565355" algn="l"/>
                <a:tab pos="3205819" algn="l"/>
                <a:tab pos="3846283" algn="l"/>
                <a:tab pos="4488497" algn="l"/>
                <a:tab pos="5128961" algn="l"/>
                <a:tab pos="5771174" algn="l"/>
                <a:tab pos="6411638" algn="l"/>
                <a:tab pos="7052102" algn="l"/>
                <a:tab pos="7694316" algn="l"/>
                <a:tab pos="8334780" algn="l"/>
                <a:tab pos="8976993" algn="l"/>
                <a:tab pos="9617457" algn="l"/>
                <a:tab pos="10257921" algn="l"/>
              </a:tabLst>
              <a:defRPr/>
            </a:pPr>
            <a:r>
              <a:rPr lang="en-US" sz="22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endParaRPr lang="en-US" sz="2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6901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8195" name="Google Shape;94;p1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Google Shape;95;p1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96" name="Google Shape;96;p16"/>
          <p:cNvSpPr/>
          <p:nvPr/>
        </p:nvSpPr>
        <p:spPr>
          <a:xfrm>
            <a:off x="456779" y="1424440"/>
            <a:ext cx="9233572" cy="49120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600" b="1" i="1" dirty="0">
                <a:latin typeface="+mn-lt"/>
              </a:rPr>
              <a:t>Observații</a:t>
            </a:r>
            <a:r>
              <a:rPr lang="ro-RO" sz="2600" dirty="0">
                <a:latin typeface="+mn-lt"/>
              </a:rPr>
              <a:t>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face </a:t>
            </a:r>
            <a:r>
              <a:rPr lang="ro-RO" sz="2600" dirty="0" err="1">
                <a:latin typeface="+mn-lt"/>
              </a:rPr>
              <a:t>throw</a:t>
            </a:r>
            <a:r>
              <a:rPr lang="ro-RO" sz="2600" dirty="0">
                <a:latin typeface="+mn-lt"/>
              </a:rPr>
              <a:t> şi nu exist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un bloc </a:t>
            </a:r>
            <a:r>
              <a:rPr lang="ro-RO" sz="2600" dirty="0" err="1">
                <a:latin typeface="+mn-lt"/>
              </a:rPr>
              <a:t>try</a:t>
            </a:r>
            <a:r>
              <a:rPr lang="ro-RO" sz="2600" dirty="0">
                <a:latin typeface="+mn-lt"/>
              </a:rPr>
              <a:t> din care a fost aruncat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excepția sau o funcție apelat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dintr-un bloc </a:t>
            </a:r>
            <a:r>
              <a:rPr lang="ro-RO" sz="2600" dirty="0" err="1">
                <a:latin typeface="+mn-lt"/>
              </a:rPr>
              <a:t>try</a:t>
            </a:r>
            <a:r>
              <a:rPr lang="ro-RO" sz="2600" dirty="0">
                <a:latin typeface="+mn-lt"/>
              </a:rPr>
              <a:t>: eroare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dac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nu exist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un catch care 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fie asociat cu </a:t>
            </a:r>
            <a:r>
              <a:rPr lang="ro-RO" sz="2600" dirty="0" err="1">
                <a:latin typeface="+mn-lt"/>
              </a:rPr>
              <a:t>throw-ul</a:t>
            </a:r>
            <a:r>
              <a:rPr lang="ro-RO" sz="2600" dirty="0">
                <a:latin typeface="+mn-lt"/>
              </a:rPr>
              <a:t> respectiv (tipuri de date egale) atunci programul se termin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prin terminate()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defRPr/>
            </a:pPr>
            <a:endParaRPr lang="ro-RO" sz="26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terminate() poate 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fie redefinit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fac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altceva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380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1" name="Rectangle 6"/>
          <p:cNvSpPr>
            <a:spLocks noChangeArrowheads="1"/>
          </p:cNvSpPr>
          <p:nvPr/>
        </p:nvSpPr>
        <p:spPr bwMode="auto">
          <a:xfrm>
            <a:off x="537766" y="1624169"/>
            <a:ext cx="4872302" cy="5539978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pPr>
              <a:buNone/>
            </a:pPr>
            <a:r>
              <a:rPr lang="en-US" sz="2000" b="1">
                <a:solidFill>
                  <a:srgbClr val="800000"/>
                </a:solidFill>
                <a:latin typeface="Times New Roman"/>
                <a:cs typeface="Times New Roman"/>
              </a:rPr>
              <a:t>class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err="1">
                <a:latin typeface="Times New Roman"/>
                <a:cs typeface="Times New Roman"/>
              </a:rPr>
              <a:t>TestTry</a:t>
            </a:r>
            <a:r>
              <a:rPr lang="en-US" sz="2000"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2000" dirty="0">
                <a:latin typeface="Times New Roman"/>
                <a:cs typeface="Times New Roman"/>
              </a:rPr>
              <a:t>    </a:t>
            </a:r>
            <a:endParaRPr lang="en-US" dirty="0"/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    int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*</a:t>
            </a:r>
            <a:r>
              <a:rPr lang="en-US" sz="2000" dirty="0">
                <a:latin typeface="Times New Roman"/>
                <a:cs typeface="Times New Roman"/>
              </a:rPr>
              <a:t>v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,</a:t>
            </a:r>
            <a:r>
              <a:rPr lang="en-US" sz="2000" dirty="0">
                <a:latin typeface="Times New Roman"/>
                <a:cs typeface="Times New Roman"/>
              </a:rPr>
              <a:t> n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 public</a:t>
            </a:r>
            <a:r>
              <a:rPr lang="en-US" sz="2000" dirty="0">
                <a:solidFill>
                  <a:srgbClr val="E34ADC"/>
                </a:solidFill>
                <a:latin typeface="Times New Roman"/>
                <a:cs typeface="Times New Roman"/>
              </a:rPr>
              <a:t>:</a:t>
            </a:r>
            <a:r>
              <a:rPr lang="en-US" sz="20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 </a:t>
            </a:r>
            <a:r>
              <a:rPr lang="en-US" sz="2000" dirty="0" err="1">
                <a:latin typeface="Times New Roman"/>
                <a:cs typeface="Times New Roman"/>
              </a:rPr>
              <a:t>TestTry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2000" dirty="0">
                <a:latin typeface="Times New Roman"/>
                <a:cs typeface="Times New Roman"/>
              </a:rPr>
              <a:t> a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20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               try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2000" dirty="0">
                <a:latin typeface="Times New Roman"/>
                <a:cs typeface="Times New Roman"/>
              </a:rPr>
              <a:t>    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       v 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new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[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]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2000" dirty="0">
                <a:latin typeface="Times New Roman"/>
                <a:cs typeface="Times New Roman"/>
              </a:rPr>
              <a:t> 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 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20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 </a:t>
            </a:r>
            <a:r>
              <a:rPr lang="en-US" sz="2000" b="1" dirty="0">
                <a:solidFill>
                  <a:srgbClr val="800000"/>
                </a:solidFill>
                <a:latin typeface="Times New Roman"/>
                <a:cs typeface="Times New Roman"/>
              </a:rPr>
              <a:t>catch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2000" dirty="0" err="1">
                <a:solidFill>
                  <a:srgbClr val="603000"/>
                </a:solidFill>
                <a:latin typeface="Times New Roman"/>
                <a:cs typeface="Times New Roman"/>
              </a:rPr>
              <a:t>bad_alloc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Nume_Var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         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  <a:r>
              <a:rPr lang="en-US" sz="2000" dirty="0">
                <a:latin typeface="Times New Roman"/>
                <a:cs typeface="Times New Roman"/>
              </a:rPr>
              <a:t>   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2000" dirty="0" err="1">
                <a:solidFill>
                  <a:srgbClr val="603000"/>
                </a:solidFill>
                <a:latin typeface="Times New Roman"/>
                <a:cs typeface="Times New Roman"/>
              </a:rPr>
              <a:t>cout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&lt;&lt;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Times New Roman"/>
                <a:cs typeface="Times New Roman"/>
              </a:rPr>
              <a:t>Allocation Failure</a:t>
            </a:r>
            <a:r>
              <a:rPr lang="en-US" sz="2000" dirty="0">
                <a:solidFill>
                  <a:srgbClr val="0F69FF"/>
                </a:solidFill>
                <a:latin typeface="Times New Roman"/>
                <a:cs typeface="Times New Roman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Times New Roman"/>
                <a:cs typeface="Times New Roman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       </a:t>
            </a:r>
            <a:r>
              <a:rPr lang="en-US" sz="2000" dirty="0">
                <a:solidFill>
                  <a:srgbClr val="603000"/>
                </a:solidFill>
                <a:latin typeface="Times New Roman"/>
                <a:cs typeface="Times New Roman"/>
              </a:rPr>
              <a:t>exit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2000" dirty="0">
                <a:latin typeface="Times New Roman"/>
                <a:cs typeface="Times New Roman"/>
              </a:rPr>
              <a:t>EXIT_FAILURE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20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  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2000" dirty="0">
                <a:latin typeface="Times New Roman"/>
                <a:cs typeface="Times New Roman"/>
              </a:rPr>
              <a:t>        </a:t>
            </a:r>
          </a:p>
          <a:p>
            <a:pPr>
              <a:buNone/>
            </a:pPr>
            <a:r>
              <a:rPr lang="en-US" sz="2000" dirty="0">
                <a:latin typeface="Times New Roman"/>
                <a:cs typeface="Times New Roman"/>
              </a:rPr>
              <a:t>             n </a:t>
            </a:r>
            <a:r>
              <a:rPr lang="en-US" sz="2000" dirty="0">
                <a:solidFill>
                  <a:srgbClr val="808030"/>
                </a:solidFill>
                <a:latin typeface="Times New Roman"/>
                <a:cs typeface="Times New Roman"/>
              </a:rPr>
              <a:t>=</a:t>
            </a:r>
            <a:r>
              <a:rPr lang="en-US" sz="2000" dirty="0">
                <a:latin typeface="Times New Roman"/>
                <a:cs typeface="Times New Roman"/>
              </a:rPr>
              <a:t> a</a:t>
            </a: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  <a:r>
              <a:rPr lang="en-US" sz="2000" dirty="0">
                <a:latin typeface="Times New Roman"/>
                <a:cs typeface="Times New Roman"/>
              </a:rPr>
              <a:t>    </a:t>
            </a:r>
          </a:p>
          <a:p>
            <a:pPr>
              <a:buNone/>
            </a:pPr>
            <a:r>
              <a:rPr lang="en-US" sz="2000" dirty="0">
                <a:solidFill>
                  <a:srgbClr val="800080"/>
                </a:solidFill>
                <a:latin typeface="Times New Roman"/>
                <a:cs typeface="Times New Roman"/>
              </a:rPr>
              <a:t>         }</a:t>
            </a:r>
          </a:p>
          <a:p>
            <a:pPr>
              <a:buNone/>
            </a:pPr>
            <a:r>
              <a:rPr lang="en-US" sz="2000">
                <a:solidFill>
                  <a:srgbClr val="800080"/>
                </a:solidFill>
                <a:latin typeface="Times New Roman"/>
                <a:cs typeface="Times New Roman"/>
              </a:rPr>
              <a:t>};</a:t>
            </a:r>
          </a:p>
          <a:p>
            <a:pPr>
              <a:buNone/>
            </a:pPr>
            <a:r>
              <a:rPr lang="en-US" sz="2000" b="1">
                <a:solidFill>
                  <a:srgbClr val="800000"/>
                </a:solidFill>
                <a:latin typeface="Times New Roman"/>
                <a:cs typeface="Times New Roman"/>
              </a:rPr>
              <a:t>int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400000"/>
                </a:solidFill>
                <a:latin typeface="Times New Roman"/>
                <a:cs typeface="Times New Roman"/>
              </a:rPr>
              <a:t>main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Times New Roman"/>
              </a:rPr>
              <a:t>()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Times New Roman"/>
              </a:rPr>
              <a:t>{</a:t>
            </a:r>
          </a:p>
          <a:p>
            <a:pPr>
              <a:buNone/>
            </a:pPr>
            <a:r>
              <a:rPr lang="en-US" sz="2000">
                <a:latin typeface="Times New Roman"/>
                <a:cs typeface="Times New Roman"/>
              </a:rPr>
              <a:t>TestTry T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Times New Roman"/>
              </a:rPr>
              <a:t>(</a:t>
            </a:r>
            <a:r>
              <a:rPr lang="en-US" sz="2000">
                <a:solidFill>
                  <a:srgbClr val="008C00"/>
                </a:solidFill>
                <a:latin typeface="Times New Roman"/>
                <a:cs typeface="Times New Roman"/>
              </a:rPr>
              <a:t>4</a:t>
            </a:r>
            <a:r>
              <a:rPr lang="en-US" sz="2000">
                <a:solidFill>
                  <a:srgbClr val="808030"/>
                </a:solidFill>
                <a:latin typeface="Times New Roman"/>
                <a:cs typeface="Times New Roman"/>
              </a:rPr>
              <a:t>)</a:t>
            </a:r>
            <a:r>
              <a:rPr lang="en-US" sz="2000">
                <a:solidFill>
                  <a:srgbClr val="800080"/>
                </a:solidFill>
                <a:latin typeface="Times New Roman"/>
                <a:cs typeface="Times New Roman"/>
              </a:rPr>
              <a:t>;</a:t>
            </a:r>
          </a:p>
          <a:p>
            <a:pPr>
              <a:buNone/>
            </a:pPr>
            <a:r>
              <a:rPr lang="en-US" sz="2000">
                <a:solidFill>
                  <a:srgbClr val="800080"/>
                </a:solidFill>
                <a:latin typeface="Times New Roman"/>
                <a:cs typeface="Times New Roman"/>
              </a:rPr>
              <a:t>}</a:t>
            </a:r>
            <a:r>
              <a:rPr lang="en-US" sz="1200" dirty="0">
                <a:latin typeface="Times New Roman"/>
                <a:cs typeface="Times New Roman"/>
              </a:rPr>
              <a:t> </a:t>
            </a:r>
            <a:endParaRPr lang="en-US" dirty="0">
              <a:cs typeface="Times New Roman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2520156" y="1608182"/>
            <a:ext cx="7560469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/>
              <a:t>Semnalarea unei posibile erori la alocarea de memorie: bad_alloc</a:t>
            </a:r>
          </a:p>
        </p:txBody>
      </p:sp>
    </p:spTree>
    <p:extLst>
      <p:ext uri="{BB962C8B-B14F-4D97-AF65-F5344CB8AC3E}">
        <p14:creationId xmlns:p14="http://schemas.microsoft.com/office/powerpoint/2010/main" val="381702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oogle Shape;119;p1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Google Shape;120;p18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b="1" dirty="0" smtClean="0"/>
              <a:t>3. </a:t>
            </a:r>
            <a:r>
              <a:rPr lang="ro-RO" sz="2200" b="1" dirty="0" smtClean="0"/>
              <a:t>Tratarea </a:t>
            </a:r>
            <a:r>
              <a:rPr lang="ro-RO" sz="2200" b="1" dirty="0"/>
              <a:t>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9222" name="Rectangle 7"/>
          <p:cNvSpPr>
            <a:spLocks noChangeArrowheads="1"/>
          </p:cNvSpPr>
          <p:nvPr/>
        </p:nvSpPr>
        <p:spPr bwMode="auto">
          <a:xfrm>
            <a:off x="163513" y="1265238"/>
            <a:ext cx="95250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Exceptii</a:t>
            </a:r>
            <a:r>
              <a:rPr lang="en-US" sz="2000" b="1" i="1" dirty="0"/>
              <a:t> standard de </a:t>
            </a:r>
            <a:r>
              <a:rPr lang="en-US" sz="2000" b="1" i="1" dirty="0" err="1"/>
              <a:t>biblioteca</a:t>
            </a:r>
            <a:r>
              <a:rPr lang="en-US" sz="2000" b="1" i="1" dirty="0"/>
              <a:t> &lt;exception&gt;</a:t>
            </a:r>
          </a:p>
        </p:txBody>
      </p:sp>
      <p:pic>
        <p:nvPicPr>
          <p:cNvPr id="1026" name="Picture 2" descr="C++ Exceptions Hierarch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2463" y="1874838"/>
            <a:ext cx="3676650" cy="463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773113" y="6761817"/>
            <a:ext cx="8001000" cy="307768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Sursa</a:t>
            </a:r>
            <a:r>
              <a:rPr lang="en-US" b="1" dirty="0">
                <a:solidFill>
                  <a:srgbClr val="0070C0"/>
                </a:solidFill>
              </a:rPr>
              <a:t>: https://www.tutorialspoint.com/cplusplus/cpp_exceptions_handling.htm</a:t>
            </a:r>
          </a:p>
        </p:txBody>
      </p:sp>
    </p:spTree>
    <p:extLst>
      <p:ext uri="{BB962C8B-B14F-4D97-AF65-F5344CB8AC3E}">
        <p14:creationId xmlns:p14="http://schemas.microsoft.com/office/powerpoint/2010/main" val="267454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Google Shape;142;p20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8196" name="Google Shape;143;p20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7" name="Google Shape;144;p20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8198" name="Google Shape;145;p20"/>
          <p:cNvSpPr txBox="1">
            <a:spLocks noChangeArrowheads="1"/>
          </p:cNvSpPr>
          <p:nvPr/>
        </p:nvSpPr>
        <p:spPr bwMode="auto">
          <a:xfrm>
            <a:off x="274638" y="1330325"/>
            <a:ext cx="9050337" cy="549751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Inițializare de obiecte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Foarte important în C++: garantarea inițializării corecte =&gt; trebuie să fie asigurată și la compoziție și moștenire.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>
                <a:latin typeface="Times New Roman" pitchFamily="18" charset="0"/>
                <a:cs typeface="Times New Roman" pitchFamily="18" charset="0"/>
              </a:rPr>
              <a:t>La crearea unui obiect, compilatorul trebuie să garanteze apelul TUTUROR subobiectelor.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Problema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cazul subobiectelor care nu au constructori impliciți sau schimbarea valorii unui argument default în constructor.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De ce?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 - constructorul noii clase nu are permisiunea să acceseze datele private ale subobiectelor, deci nu le pot inițializa direct.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vi-VN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vi-VN" sz="2400" b="1">
                <a:latin typeface="Times New Roman" pitchFamily="18" charset="0"/>
                <a:cs typeface="Times New Roman" pitchFamily="18" charset="0"/>
              </a:rPr>
              <a:t>Rezolvare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: - o sintaxă specială: </a:t>
            </a:r>
            <a:r>
              <a:rPr lang="vi-VN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listă de inițializare pentru constructori</a:t>
            </a:r>
            <a:r>
              <a:rPr lang="vi-VN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131;p19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Google Shape;132;p19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en-US" sz="2200" b="1" dirty="0" smtClean="0"/>
              <a:t>3. </a:t>
            </a:r>
            <a:r>
              <a:rPr lang="ro-RO" sz="2200" b="1" dirty="0" smtClean="0"/>
              <a:t>Tratarea </a:t>
            </a:r>
            <a:r>
              <a:rPr lang="ro-RO" sz="2200" b="1" dirty="0"/>
              <a:t>excepțiilor în C++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0245" name="Group 8"/>
          <p:cNvGrpSpPr>
            <a:grpSpLocks/>
          </p:cNvGrpSpPr>
          <p:nvPr/>
        </p:nvGrpSpPr>
        <p:grpSpPr bwMode="auto">
          <a:xfrm>
            <a:off x="336022" y="1915318"/>
            <a:ext cx="4323291" cy="3693319"/>
            <a:chOff x="304800" y="2385221"/>
            <a:chExt cx="4419600" cy="3350178"/>
          </a:xfrm>
        </p:grpSpPr>
        <p:sp>
          <p:nvSpPr>
            <p:cNvPr id="10248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97987" y="3429342"/>
              <a:ext cx="776893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0246" name="Rectangle 9"/>
          <p:cNvSpPr>
            <a:spLocks noChangeArrowheads="1"/>
          </p:cNvSpPr>
          <p:nvPr/>
        </p:nvSpPr>
        <p:spPr bwMode="auto">
          <a:xfrm>
            <a:off x="1230313" y="1265238"/>
            <a:ext cx="8514292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aruncat</a:t>
            </a:r>
            <a:r>
              <a:rPr lang="en-US" sz="2000" b="1" i="1" dirty="0"/>
              <a:t> coincide cu </a:t>
            </a:r>
            <a:r>
              <a:rPr lang="en-US" sz="2000" b="1" i="1" dirty="0" err="1"/>
              <a:t>tipul</a:t>
            </a:r>
            <a:r>
              <a:rPr lang="en-US" sz="2000" b="1" i="1" dirty="0"/>
              <a:t> </a:t>
            </a:r>
            <a:r>
              <a:rPr lang="en-US" sz="2000" b="1" i="1" dirty="0" err="1"/>
              <a:t>parametrului</a:t>
            </a:r>
            <a:r>
              <a:rPr lang="en-US" sz="2000" b="1" i="1" dirty="0"/>
              <a:t> </a:t>
            </a:r>
            <a:r>
              <a:rPr lang="en-US" sz="2000" b="1" i="1" dirty="0" err="1"/>
              <a:t>blocului</a:t>
            </a:r>
            <a:r>
              <a:rPr lang="en-US" sz="2000" b="1" i="1" dirty="0"/>
              <a:t> catch</a:t>
            </a:r>
          </a:p>
        </p:txBody>
      </p:sp>
      <p:sp>
        <p:nvSpPr>
          <p:cNvPr id="10247" name="Rectangle 10"/>
          <p:cNvSpPr>
            <a:spLocks noChangeArrowheads="1"/>
          </p:cNvSpPr>
          <p:nvPr/>
        </p:nvSpPr>
        <p:spPr bwMode="auto">
          <a:xfrm>
            <a:off x="239712" y="6031329"/>
            <a:ext cx="3864240" cy="1025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83" tIns="50392" rIns="100783" bIns="50392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este prins</a:t>
            </a:r>
            <a:r>
              <a:rPr lang="vi-VN" sz="2000" b="1" dirty="0"/>
              <a:t>ă</a:t>
            </a:r>
            <a:r>
              <a:rPr lang="ro-RO" sz="2000" b="1" dirty="0"/>
              <a:t>; se afișează expresia din blocul catch</a:t>
            </a:r>
          </a:p>
        </p:txBody>
      </p:sp>
      <p:grpSp>
        <p:nvGrpSpPr>
          <p:cNvPr id="10" name="Group 8"/>
          <p:cNvGrpSpPr>
            <a:grpSpLocks/>
          </p:cNvGrpSpPr>
          <p:nvPr/>
        </p:nvGrpSpPr>
        <p:grpSpPr bwMode="auto">
          <a:xfrm>
            <a:off x="5212822" y="1915318"/>
            <a:ext cx="4323291" cy="3693319"/>
            <a:chOff x="304800" y="2385221"/>
            <a:chExt cx="4419600" cy="3350178"/>
          </a:xfrm>
        </p:grpSpPr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04800" y="2385221"/>
              <a:ext cx="4419600" cy="335017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 dirty="0" err="1"/>
                <a:t>Test_Throw_ok</a:t>
              </a:r>
              <a:r>
                <a:rPr lang="en-US" sz="2000" dirty="0"/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               try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throw 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10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solidFill>
                    <a:srgbClr val="008C00"/>
                  </a:solidFill>
                  <a:cs typeface="Times New Roman" pitchFamily="18" charset="0"/>
                </a:rPr>
                <a:t> </a:t>
              </a:r>
              <a:endParaRPr lang="en-US" sz="2000" dirty="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 dirty="0">
                  <a:solidFill>
                    <a:srgbClr val="800000"/>
                  </a:solidFill>
                  <a:cs typeface="Times New Roman" pitchFamily="18" charset="0"/>
                </a:rPr>
                <a:t>char</a:t>
              </a:r>
              <a:r>
                <a:rPr lang="en-US" sz="2000" dirty="0">
                  <a:cs typeface="Times New Roman" pitchFamily="18" charset="0"/>
                </a:rPr>
                <a:t> x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 dirty="0">
                  <a:cs typeface="Times New Roman" pitchFamily="18" charset="0"/>
                </a:rPr>
                <a:t>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 dirty="0">
                  <a:cs typeface="Times New Roman" pitchFamily="18" charset="0"/>
                </a:rPr>
                <a:t>          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      </a:t>
              </a:r>
              <a:r>
                <a:rPr lang="en-US" sz="2000" dirty="0" err="1">
                  <a:solidFill>
                    <a:srgbClr val="603000"/>
                  </a:solidFill>
                  <a:cs typeface="Times New Roman" pitchFamily="18" charset="0"/>
                </a:rPr>
                <a:t>cout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 err="1">
                  <a:solidFill>
                    <a:srgbClr val="0000E6"/>
                  </a:solidFill>
                  <a:cs typeface="Times New Roman" pitchFamily="18" charset="0"/>
                </a:rPr>
                <a:t>Exceptie</a:t>
              </a:r>
              <a:r>
                <a:rPr lang="en-US" sz="2000" dirty="0">
                  <a:solidFill>
                    <a:srgbClr val="0000E6"/>
                  </a:solidFill>
                  <a:cs typeface="Times New Roman" pitchFamily="18" charset="0"/>
                </a:rPr>
                <a:t> 10</a:t>
              </a:r>
              <a:r>
                <a:rPr lang="en-US" sz="2000" dirty="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 dirty="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 dirty="0">
                  <a:cs typeface="Times New Roman" pitchFamily="18" charset="0"/>
                </a:rPr>
                <a:t> 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          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 dirty="0">
                  <a:cs typeface="Times New Roman" pitchFamily="18" charset="0"/>
                </a:rPr>
                <a:t>        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endParaRPr lang="en-US" sz="2000" dirty="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 dirty="0" err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cs typeface="Times New Roman" pitchFamily="18" charset="0"/>
                </a:rPr>
                <a:t> 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 dirty="0">
                  <a:cs typeface="Times New Roman" pitchFamily="18" charset="0"/>
                </a:rPr>
                <a:t>   </a:t>
              </a:r>
              <a:r>
                <a:rPr lang="en-US" sz="2000" dirty="0" err="1">
                  <a:cs typeface="Times New Roman" pitchFamily="18" charset="0"/>
                </a:rPr>
                <a:t>Test_Throw_ok</a:t>
              </a:r>
              <a:r>
                <a:rPr lang="en-US" sz="2000" dirty="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dirty="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 dirty="0"/>
                <a:t> 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075885" y="3488187"/>
              <a:ext cx="914400" cy="380962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6054724" y="6186707"/>
            <a:ext cx="3481388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83" tIns="50392" rIns="100783" bIns="50392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dirty="0"/>
              <a:t>Excepția nu este prins</a:t>
            </a:r>
            <a:r>
              <a:rPr lang="vi-VN" sz="2000" b="1" dirty="0"/>
              <a:t>ă</a:t>
            </a:r>
            <a:endParaRPr lang="ro-RO" sz="2000" b="1" dirty="0"/>
          </a:p>
        </p:txBody>
      </p:sp>
    </p:spTree>
    <p:extLst>
      <p:ext uri="{BB962C8B-B14F-4D97-AF65-F5344CB8AC3E}">
        <p14:creationId xmlns:p14="http://schemas.microsoft.com/office/powerpoint/2010/main" val="20231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1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12293" name="Rectangle 12"/>
          <p:cNvSpPr>
            <a:spLocks noChangeArrowheads="1"/>
          </p:cNvSpPr>
          <p:nvPr/>
        </p:nvSpPr>
        <p:spPr bwMode="auto">
          <a:xfrm>
            <a:off x="336021" y="1259946"/>
            <a:ext cx="6552406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Aruncarea unei excepții dintr-o funcție (</a:t>
            </a:r>
            <a:r>
              <a:rPr lang="ro-RO" sz="2000" b="1" i="1" dirty="0" err="1"/>
              <a:t>throw</a:t>
            </a:r>
            <a:r>
              <a:rPr lang="ro-RO" sz="2000" b="1" i="1" dirty="0"/>
              <a:t> în funcție)</a:t>
            </a:r>
          </a:p>
        </p:txBody>
      </p:sp>
      <p:grpSp>
        <p:nvGrpSpPr>
          <p:cNvPr id="12294" name="Group 14"/>
          <p:cNvGrpSpPr>
            <a:grpSpLocks/>
          </p:cNvGrpSpPr>
          <p:nvPr/>
        </p:nvGrpSpPr>
        <p:grpSpPr bwMode="auto">
          <a:xfrm>
            <a:off x="336021" y="2015913"/>
            <a:ext cx="9156568" cy="4975104"/>
            <a:chOff x="304800" y="1829295"/>
            <a:chExt cx="8305800" cy="4512859"/>
          </a:xfrm>
        </p:grpSpPr>
        <p:grpSp>
          <p:nvGrpSpPr>
            <p:cNvPr id="12296" name="Group 11"/>
            <p:cNvGrpSpPr>
              <a:grpSpLocks/>
            </p:cNvGrpSpPr>
            <p:nvPr/>
          </p:nvGrpSpPr>
          <p:grpSpPr bwMode="auto">
            <a:xfrm>
              <a:off x="304800" y="1875266"/>
              <a:ext cx="8305800" cy="4466888"/>
              <a:chOff x="304800" y="1354046"/>
              <a:chExt cx="8305800" cy="4466888"/>
            </a:xfrm>
          </p:grpSpPr>
          <p:sp>
            <p:nvSpPr>
              <p:cNvPr id="12298" name="Rectangle 6"/>
              <p:cNvSpPr>
                <a:spLocks noChangeArrowheads="1"/>
              </p:cNvSpPr>
              <p:nvPr/>
            </p:nvSpPr>
            <p:spPr bwMode="auto">
              <a:xfrm>
                <a:off x="304800" y="1354046"/>
                <a:ext cx="6096000" cy="4466888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class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*</a:t>
                </a:r>
                <a:r>
                  <a:rPr lang="en-US" sz="2000" dirty="0">
                    <a:cs typeface="Times New Roman" pitchFamily="18" charset="0"/>
                  </a:rPr>
                  <a:t>v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,</a:t>
                </a:r>
                <a:r>
                  <a:rPr lang="en-US" sz="2000" dirty="0">
                    <a:cs typeface="Times New Roman" pitchFamily="18" charset="0"/>
                  </a:rPr>
                  <a:t> n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public</a:t>
                </a:r>
                <a:r>
                  <a:rPr lang="en-US" sz="2000" dirty="0">
                    <a:solidFill>
                      <a:srgbClr val="E34ADC"/>
                    </a:solidFill>
                    <a:cs typeface="Times New Roman" pitchFamily="18" charset="0"/>
                  </a:rPr>
                  <a:t>:</a:t>
                </a:r>
                <a:r>
                  <a:rPr lang="en-US" sz="2000" dirty="0">
                    <a:cs typeface="Times New Roman" pitchFamily="18" charset="0"/>
                  </a:rPr>
                  <a:t>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</a:t>
                </a:r>
                <a:r>
                  <a:rPr lang="en-US" sz="2000" dirty="0" err="1">
                    <a:cs typeface="Times New Roman" pitchFamily="18" charset="0"/>
                  </a:rPr>
                  <a:t>TestTry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a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…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</a:t>
                </a: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void </a:t>
                </a:r>
                <a:r>
                  <a:rPr lang="en-US" sz="2000" dirty="0" err="1"/>
                  <a:t>Test_Throw_Functie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()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 dirty="0"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               try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 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/>
                  <a:t>Test(5);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Test(-300);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dirty="0"/>
                  <a:t>                    Test(22);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b="1" dirty="0">
                    <a:solidFill>
                      <a:srgbClr val="800000"/>
                    </a:solidFill>
                    <a:cs typeface="Times New Roman" pitchFamily="18" charset="0"/>
                  </a:rPr>
                  <a:t>catch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 b="1" dirty="0" err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 dirty="0">
                    <a:cs typeface="Times New Roman" pitchFamily="18" charset="0"/>
                  </a:rPr>
                  <a:t> x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 dirty="0">
                    <a:cs typeface="Times New Roman" pitchFamily="18" charset="0"/>
                  </a:rPr>
                  <a:t>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r>
                  <a:rPr lang="en-US" sz="2000" dirty="0">
                    <a:cs typeface="Times New Roman" pitchFamily="18" charset="0"/>
                  </a:rPr>
                  <a:t>   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      </a:t>
                </a:r>
                <a:r>
                  <a:rPr lang="en-US" sz="2000" dirty="0" err="1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Exceptie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pe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 err="1">
                    <a:solidFill>
                      <a:srgbClr val="0000E6"/>
                    </a:solidFill>
                    <a:cs typeface="Times New Roman" pitchFamily="18" charset="0"/>
                  </a:rPr>
                  <a:t>valoarea</a:t>
                </a:r>
                <a:r>
                  <a:rPr lang="en-US" sz="2000" dirty="0">
                    <a:solidFill>
                      <a:srgbClr val="0000E6"/>
                    </a:solidFill>
                    <a:cs typeface="Times New Roman" pitchFamily="18" charset="0"/>
                  </a:rPr>
                  <a:t> 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cs typeface="Times New Roman" pitchFamily="18" charset="0"/>
                  </a:rPr>
                  <a:t> x </a:t>
                </a:r>
                <a:r>
                  <a:rPr lang="en-US" sz="2000" dirty="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 dirty="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  <a:r>
                  <a:rPr lang="en-US" sz="2000" dirty="0">
                    <a:cs typeface="Times New Roman" pitchFamily="18" charset="0"/>
                  </a:rPr>
                  <a:t>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cs typeface="Times New Roman" pitchFamily="18" charset="0"/>
                  </a:rPr>
                  <a:t>              </a:t>
                </a: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2000" dirty="0">
                    <a:cs typeface="Times New Roman" pitchFamily="18" charset="0"/>
                  </a:rPr>
                  <a:t>        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        }</a:t>
                </a:r>
              </a:p>
              <a:p>
                <a:pPr>
                  <a:buFontTx/>
                  <a:buNone/>
                </a:pPr>
                <a:r>
                  <a:rPr lang="en-US" sz="2000" dirty="0">
                    <a:solidFill>
                      <a:srgbClr val="800080"/>
                    </a:solidFill>
                    <a:cs typeface="Times New Roman" pitchFamily="18" charset="0"/>
                  </a:rPr>
                  <a:t>};</a:t>
                </a:r>
                <a:endParaRPr lang="en-US" dirty="0"/>
              </a:p>
            </p:txBody>
          </p:sp>
          <p:sp>
            <p:nvSpPr>
              <p:cNvPr id="12299" name="Rectangle 6"/>
              <p:cNvSpPr>
                <a:spLocks noChangeArrowheads="1"/>
              </p:cNvSpPr>
              <p:nvPr/>
            </p:nvSpPr>
            <p:spPr bwMode="auto">
              <a:xfrm>
                <a:off x="4495800" y="1424003"/>
                <a:ext cx="4114800" cy="2791806"/>
              </a:xfrm>
              <a:prstGeom prst="rect">
                <a:avLst/>
              </a:prstGeom>
              <a:solidFill>
                <a:srgbClr val="FFFFFF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lIns="0" tIns="0" rIns="0" bIns="0" anchor="ctr">
                <a:spAutoFit/>
              </a:bodyPr>
              <a:lstStyle/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 b="1">
                    <a:solidFill>
                      <a:srgbClr val="800000"/>
                    </a:solidFill>
                    <a:cs typeface="Times New Roman" pitchFamily="18" charset="0"/>
                  </a:rPr>
                  <a:t>void</a:t>
                </a:r>
                <a:r>
                  <a:rPr lang="en-US" sz="2000"/>
                  <a:t> Test(</a:t>
                </a:r>
                <a:r>
                  <a:rPr lang="en-US" sz="20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/>
                  <a:t> x)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  <a:endParaRPr lang="en-US" sz="2000"/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/>
                  <a:t>    </a:t>
                </a:r>
                <a:r>
                  <a:rPr lang="en-US" sz="2000">
                    <a:cs typeface="Times New Roman" pitchFamily="18" charset="0"/>
                  </a:rPr>
                  <a:t> </a:t>
                </a:r>
                <a:r>
                  <a:rPr lang="en-US" sz="2000">
                    <a:solidFill>
                      <a:srgbClr val="603000"/>
                    </a:solidFill>
                    <a:cs typeface="Times New Roman" pitchFamily="18" charset="0"/>
                  </a:rPr>
                  <a:t>cout</a:t>
                </a:r>
                <a:r>
                  <a:rPr lang="en-US" sz="2000">
                    <a:cs typeface="Times New Roman" pitchFamily="18" charset="0"/>
                  </a:rPr>
                  <a:t> 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>
                    <a:cs typeface="Times New Roman" pitchFamily="18" charset="0"/>
                  </a:rPr>
                  <a:t> </a:t>
                </a:r>
                <a:r>
                  <a:rPr lang="en-US" sz="20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>
                    <a:solidFill>
                      <a:srgbClr val="0000E6"/>
                    </a:solidFill>
                    <a:cs typeface="Times New Roman" pitchFamily="18" charset="0"/>
                  </a:rPr>
                  <a:t>In functie x = </a:t>
                </a:r>
                <a:r>
                  <a:rPr lang="en-US" sz="2000">
                    <a:solidFill>
                      <a:srgbClr val="800000"/>
                    </a:solidFill>
                    <a:cs typeface="Times New Roman" pitchFamily="18" charset="0"/>
                  </a:rPr>
                  <a:t>“ 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>
                    <a:cs typeface="Times New Roman" pitchFamily="18" charset="0"/>
                  </a:rPr>
                  <a:t> x 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&lt;&lt;</a:t>
                </a:r>
                <a:r>
                  <a:rPr lang="en-US" sz="20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>
                    <a:solidFill>
                      <a:srgbClr val="0F69FF"/>
                    </a:solidFill>
                    <a:cs typeface="Times New Roman" pitchFamily="18" charset="0"/>
                  </a:rPr>
                  <a:t>\n</a:t>
                </a:r>
                <a:r>
                  <a:rPr lang="en-US" sz="2000">
                    <a:solidFill>
                      <a:srgbClr val="800000"/>
                    </a:solidFill>
                    <a:cs typeface="Times New Roman" pitchFamily="18" charset="0"/>
                  </a:rPr>
                  <a:t>“</a:t>
                </a: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/>
                  <a:t>     </a:t>
                </a:r>
                <a:r>
                  <a:rPr lang="en-US" sz="2000" b="1">
                    <a:solidFill>
                      <a:srgbClr val="800000"/>
                    </a:solidFill>
                    <a:cs typeface="Times New Roman" pitchFamily="18" charset="0"/>
                  </a:rPr>
                  <a:t>if 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/>
                  <a:t>x 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&lt;</a:t>
                </a:r>
                <a:r>
                  <a:rPr lang="en-US" sz="2000"/>
                  <a:t> </a:t>
                </a:r>
                <a:r>
                  <a:rPr lang="en-US" sz="2000">
                    <a:solidFill>
                      <a:srgbClr val="008C00"/>
                    </a:solidFill>
                    <a:cs typeface="Times New Roman" pitchFamily="18" charset="0"/>
                  </a:rPr>
                  <a:t>0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/>
                  <a:t> </a:t>
                </a:r>
                <a:r>
                  <a:rPr lang="en-US" sz="2000" b="1">
                    <a:solidFill>
                      <a:srgbClr val="800000"/>
                    </a:solidFill>
                    <a:cs typeface="Times New Roman" pitchFamily="18" charset="0"/>
                  </a:rPr>
                  <a:t>throw</a:t>
                </a:r>
                <a:r>
                  <a:rPr lang="en-US" sz="2000"/>
                  <a:t> x</a:t>
                </a: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endParaRPr lang="en-US" sz="2000"/>
              </a:p>
              <a:p>
                <a:pPr>
                  <a:buFontTx/>
                  <a:buNone/>
                </a:pPr>
                <a:endParaRPr lang="en-US" sz="2000">
                  <a:solidFill>
                    <a:srgbClr val="800080"/>
                  </a:solidFill>
                  <a:cs typeface="Times New Roman" pitchFamily="18" charset="0"/>
                </a:endParaRPr>
              </a:p>
              <a:p>
                <a:pPr>
                  <a:buFontTx/>
                  <a:buNone/>
                </a:pPr>
                <a:r>
                  <a:rPr lang="en-US" sz="2000" b="1">
                    <a:solidFill>
                      <a:srgbClr val="800000"/>
                    </a:solidFill>
                    <a:cs typeface="Times New Roman" pitchFamily="18" charset="0"/>
                  </a:rPr>
                  <a:t>int</a:t>
                </a:r>
                <a:r>
                  <a:rPr lang="en-US" sz="2000">
                    <a:cs typeface="Times New Roman" pitchFamily="18" charset="0"/>
                  </a:rPr>
                  <a:t> </a:t>
                </a:r>
                <a:r>
                  <a:rPr lang="en-US" sz="2000">
                    <a:solidFill>
                      <a:srgbClr val="400000"/>
                    </a:solidFill>
                    <a:cs typeface="Times New Roman" pitchFamily="18" charset="0"/>
                  </a:rPr>
                  <a:t>main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>
                    <a:cs typeface="Times New Roman" pitchFamily="18" charset="0"/>
                  </a:rPr>
                  <a:t> </a:t>
                </a: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{</a:t>
                </a:r>
              </a:p>
              <a:p>
                <a:pPr>
                  <a:buFontTx/>
                  <a:buNone/>
                </a:pPr>
                <a:r>
                  <a:rPr lang="en-US" sz="2000">
                    <a:cs typeface="Times New Roman" pitchFamily="18" charset="0"/>
                  </a:rPr>
                  <a:t>TestTry T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(</a:t>
                </a:r>
                <a:r>
                  <a:rPr lang="en-US" sz="2000">
                    <a:solidFill>
                      <a:srgbClr val="008C00"/>
                    </a:solidFill>
                    <a:cs typeface="Times New Roman" pitchFamily="18" charset="0"/>
                  </a:rPr>
                  <a:t>4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)</a:t>
                </a: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>
                    <a:cs typeface="Times New Roman" pitchFamily="18" charset="0"/>
                  </a:rPr>
                  <a:t>T.Test_Throw_Functie</a:t>
                </a:r>
                <a:r>
                  <a:rPr lang="en-US" sz="2000">
                    <a:solidFill>
                      <a:srgbClr val="808030"/>
                    </a:solidFill>
                    <a:cs typeface="Times New Roman" pitchFamily="18" charset="0"/>
                  </a:rPr>
                  <a:t>()</a:t>
                </a: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;</a:t>
                </a:r>
              </a:p>
              <a:p>
                <a:pPr>
                  <a:buFontTx/>
                  <a:buNone/>
                </a:pPr>
                <a:r>
                  <a:rPr lang="en-US" sz="2000">
                    <a:solidFill>
                      <a:srgbClr val="800080"/>
                    </a:solidFill>
                    <a:cs typeface="Times New Roman" pitchFamily="18" charset="0"/>
                  </a:rPr>
                  <a:t>}</a:t>
                </a:r>
                <a:r>
                  <a:rPr lang="en-US" sz="1200"/>
                  <a:t> </a:t>
                </a:r>
                <a:endParaRPr lang="en-US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1371600" y="2971604"/>
                <a:ext cx="1219200" cy="1219074"/>
              </a:xfrm>
              <a:prstGeom prst="rect">
                <a:avLst/>
              </a:prstGeom>
              <a:solidFill>
                <a:srgbClr val="FFCC99">
                  <a:alpha val="25000"/>
                </a:srgbClr>
              </a:solidFill>
              <a:ln>
                <a:solidFill>
                  <a:srgbClr val="FFCC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4267200" y="1829295"/>
              <a:ext cx="4267200" cy="1447651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2295" name="Rectangle 15"/>
          <p:cNvSpPr>
            <a:spLocks noChangeArrowheads="1"/>
          </p:cNvSpPr>
          <p:nvPr/>
        </p:nvSpPr>
        <p:spPr bwMode="auto">
          <a:xfrm>
            <a:off x="6384396" y="5381020"/>
            <a:ext cx="3444214" cy="1332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nl-NL" sz="2000" b="1" dirty="0"/>
              <a:t>In functie x = 5</a:t>
            </a:r>
          </a:p>
          <a:p>
            <a:r>
              <a:rPr lang="nl-NL" sz="2000" b="1" dirty="0"/>
              <a:t>In functie x = 200</a:t>
            </a:r>
          </a:p>
          <a:p>
            <a:r>
              <a:rPr lang="nl-NL" sz="2000" b="1" dirty="0"/>
              <a:t>In functie x = -300</a:t>
            </a:r>
          </a:p>
          <a:p>
            <a:r>
              <a:rPr lang="nl-NL" sz="2000" b="1" dirty="0"/>
              <a:t>Exceptie pe valoarea -300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170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Google Shape;167;p22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Google Shape;168;p22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3317" name="Group 11"/>
          <p:cNvGrpSpPr>
            <a:grpSpLocks/>
          </p:cNvGrpSpPr>
          <p:nvPr/>
        </p:nvGrpSpPr>
        <p:grpSpPr bwMode="auto">
          <a:xfrm>
            <a:off x="336022" y="1959629"/>
            <a:ext cx="9279075" cy="5339309"/>
            <a:chOff x="304800" y="1244322"/>
            <a:chExt cx="7909690" cy="4843260"/>
          </a:xfrm>
        </p:grpSpPr>
        <p:sp>
          <p:nvSpPr>
            <p:cNvPr id="13320" name="Rectangle 6"/>
            <p:cNvSpPr>
              <a:spLocks noChangeArrowheads="1"/>
            </p:cNvSpPr>
            <p:nvPr/>
          </p:nvSpPr>
          <p:spPr bwMode="auto">
            <a:xfrm>
              <a:off x="304800" y="1244322"/>
              <a:ext cx="6095999" cy="4187738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class</a:t>
              </a:r>
              <a:r>
                <a:rPr lang="en-US" sz="2000">
                  <a:cs typeface="Times New Roman" pitchFamily="18" charset="0"/>
                </a:rPr>
                <a:t> TestTry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    int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*</a:t>
              </a:r>
              <a:r>
                <a:rPr lang="en-US" sz="2000">
                  <a:cs typeface="Times New Roman" pitchFamily="18" charset="0"/>
                </a:rPr>
                <a:t>v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,</a:t>
              </a:r>
              <a:r>
                <a:rPr lang="en-US" sz="2000">
                  <a:cs typeface="Times New Roman" pitchFamily="18" charset="0"/>
                </a:rPr>
                <a:t> n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        public</a:t>
              </a:r>
              <a:r>
                <a:rPr lang="en-US" sz="2000">
                  <a:solidFill>
                    <a:srgbClr val="E34ADC"/>
                  </a:solidFill>
                  <a:cs typeface="Times New Roman" pitchFamily="18" charset="0"/>
                </a:rPr>
                <a:t>:</a:t>
              </a:r>
              <a:r>
                <a:rPr lang="en-US" sz="2000">
                  <a:cs typeface="Times New Roman" pitchFamily="18" charset="0"/>
                </a:rPr>
                <a:t>    </a:t>
              </a:r>
            </a:p>
            <a:p>
              <a:pPr>
                <a:buFontTx/>
                <a:buNone/>
              </a:pPr>
              <a:r>
                <a:rPr lang="en-US" sz="2000">
                  <a:cs typeface="Times New Roman" pitchFamily="18" charset="0"/>
                </a:rPr>
                <a:t>        TestTry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>
                  <a:cs typeface="Times New Roman" pitchFamily="18" charset="0"/>
                </a:rPr>
                <a:t> a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r>
                <a:rPr lang="en-US" sz="2000">
                  <a:cs typeface="Times New Roman" pitchFamily="18" charset="0"/>
                </a:rPr>
                <a:t> …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2000">
                  <a:cs typeface="Times New Roman" pitchFamily="18" charset="0"/>
                </a:rPr>
                <a:t>  </a:t>
              </a:r>
            </a:p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        void </a:t>
              </a:r>
              <a:r>
                <a:rPr lang="en-US" sz="2000"/>
                <a:t>Test_Try_Local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endParaRPr lang="en-US" sz="2000"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      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 b="1">
                <a:solidFill>
                  <a:srgbClr val="800000"/>
                </a:solidFill>
                <a:cs typeface="Times New Roman" pitchFamily="18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/>
                <a:t> x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x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8C00"/>
                  </a:solidFill>
                  <a:cs typeface="Times New Roman" pitchFamily="18" charset="0"/>
                </a:rPr>
                <a:t>-25</a:t>
              </a:r>
              <a:r>
                <a:rPr lang="en-US" sz="20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Try_in_functie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/>
                <a:t>x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x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= 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8C00"/>
                  </a:solidFill>
                  <a:cs typeface="Times New Roman" pitchFamily="18" charset="0"/>
                </a:rPr>
                <a:t>13</a:t>
              </a:r>
              <a:r>
                <a:rPr lang="en-US" sz="2000"/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Try_in_functie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/>
                <a:t>x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 n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=</a:t>
              </a:r>
              <a:r>
                <a:rPr lang="en-US" sz="2000"/>
                <a:t> x;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603000"/>
                  </a:solidFill>
                  <a:cs typeface="Times New Roman" pitchFamily="18" charset="0"/>
                </a:rPr>
                <a:t>           cout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/>
                <a:t>n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r>
                <a:rPr lang="en-US" sz="2000">
                  <a:cs typeface="Times New Roman" pitchFamily="18" charset="0"/>
                </a:rPr>
                <a:t>         </a:t>
              </a:r>
            </a:p>
            <a:p>
              <a:pPr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        }</a:t>
              </a:r>
            </a:p>
            <a:p>
              <a:pPr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};</a:t>
              </a:r>
              <a:endParaRPr lang="en-US"/>
            </a:p>
          </p:txBody>
        </p:sp>
        <p:sp>
          <p:nvSpPr>
            <p:cNvPr id="13321" name="Rectangle 6"/>
            <p:cNvSpPr>
              <a:spLocks noChangeArrowheads="1"/>
            </p:cNvSpPr>
            <p:nvPr/>
          </p:nvSpPr>
          <p:spPr bwMode="auto">
            <a:xfrm>
              <a:off x="4099691" y="1378601"/>
              <a:ext cx="4114799" cy="4708981"/>
            </a:xfrm>
            <a:prstGeom prst="rect">
              <a:avLst/>
            </a:prstGeom>
            <a:solidFill>
              <a:srgbClr val="FFFFFF"/>
            </a:solidFill>
            <a:ln w="9525" algn="ctr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void</a:t>
              </a:r>
              <a:r>
                <a:rPr lang="en-US" sz="2000"/>
                <a:t> Try_in_functie(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try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      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if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/>
                <a:t>x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&lt;</a:t>
              </a:r>
              <a:r>
                <a:rPr lang="en-US" sz="2000"/>
                <a:t> </a:t>
              </a:r>
              <a:r>
                <a:rPr lang="en-US" sz="2000">
                  <a:solidFill>
                    <a:srgbClr val="008C00"/>
                  </a:solidFill>
                  <a:cs typeface="Times New Roman" pitchFamily="18" charset="0"/>
                </a:rPr>
                <a:t>0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/>
                <a:t> 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throw</a:t>
              </a:r>
              <a:r>
                <a:rPr lang="en-US" sz="2000"/>
                <a:t> x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catch</a:t>
              </a:r>
              <a:r>
                <a:rPr lang="en-US" sz="2000"/>
                <a:t>(</a:t>
              </a: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/>
                <a:t> x)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/>
                <a:t>   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603000"/>
                  </a:solidFill>
                  <a:cs typeface="Times New Roman" pitchFamily="18" charset="0"/>
                </a:rPr>
                <a:t>   cout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>
                  <a:solidFill>
                    <a:srgbClr val="0000E6"/>
                  </a:solidFill>
                  <a:cs typeface="Times New Roman" pitchFamily="18" charset="0"/>
                </a:rPr>
                <a:t>Exceptie pe valoarea </a:t>
              </a:r>
              <a:r>
                <a:rPr lang="en-US" sz="2000">
                  <a:solidFill>
                    <a:srgbClr val="800000"/>
                  </a:solidFill>
                  <a:cs typeface="Times New Roman" pitchFamily="18" charset="0"/>
                </a:rPr>
                <a:t>“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>
                  <a:cs typeface="Times New Roman" pitchFamily="18" charset="0"/>
                </a:rPr>
                <a:t> x 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&lt;&lt;</a:t>
              </a:r>
              <a:r>
                <a:rPr lang="en-US" sz="20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>
                  <a:solidFill>
                    <a:srgbClr val="0F69FF"/>
                  </a:solidFill>
                  <a:cs typeface="Times New Roman" pitchFamily="18" charset="0"/>
                </a:rPr>
                <a:t>\n</a:t>
              </a:r>
              <a:r>
                <a:rPr lang="en-US" sz="2000">
                  <a:solidFill>
                    <a:srgbClr val="800000"/>
                  </a:solidFill>
                  <a:cs typeface="Times New Roman" pitchFamily="18" charset="0"/>
                </a:rPr>
                <a:t>“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    }</a:t>
              </a:r>
              <a:endParaRPr lang="en-US" sz="20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endParaRPr lang="en-US" sz="2000"/>
            </a:p>
            <a:p>
              <a:pPr>
                <a:buFontTx/>
                <a:buNone/>
              </a:pPr>
              <a:endParaRPr lang="en-US" sz="2000">
                <a:solidFill>
                  <a:srgbClr val="800080"/>
                </a:solidFill>
                <a:cs typeface="Times New Roman" pitchFamily="18" charset="0"/>
              </a:endParaRPr>
            </a:p>
            <a:p>
              <a:pPr>
                <a:buFontTx/>
                <a:buNone/>
              </a:pPr>
              <a:r>
                <a:rPr lang="en-US" sz="2000" b="1">
                  <a:solidFill>
                    <a:srgbClr val="800000"/>
                  </a:solidFill>
                  <a:cs typeface="Times New Roman" pitchFamily="18" charset="0"/>
                </a:rPr>
                <a:t>int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400000"/>
                  </a:solidFill>
                  <a:cs typeface="Times New Roman" pitchFamily="18" charset="0"/>
                </a:rPr>
                <a:t>main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>
                  <a:cs typeface="Times New Roman" pitchFamily="18" charset="0"/>
                </a:rPr>
                <a:t> 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en-US" sz="2000">
                  <a:cs typeface="Times New Roman" pitchFamily="18" charset="0"/>
                </a:rPr>
                <a:t>TestTry T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</a:t>
              </a:r>
              <a:r>
                <a:rPr lang="en-US" sz="2000">
                  <a:solidFill>
                    <a:srgbClr val="008C00"/>
                  </a:solidFill>
                  <a:cs typeface="Times New Roman" pitchFamily="18" charset="0"/>
                </a:rPr>
                <a:t>4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)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>
                  <a:cs typeface="Times New Roman" pitchFamily="18" charset="0"/>
                </a:rPr>
                <a:t>T.Test_Try_Local</a:t>
              </a:r>
              <a:r>
                <a:rPr lang="en-US" sz="2000">
                  <a:solidFill>
                    <a:srgbClr val="808030"/>
                  </a:solidFill>
                  <a:cs typeface="Times New Roman" pitchFamily="18" charset="0"/>
                </a:rPr>
                <a:t>()</a:t>
              </a: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;</a:t>
              </a:r>
            </a:p>
            <a:p>
              <a:pPr>
                <a:buFontTx/>
                <a:buNone/>
              </a:pPr>
              <a:r>
                <a:rPr lang="en-US" sz="2000">
                  <a:solidFill>
                    <a:srgbClr val="800080"/>
                  </a:solidFill>
                  <a:cs typeface="Times New Roman" pitchFamily="18" charset="0"/>
                </a:rPr>
                <a:t>}</a:t>
              </a:r>
              <a:r>
                <a:rPr lang="en-US" sz="1200"/>
                <a:t> </a:t>
              </a: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06055" y="2971618"/>
              <a:ext cx="1718590" cy="199370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318" name="Rectangle 8"/>
          <p:cNvSpPr>
            <a:spLocks noChangeArrowheads="1"/>
          </p:cNvSpPr>
          <p:nvPr/>
        </p:nvSpPr>
        <p:spPr bwMode="auto">
          <a:xfrm>
            <a:off x="336021" y="1259946"/>
            <a:ext cx="6552406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None/>
            </a:pPr>
            <a:r>
              <a:rPr lang="ro-RO" sz="2000" b="1" i="1" dirty="0" err="1"/>
              <a:t>Try-catch</a:t>
            </a:r>
            <a:r>
              <a:rPr lang="ro-RO" sz="2000" b="1" i="1" dirty="0"/>
              <a:t> local, în funcție, se </a:t>
            </a:r>
            <a:r>
              <a:rPr lang="ro-RO" sz="2000" b="1" i="1" dirty="0" err="1"/>
              <a:t>continu</a:t>
            </a:r>
            <a:r>
              <a:rPr lang="vi-VN" sz="2000" b="1" i="1" dirty="0"/>
              <a:t>ă</a:t>
            </a:r>
            <a:r>
              <a:rPr lang="ro-RO" sz="2000" b="1" i="1" dirty="0"/>
              <a:t> execuția programului</a:t>
            </a:r>
          </a:p>
        </p:txBody>
      </p:sp>
      <p:sp>
        <p:nvSpPr>
          <p:cNvPr id="13319" name="Rectangle 11"/>
          <p:cNvSpPr>
            <a:spLocks noChangeArrowheads="1"/>
          </p:cNvSpPr>
          <p:nvPr/>
        </p:nvSpPr>
        <p:spPr bwMode="auto">
          <a:xfrm>
            <a:off x="6804422" y="5423018"/>
            <a:ext cx="3024188" cy="1025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r>
              <a:rPr lang="en-US" sz="2000" b="1"/>
              <a:t>Exceptie pe valoarea -25</a:t>
            </a:r>
          </a:p>
          <a:p>
            <a:r>
              <a:rPr lang="en-US" sz="2000" b="1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83310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Google Shape;203;p25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39" name="Google Shape;204;p25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924057" y="1859332"/>
            <a:ext cx="5544344" cy="523220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void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try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x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</a:t>
            </a:r>
            <a:r>
              <a:rPr lang="en-US" sz="2000" dirty="0" err="1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==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'A'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//char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 if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x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&gt;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throw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12.34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696969"/>
                </a:solidFill>
                <a:latin typeface="+mn-lt"/>
                <a:ea typeface="Times New Roman" pitchFamily="18" charset="0"/>
                <a:cs typeface="Courier New" pitchFamily="49" charset="0"/>
              </a:rPr>
              <a:t>//double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catch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(...)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   </a:t>
            </a:r>
            <a:r>
              <a:rPr lang="en-US" sz="2000" dirty="0" err="1">
                <a:solidFill>
                  <a:srgbClr val="603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cout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&lt;&lt;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macar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una</a:t>
            </a:r>
            <a:r>
              <a:rPr lang="en-US" sz="2000" dirty="0">
                <a:solidFill>
                  <a:srgbClr val="0000E6"/>
                </a:solidFill>
                <a:latin typeface="+mn-lt"/>
                <a:ea typeface="Times New Roman" pitchFamily="18" charset="0"/>
                <a:cs typeface="Courier New" pitchFamily="49" charset="0"/>
              </a:rPr>
              <a:t>!</a:t>
            </a:r>
            <a:r>
              <a:rPr lang="en-US" sz="2000" dirty="0">
                <a:solidFill>
                  <a:srgbClr val="0F69FF"/>
                </a:solidFill>
                <a:latin typeface="+mn-lt"/>
                <a:ea typeface="Times New Roman" pitchFamily="18" charset="0"/>
                <a:cs typeface="Courier New" pitchFamily="49" charset="0"/>
              </a:rPr>
              <a:t>\n</a:t>
            </a:r>
            <a:r>
              <a:rPr lang="en-US" sz="2000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"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     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    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Catch(</a:t>
            </a:r>
            <a:r>
              <a:rPr lang="en-US" sz="2000" dirty="0" err="1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){…}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</a:p>
          <a:p>
            <a:pPr>
              <a:buFontTx/>
              <a:buNone/>
              <a:defRPr/>
            </a:pPr>
            <a:endParaRPr lang="en-US" sz="2000" dirty="0">
              <a:solidFill>
                <a:srgbClr val="800080"/>
              </a:solidFill>
              <a:latin typeface="+mn-lt"/>
              <a:ea typeface="Times New Roman" pitchFamily="18" charset="0"/>
              <a:cs typeface="Courier New" pitchFamily="49" charset="0"/>
            </a:endParaRPr>
          </a:p>
          <a:p>
            <a:pPr>
              <a:buFontTx/>
              <a:buNone/>
              <a:defRPr/>
            </a:pPr>
            <a:r>
              <a:rPr lang="en-US" sz="2000" b="1" dirty="0" err="1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int</a:t>
            </a: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2000" dirty="0">
                <a:solidFill>
                  <a:srgbClr val="4000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main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(-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52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0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latin typeface="+mn-lt"/>
                <a:ea typeface="Times New Roman" pitchFamily="18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+mn-lt"/>
                <a:ea typeface="Times New Roman" pitchFamily="18" charset="0"/>
                <a:cs typeface="Courier New" pitchFamily="49" charset="0"/>
              </a:rPr>
              <a:t>Exceptii_multiple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(</a:t>
            </a:r>
            <a:r>
              <a:rPr lang="en-US" sz="2000" dirty="0">
                <a:solidFill>
                  <a:srgbClr val="008C00"/>
                </a:solidFill>
                <a:latin typeface="+mn-lt"/>
                <a:ea typeface="Times New Roman" pitchFamily="18" charset="0"/>
                <a:cs typeface="Courier New" pitchFamily="49" charset="0"/>
              </a:rPr>
              <a:t>34</a:t>
            </a:r>
            <a:r>
              <a:rPr lang="en-US" sz="2000" dirty="0">
                <a:solidFill>
                  <a:srgbClr val="808030"/>
                </a:solidFill>
                <a:latin typeface="+mn-lt"/>
                <a:ea typeface="Times New Roman" pitchFamily="18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>
              <a:buFontTx/>
              <a:buNone/>
              <a:defRPr/>
            </a:pPr>
            <a:r>
              <a:rPr lang="en-US" sz="2000" dirty="0">
                <a:solidFill>
                  <a:srgbClr val="800080"/>
                </a:solidFill>
                <a:latin typeface="+mn-lt"/>
                <a:ea typeface="Times New Roman" pitchFamily="18" charset="0"/>
                <a:cs typeface="Courier New" pitchFamily="49" charset="0"/>
              </a:rPr>
              <a:t>}</a:t>
            </a:r>
            <a:r>
              <a:rPr lang="en-US" sz="2000" dirty="0">
                <a:latin typeface="+mn-lt"/>
              </a:rPr>
              <a:t> </a:t>
            </a:r>
          </a:p>
        </p:txBody>
      </p:sp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336021" y="1091953"/>
            <a:ext cx="3360208" cy="71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794" tIns="50397" rIns="100794" bIns="50397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ro-RO" sz="2000" b="1" i="1" dirty="0"/>
              <a:t>Excepții</a:t>
            </a:r>
            <a:r>
              <a:rPr lang="en-US" sz="2000" b="1" i="1" dirty="0"/>
              <a:t> multiple; catch (…)</a:t>
            </a:r>
          </a:p>
        </p:txBody>
      </p:sp>
    </p:spTree>
    <p:extLst>
      <p:ext uri="{BB962C8B-B14F-4D97-AF65-F5344CB8AC3E}">
        <p14:creationId xmlns:p14="http://schemas.microsoft.com/office/powerpoint/2010/main" val="414798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Google Shape;215;p26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3" name="Google Shape;216;p26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217" name="Google Shape;217;p26"/>
          <p:cNvSpPr/>
          <p:nvPr/>
        </p:nvSpPr>
        <p:spPr>
          <a:xfrm>
            <a:off x="456779" y="1259946"/>
            <a:ext cx="9296576" cy="21034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aruncarea de erori din clase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şi derivate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un catch pentru tipul de baz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va fi executat pentru un obiect aruncat de tipul derivat</a:t>
            </a: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600" dirty="0">
                <a:latin typeface="+mn-lt"/>
              </a:rPr>
              <a:t>s</a:t>
            </a:r>
            <a:r>
              <a:rPr lang="ro-RO" sz="2600" dirty="0"/>
              <a:t>ă</a:t>
            </a:r>
            <a:r>
              <a:rPr lang="ro-RO" sz="2600" dirty="0">
                <a:latin typeface="+mn-lt"/>
              </a:rPr>
              <a:t> se pună catch-ul pe tipul derivat primul şi apoi catchul pe tipul de baz</a:t>
            </a:r>
            <a:r>
              <a:rPr lang="ro-RO" sz="2600" dirty="0"/>
              <a:t>ă</a:t>
            </a: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6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grpSp>
        <p:nvGrpSpPr>
          <p:cNvPr id="15366" name="Group 8"/>
          <p:cNvGrpSpPr>
            <a:grpSpLocks/>
          </p:cNvGrpSpPr>
          <p:nvPr/>
        </p:nvGrpSpPr>
        <p:grpSpPr bwMode="auto">
          <a:xfrm>
            <a:off x="3192198" y="3191863"/>
            <a:ext cx="6636411" cy="4173571"/>
            <a:chOff x="2895600" y="2895600"/>
            <a:chExt cx="5715000" cy="3785652"/>
          </a:xfrm>
        </p:grpSpPr>
        <p:sp>
          <p:nvSpPr>
            <p:cNvPr id="253953" name="Rectangle 1"/>
            <p:cNvSpPr>
              <a:spLocks noChangeArrowheads="1"/>
            </p:cNvSpPr>
            <p:nvPr/>
          </p:nvSpPr>
          <p:spPr bwMode="auto">
            <a:xfrm>
              <a:off x="2895600" y="2895600"/>
              <a:ext cx="5715000" cy="3785652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class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: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public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B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 err="1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int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4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main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()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 D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try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throw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derived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B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b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Caught a base class.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endParaRPr lang="en-US" sz="2200" b="1" dirty="0">
                <a:solidFill>
                  <a:srgbClr val="800000"/>
                </a:solidFill>
                <a:latin typeface="+mn-lt"/>
                <a:ea typeface="Times New Roman" pitchFamily="18" charset="0"/>
                <a:cs typeface="Courier New" pitchFamily="49" charset="0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       catch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(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D </a:t>
              </a:r>
              <a:r>
                <a:rPr lang="en-US" sz="2200" dirty="0" err="1">
                  <a:latin typeface="+mn-lt"/>
                  <a:ea typeface="Times New Roman" pitchFamily="18" charset="0"/>
                  <a:cs typeface="Courier New" pitchFamily="49" charset="0"/>
                </a:rPr>
                <a:t>d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)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{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   </a:t>
              </a:r>
              <a:r>
                <a:rPr lang="en-US" sz="2200" dirty="0" err="1">
                  <a:solidFill>
                    <a:srgbClr val="603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cout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803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&lt;&lt;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0000E6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This won't execute.</a:t>
              </a:r>
              <a:r>
                <a:rPr lang="en-US" sz="2200" dirty="0">
                  <a:solidFill>
                    <a:srgbClr val="0F69FF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\n</a:t>
              </a:r>
              <a:r>
                <a:rPr lang="en-US" sz="2200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"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  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b="1" dirty="0">
                  <a:solidFill>
                    <a:srgbClr val="8000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return</a:t>
              </a:r>
              <a:r>
                <a:rPr lang="en-US" sz="2200" dirty="0">
                  <a:latin typeface="+mn-lt"/>
                  <a:ea typeface="Times New Roman" pitchFamily="18" charset="0"/>
                  <a:cs typeface="Courier New" pitchFamily="49" charset="0"/>
                </a:rPr>
                <a:t> </a:t>
              </a:r>
              <a:r>
                <a:rPr lang="en-US" sz="2200" dirty="0">
                  <a:solidFill>
                    <a:srgbClr val="008C0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0</a:t>
              </a: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;</a:t>
              </a:r>
              <a:endParaRPr lang="en-US" sz="2200" dirty="0">
                <a:latin typeface="+mn-lt"/>
              </a:endParaRPr>
            </a:p>
            <a:p>
              <a:pPr>
                <a:tabLst>
                  <a:tab pos="640464" algn="l"/>
                  <a:tab pos="1282678" algn="l"/>
                  <a:tab pos="1923142" algn="l"/>
                  <a:tab pos="2565355" algn="l"/>
                  <a:tab pos="3205819" algn="l"/>
                  <a:tab pos="3846283" algn="l"/>
                  <a:tab pos="4488497" algn="l"/>
                  <a:tab pos="5128961" algn="l"/>
                  <a:tab pos="5771174" algn="l"/>
                  <a:tab pos="6411638" algn="l"/>
                  <a:tab pos="7052102" algn="l"/>
                  <a:tab pos="7694316" algn="l"/>
                  <a:tab pos="8334780" algn="l"/>
                  <a:tab pos="8976993" algn="l"/>
                  <a:tab pos="9617457" algn="l"/>
                  <a:tab pos="10257921" algn="l"/>
                </a:tabLst>
                <a:defRPr/>
              </a:pPr>
              <a:r>
                <a:rPr lang="en-US" sz="2200" dirty="0">
                  <a:solidFill>
                    <a:srgbClr val="800080"/>
                  </a:solidFill>
                  <a:latin typeface="+mn-lt"/>
                  <a:ea typeface="Times New Roman" pitchFamily="18" charset="0"/>
                  <a:cs typeface="Courier New" pitchFamily="49" charset="0"/>
                </a:rPr>
                <a:t>}</a:t>
              </a:r>
              <a:endParaRPr lang="en-US" sz="2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112625" y="5105087"/>
              <a:ext cx="1371479" cy="380946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30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91" tIns="44996" rIns="89991" bIns="44996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dirty="0">
                <a:latin typeface="+mn-lt"/>
              </a:rPr>
              <a:t>Observații: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b="1" i="1" dirty="0" err="1">
                <a:latin typeface="+mn-lt"/>
              </a:rPr>
              <a:t>void</a:t>
            </a:r>
            <a:r>
              <a:rPr lang="ro-RO" sz="2200" b="1" i="1" dirty="0">
                <a:latin typeface="+mn-lt"/>
              </a:rPr>
              <a:t> </a:t>
            </a:r>
            <a:r>
              <a:rPr lang="ro-RO" sz="2200" b="1" i="1" dirty="0" err="1">
                <a:latin typeface="+mn-lt"/>
              </a:rPr>
              <a:t>Xhandler</a:t>
            </a:r>
            <a:r>
              <a:rPr lang="ro-RO" sz="2200" b="1" i="1" dirty="0">
                <a:latin typeface="+mn-lt"/>
              </a:rPr>
              <a:t>(</a:t>
            </a:r>
            <a:r>
              <a:rPr lang="ro-RO" sz="2200" b="1" i="1" dirty="0" err="1">
                <a:latin typeface="+mn-lt"/>
              </a:rPr>
              <a:t>int</a:t>
            </a:r>
            <a:r>
              <a:rPr lang="ro-RO" sz="2200" b="1" i="1" dirty="0">
                <a:latin typeface="+mn-lt"/>
              </a:rPr>
              <a:t> test) </a:t>
            </a:r>
            <a:r>
              <a:rPr lang="ro-RO" sz="2200" b="1" i="1" dirty="0" err="1">
                <a:latin typeface="+mn-lt"/>
              </a:rPr>
              <a:t>throw</a:t>
            </a:r>
            <a:r>
              <a:rPr lang="ro-RO" sz="2200" b="1" i="1" dirty="0">
                <a:latin typeface="+mn-lt"/>
              </a:rPr>
              <a:t>(</a:t>
            </a:r>
            <a:r>
              <a:rPr lang="ro-RO" sz="2200" b="1" i="1" dirty="0" err="1">
                <a:latin typeface="+mn-lt"/>
              </a:rPr>
              <a:t>int</a:t>
            </a:r>
            <a:r>
              <a:rPr lang="ro-RO" sz="2200" b="1" i="1" dirty="0">
                <a:latin typeface="+mn-lt"/>
              </a:rPr>
              <a:t>, </a:t>
            </a:r>
            <a:r>
              <a:rPr lang="ro-RO" sz="2200" b="1" i="1" dirty="0" err="1">
                <a:latin typeface="+mn-lt"/>
              </a:rPr>
              <a:t>char</a:t>
            </a:r>
            <a:r>
              <a:rPr lang="ro-RO" sz="2200" b="1" i="1" dirty="0">
                <a:latin typeface="+mn-lt"/>
              </a:rPr>
              <a:t>, </a:t>
            </a:r>
            <a:r>
              <a:rPr lang="ro-RO" sz="2200" b="1" i="1" dirty="0" err="1">
                <a:latin typeface="+mn-lt"/>
              </a:rPr>
              <a:t>double</a:t>
            </a:r>
            <a:r>
              <a:rPr lang="ro-RO" sz="2200" b="1" i="1" dirty="0">
                <a:latin typeface="+mn-lt"/>
              </a:rPr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52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52" indent="-355563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re-aruncarea unei excepții: </a:t>
            </a:r>
            <a:r>
              <a:rPr lang="ro-RO" sz="2200" dirty="0" err="1">
                <a:latin typeface="+mn-lt"/>
              </a:rPr>
              <a:t>throw</a:t>
            </a:r>
            <a:r>
              <a:rPr lang="ro-RO" sz="2200" dirty="0">
                <a:latin typeface="+mn-lt"/>
              </a:rPr>
              <a:t>; // fără excepție din catch</a:t>
            </a:r>
          </a:p>
        </p:txBody>
      </p:sp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78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42031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dirty="0">
                <a:latin typeface="+mj-lt"/>
              </a:rPr>
              <a:t>La </a:t>
            </a:r>
            <a:r>
              <a:rPr lang="en-US" sz="2200" dirty="0" err="1">
                <a:latin typeface="+mj-lt"/>
              </a:rPr>
              <a:t>definiţia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unei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funcţii</a:t>
            </a:r>
            <a:r>
              <a:rPr lang="en-US" sz="2200" dirty="0">
                <a:latin typeface="+mj-lt"/>
              </a:rPr>
              <a:t> (</a:t>
            </a:r>
            <a:r>
              <a:rPr lang="en-US" sz="2200" dirty="0" err="1">
                <a:latin typeface="+mj-lt"/>
              </a:rPr>
              <a:t>metode</a:t>
            </a:r>
            <a:r>
              <a:rPr lang="en-US" sz="2200" dirty="0">
                <a:latin typeface="+mj-lt"/>
              </a:rPr>
              <a:t>), se </a:t>
            </a:r>
            <a:r>
              <a:rPr lang="en-US" sz="2200" dirty="0" err="1">
                <a:latin typeface="+mj-lt"/>
              </a:rPr>
              <a:t>poate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preciza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lista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tipurilor</a:t>
            </a:r>
            <a:r>
              <a:rPr lang="en-US" sz="2200" dirty="0">
                <a:latin typeface="+mj-lt"/>
              </a:rPr>
              <a:t> de </a:t>
            </a:r>
            <a:r>
              <a:rPr lang="en-US" sz="2200" dirty="0" err="1">
                <a:latin typeface="+mj-lt"/>
              </a:rPr>
              <a:t>excepţii</a:t>
            </a:r>
            <a:r>
              <a:rPr lang="en-US" sz="2200" dirty="0">
                <a:latin typeface="+mj-lt"/>
              </a:rPr>
              <a:t> care pot fi generate </a:t>
            </a:r>
            <a:r>
              <a:rPr lang="en-US" sz="2200" dirty="0" err="1">
                <a:latin typeface="+mj-lt"/>
              </a:rPr>
              <a:t>în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cadrul</a:t>
            </a:r>
            <a:r>
              <a:rPr lang="en-US" sz="2200" dirty="0">
                <a:latin typeface="+mj-lt"/>
              </a:rPr>
              <a:t> </a:t>
            </a:r>
            <a:r>
              <a:rPr lang="en-US" sz="2200" dirty="0" err="1">
                <a:latin typeface="+mj-lt"/>
              </a:rPr>
              <a:t>funcţiei</a:t>
            </a:r>
            <a:r>
              <a:rPr lang="en-US" sz="2200" dirty="0">
                <a:latin typeface="+mj-lt"/>
              </a:rPr>
              <a:t>. </a:t>
            </a:r>
            <a:endParaRPr lang="ro-RO" sz="2200" b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v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oid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en-US" sz="2200" b="1" i="1" dirty="0" err="1">
                <a:solidFill>
                  <a:srgbClr val="0070C0"/>
                </a:solidFill>
                <a:latin typeface="+mn-lt"/>
              </a:rPr>
              <a:t>Functie</a:t>
            </a:r>
            <a:r>
              <a:rPr lang="en-US" sz="2200" b="1" i="1" dirty="0">
                <a:solidFill>
                  <a:srgbClr val="0070C0"/>
                </a:solidFill>
                <a:latin typeface="+mn-lt"/>
              </a:rPr>
              <a:t> </a:t>
            </a:r>
            <a:r>
              <a:rPr lang="ro-RO" sz="2200" b="1" i="1" dirty="0">
                <a:solidFill>
                  <a:srgbClr val="0070C0"/>
                </a:solidFill>
                <a:latin typeface="+mn-lt"/>
              </a:rPr>
              <a:t>(int test) throw(int, char)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 marL="457105" indent="-355526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poate specifica ce excepții arunc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o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05" indent="-355526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se restricționează tipurile de excepții care se pot arunca din funcție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  <a:p>
            <a:pPr marL="457105" indent="-355526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latin typeface="+mn-lt"/>
              </a:rPr>
              <a:t>un alt tip nespecificat termin</a:t>
            </a:r>
            <a:r>
              <a:rPr lang="ro-RO" sz="2200" dirty="0"/>
              <a:t>ă</a:t>
            </a:r>
            <a:r>
              <a:rPr lang="ro-RO" sz="2200" dirty="0">
                <a:latin typeface="+mn-lt"/>
              </a:rPr>
              <a:t> programul: </a:t>
            </a:r>
          </a:p>
          <a:p>
            <a:pPr indent="457105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	apel la </a:t>
            </a:r>
            <a:r>
              <a:rPr lang="ro-RO" sz="2200" dirty="0" err="1">
                <a:latin typeface="+mn-lt"/>
              </a:rPr>
              <a:t>unexpected</a:t>
            </a:r>
            <a:r>
              <a:rPr lang="ro-RO" sz="2200" dirty="0">
                <a:latin typeface="+mn-lt"/>
              </a:rPr>
              <a:t>() care apelează </a:t>
            </a:r>
            <a:r>
              <a:rPr lang="ro-RO" sz="2200" dirty="0" err="1">
                <a:latin typeface="+mn-lt"/>
              </a:rPr>
              <a:t>abort</a:t>
            </a:r>
            <a:r>
              <a:rPr lang="ro-RO" sz="2200" dirty="0">
                <a:latin typeface="+mn-lt"/>
              </a:rPr>
              <a:t>()</a:t>
            </a:r>
          </a:p>
          <a:p>
            <a:pPr indent="457105">
              <a:spcBef>
                <a:spcPts val="0"/>
              </a:spcBef>
              <a:spcAft>
                <a:spcPts val="0"/>
              </a:spcAft>
              <a:defRPr/>
            </a:pPr>
            <a:r>
              <a:rPr lang="ro-RO" sz="2200" dirty="0">
                <a:latin typeface="+mn-lt"/>
              </a:rPr>
              <a:t>- se poate redefini</a:t>
            </a: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172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265237"/>
            <a:ext cx="9296576" cy="6027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latin typeface="+mj-lt"/>
              </a:rPr>
              <a:t>Exemplu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funcţie</a:t>
            </a:r>
            <a:r>
              <a:rPr lang="en-US" sz="2200" b="1" i="1" dirty="0">
                <a:latin typeface="+mj-lt"/>
              </a:rPr>
              <a:t> care </a:t>
            </a:r>
            <a:r>
              <a:rPr lang="en-US" sz="2200" b="1" i="1" dirty="0" err="1">
                <a:latin typeface="+mj-lt"/>
              </a:rPr>
              <a:t>precizeaza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lista</a:t>
            </a:r>
            <a:r>
              <a:rPr lang="en-US" sz="2200" b="1" i="1" dirty="0">
                <a:latin typeface="+mj-lt"/>
              </a:rPr>
              <a:t> </a:t>
            </a:r>
            <a:r>
              <a:rPr lang="en-US" sz="2200" b="1" i="1" dirty="0" err="1">
                <a:latin typeface="+mj-lt"/>
              </a:rPr>
              <a:t>tipurilor</a:t>
            </a:r>
            <a:r>
              <a:rPr lang="en-US" sz="2200" b="1" i="1" dirty="0">
                <a:latin typeface="+mj-lt"/>
              </a:rPr>
              <a:t> de </a:t>
            </a:r>
            <a:r>
              <a:rPr lang="en-US" sz="2200" b="1" i="1" dirty="0" err="1">
                <a:latin typeface="+mj-lt"/>
              </a:rPr>
              <a:t>excepţii</a:t>
            </a:r>
            <a:endParaRPr lang="ro-RO" sz="2200" b="1" i="1" dirty="0">
              <a:latin typeface="+mj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13" y="2027237"/>
            <a:ext cx="5273331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1110" y="6294437"/>
            <a:ext cx="8712621" cy="707878"/>
          </a:xfrm>
          <a:prstGeom prst="rect">
            <a:avLst/>
          </a:prstGeom>
        </p:spPr>
        <p:txBody>
          <a:bodyPr wrap="none" lIns="91430" tIns="45716" rIns="91430" bIns="45716">
            <a:spAutoFit/>
          </a:bodyPr>
          <a:lstStyle/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 err="1">
                <a:cs typeface="Times New Roman" panose="02020603050405020304" pitchFamily="18" charset="0"/>
              </a:rPr>
              <a:t>Unele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</a:rPr>
              <a:t>compilatoare</a:t>
            </a:r>
            <a:r>
              <a:rPr lang="en-US" sz="2000" b="1" dirty="0">
                <a:cs typeface="Times New Roman" panose="02020603050405020304" pitchFamily="18" charset="0"/>
              </a:rPr>
              <a:t> pot da </a:t>
            </a:r>
            <a:r>
              <a:rPr lang="en-US" sz="2000" b="1" dirty="0" err="1">
                <a:cs typeface="Times New Roman" panose="02020603050405020304" pitchFamily="18" charset="0"/>
              </a:rPr>
              <a:t>warninguri</a:t>
            </a:r>
            <a:r>
              <a:rPr lang="en-US" sz="2000" b="1" dirty="0"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cs typeface="Times New Roman" panose="02020603050405020304" pitchFamily="18" charset="0"/>
              </a:rPr>
              <a:t>altele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</a:rPr>
              <a:t>termina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</a:rPr>
              <a:t>executia</a:t>
            </a:r>
            <a:r>
              <a:rPr lang="en-US" sz="2000" b="1" dirty="0"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cs typeface="Times New Roman" panose="02020603050405020304" pitchFamily="18" charset="0"/>
              </a:rPr>
              <a:t>abrubt</a:t>
            </a:r>
            <a:r>
              <a:rPr lang="en-US" sz="2000" b="1" dirty="0">
                <a:cs typeface="Times New Roman" panose="02020603050405020304" pitchFamily="18" charset="0"/>
              </a:rPr>
              <a:t>:</a:t>
            </a:r>
          </a:p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000" b="1" dirty="0">
                <a:cs typeface="Times New Roman" panose="02020603050405020304" pitchFamily="18" charset="0"/>
              </a:rPr>
              <a:t> “terminate called after throwing an instance of ‘double’ ”</a:t>
            </a:r>
            <a:endParaRPr lang="ro-RO" sz="2000" b="1" dirty="0"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21188" y="3071951"/>
            <a:ext cx="5038725" cy="707878"/>
          </a:xfrm>
          <a:prstGeom prst="rect">
            <a:avLst/>
          </a:prstGeom>
        </p:spPr>
        <p:txBody>
          <a:bodyPr lIns="91430" tIns="45716" rIns="91430" bIns="45716">
            <a:spAutoFit/>
          </a:bodyPr>
          <a:lstStyle/>
          <a:p>
            <a:r>
              <a:rPr lang="vi-VN" sz="2000" b="1" i="1" dirty="0">
                <a:latin typeface="+mj-lt"/>
              </a:rPr>
              <a:t>Observaţie: lista cu tipurile de exceptii poate fi nulă, caz în care nu se acceptă nici o eroare: </a:t>
            </a:r>
          </a:p>
        </p:txBody>
      </p:sp>
    </p:spTree>
    <p:extLst>
      <p:ext uri="{BB962C8B-B14F-4D97-AF65-F5344CB8AC3E}">
        <p14:creationId xmlns:p14="http://schemas.microsoft.com/office/powerpoint/2010/main" val="230500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 err="1">
                <a:latin typeface="+mn-lt"/>
              </a:rPr>
              <a:t>Rearuncarea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unei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latin typeface="+mn-lt"/>
              </a:rPr>
              <a:t>exceptii</a:t>
            </a:r>
            <a:endParaRPr lang="ro-RO" sz="2200" b="1" dirty="0"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lang="ro-RO" sz="2200" b="1" dirty="0">
              <a:latin typeface="+mn-lt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0713" y="1951038"/>
            <a:ext cx="8686800" cy="430887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pPr marL="457105" indent="-355526">
              <a:spcBef>
                <a:spcPts val="0"/>
              </a:spcBef>
              <a:spcAft>
                <a:spcPts val="0"/>
              </a:spcAft>
              <a:buSzPts val="2000"/>
              <a:buFontTx/>
              <a:buChar char="-"/>
              <a:defRPr/>
            </a:pPr>
            <a:r>
              <a:rPr lang="ro-RO" sz="2200" dirty="0">
                <a:cs typeface="Times New Roman" panose="02020603050405020304" pitchFamily="18" charset="0"/>
              </a:rPr>
              <a:t>re-aruncarea unei excepții: throw; // fără excepție din catch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11" y="2382838"/>
            <a:ext cx="4024313" cy="460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435600" y="3703637"/>
            <a:ext cx="3414713" cy="1446550"/>
          </a:xfrm>
          <a:prstGeom prst="rect">
            <a:avLst/>
          </a:prstGeom>
        </p:spPr>
        <p:txBody>
          <a:bodyPr wrap="square" lIns="91430" tIns="45716" rIns="91430" bIns="45716">
            <a:spAutoFit/>
          </a:bodyPr>
          <a:lstStyle/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cs typeface="Times New Roman" panose="02020603050405020304" pitchFamily="18" charset="0"/>
              </a:rPr>
              <a:t>Se </a:t>
            </a:r>
            <a:r>
              <a:rPr lang="en-US" sz="2200" dirty="0" err="1">
                <a:cs typeface="Times New Roman" panose="02020603050405020304" pitchFamily="18" charset="0"/>
              </a:rPr>
              <a:t>afiseaza</a:t>
            </a:r>
            <a:r>
              <a:rPr lang="en-US" sz="2200" dirty="0">
                <a:cs typeface="Times New Roman" panose="02020603050405020304" pitchFamily="18" charset="0"/>
              </a:rPr>
              <a:t>: </a:t>
            </a:r>
          </a:p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cs typeface="Times New Roman" panose="02020603050405020304" pitchFamily="18" charset="0"/>
              </a:rPr>
              <a:t>B</a:t>
            </a:r>
          </a:p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cs typeface="Times New Roman" panose="02020603050405020304" pitchFamily="18" charset="0"/>
              </a:rPr>
              <a:t>D</a:t>
            </a:r>
          </a:p>
          <a:p>
            <a:pPr marL="101578">
              <a:spcBef>
                <a:spcPts val="0"/>
              </a:spcBef>
              <a:spcAft>
                <a:spcPts val="0"/>
              </a:spcAft>
              <a:buSzPts val="2000"/>
              <a:defRPr/>
            </a:pPr>
            <a:r>
              <a:rPr lang="en-US" sz="2200" dirty="0">
                <a:cs typeface="Times New Roman" panose="02020603050405020304" pitchFamily="18" charset="0"/>
              </a:rPr>
              <a:t>E</a:t>
            </a:r>
            <a:endParaRPr lang="ro-RO" sz="2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656" y="2636836"/>
            <a:ext cx="5170857" cy="155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Google Shape;229;p27"/>
          <p:cNvSpPr/>
          <p:nvPr/>
        </p:nvSpPr>
        <p:spPr>
          <a:xfrm>
            <a:off x="392112" y="1951038"/>
            <a:ext cx="9296576" cy="685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1" dirty="0" err="1">
                <a:cs typeface="Times New Roman" panose="02020603050405020304" pitchFamily="18" charset="0"/>
              </a:rPr>
              <a:t>Varianta</a:t>
            </a:r>
            <a:r>
              <a:rPr lang="en-US" sz="1800" b="1" dirty="0">
                <a:cs typeface="Times New Roman" panose="02020603050405020304" pitchFamily="18" charset="0"/>
              </a:rPr>
              <a:t> C++98 – </a:t>
            </a:r>
            <a:r>
              <a:rPr lang="en-US" sz="1800" b="1" dirty="0" err="1">
                <a:cs typeface="Times New Roman" panose="02020603050405020304" pitchFamily="18" charset="0"/>
              </a:rPr>
              <a:t>Detalii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despre</a:t>
            </a:r>
            <a:r>
              <a:rPr lang="en-US" sz="1800" b="1" dirty="0">
                <a:cs typeface="Times New Roman" panose="02020603050405020304" pitchFamily="18" charset="0"/>
              </a:rPr>
              <a:t> &lt;exception&gt;  </a:t>
            </a:r>
            <a:r>
              <a:rPr lang="en-US" sz="1800" b="1" dirty="0" err="1">
                <a:cs typeface="Times New Roman" panose="02020603050405020304" pitchFamily="18" charset="0"/>
              </a:rPr>
              <a:t>si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toate</a:t>
            </a:r>
            <a:r>
              <a:rPr lang="en-US" sz="1800" b="1" dirty="0"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cs typeface="Times New Roman" panose="02020603050405020304" pitchFamily="18" charset="0"/>
              </a:rPr>
              <a:t>functiile</a:t>
            </a:r>
            <a:r>
              <a:rPr lang="en-US" sz="1800" b="1" dirty="0">
                <a:cs typeface="Times New Roman" panose="02020603050405020304" pitchFamily="18" charset="0"/>
              </a:rPr>
              <a:t> sale </a:t>
            </a:r>
            <a:r>
              <a:rPr lang="en-US" sz="1800" b="1" dirty="0" err="1">
                <a:cs typeface="Times New Roman" panose="02020603050405020304" pitchFamily="18" charset="0"/>
              </a:rPr>
              <a:t>membre</a:t>
            </a:r>
            <a:r>
              <a:rPr lang="en-US" sz="1800" b="1" dirty="0">
                <a:cs typeface="Times New Roman" panose="02020603050405020304" pitchFamily="18" charset="0"/>
              </a:rPr>
              <a:t> se pot </a:t>
            </a:r>
            <a:r>
              <a:rPr lang="en-US" sz="1800" b="1" dirty="0" err="1">
                <a:cs typeface="Times New Roman" panose="02020603050405020304" pitchFamily="18" charset="0"/>
              </a:rPr>
              <a:t>gasi</a:t>
            </a:r>
            <a:r>
              <a:rPr lang="en-US" sz="1800" b="1" dirty="0">
                <a:cs typeface="Times New Roman" panose="02020603050405020304" pitchFamily="18" charset="0"/>
              </a:rPr>
              <a:t>: https://www.cplusplus.com/reference/exception/exception/ </a:t>
            </a:r>
            <a:endParaRPr lang="ro-RO" sz="1800" b="1" dirty="0">
              <a:cs typeface="Times New Roman" panose="02020603050405020304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319" y="4389437"/>
            <a:ext cx="6373019" cy="281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490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Google Shape;372;p3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7"/>
          <p:cNvSpPr>
            <a:spLocks noChangeArrowheads="1"/>
          </p:cNvSpPr>
          <p:nvPr/>
        </p:nvSpPr>
        <p:spPr bwMode="auto">
          <a:xfrm>
            <a:off x="252413" y="1390650"/>
            <a:ext cx="9359900" cy="409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/>
          <a:p>
            <a:pPr>
              <a:buClr>
                <a:srgbClr val="000000"/>
              </a:buClr>
            </a:pPr>
            <a:r>
              <a:rPr lang="en-US" sz="2000" b="1" i="1" dirty="0" err="1"/>
              <a:t>L</a:t>
            </a:r>
            <a:r>
              <a:rPr lang="en-US" sz="2000" b="1" i="1" dirty="0" err="1" smtClean="0"/>
              <a:t>ista</a:t>
            </a:r>
            <a:r>
              <a:rPr lang="en-US" sz="2000" b="1" i="1" dirty="0" smtClean="0"/>
              <a:t> </a:t>
            </a:r>
            <a:r>
              <a:rPr lang="en-US" sz="2000" b="1" i="1" dirty="0"/>
              <a:t>de </a:t>
            </a:r>
            <a:r>
              <a:rPr lang="en-US" sz="2000" b="1" i="1" dirty="0" err="1"/>
              <a:t>iniţializare</a:t>
            </a:r>
            <a:r>
              <a:rPr lang="en-US" sz="2000" b="1" i="1" dirty="0"/>
              <a:t> </a:t>
            </a:r>
            <a:r>
              <a:rPr lang="en-US" sz="2000" b="1" i="1" dirty="0" err="1"/>
              <a:t>pentru</a:t>
            </a:r>
            <a:r>
              <a:rPr lang="en-US" sz="2000" b="1" i="1" dirty="0"/>
              <a:t> </a:t>
            </a:r>
            <a:r>
              <a:rPr lang="en-US" sz="2000" b="1" i="1" dirty="0" err="1" smtClean="0"/>
              <a:t>constructori</a:t>
            </a:r>
            <a:r>
              <a:rPr lang="en-US" sz="2000" b="1" i="1" dirty="0" smtClean="0"/>
              <a:t> (</a:t>
            </a:r>
            <a:r>
              <a:rPr lang="en-US" sz="2000" b="1" i="1" dirty="0" err="1" smtClean="0"/>
              <a:t>utilitate</a:t>
            </a:r>
            <a:r>
              <a:rPr lang="en-US" sz="2000" b="1" i="1" dirty="0" smtClean="0"/>
              <a:t> in </a:t>
            </a:r>
            <a:r>
              <a:rPr lang="en-US" sz="2000" b="1" i="1" dirty="0" err="1" smtClean="0"/>
              <a:t>cazul</a:t>
            </a:r>
            <a:r>
              <a:rPr lang="en-US" sz="2000" b="1" i="1" dirty="0" smtClean="0"/>
              <a:t> </a:t>
            </a:r>
            <a:r>
              <a:rPr lang="en-US" sz="2000" b="1" i="1" dirty="0" err="1" smtClean="0"/>
              <a:t>Mostenirii</a:t>
            </a:r>
            <a:r>
              <a:rPr lang="en-US" sz="2000" b="1" i="1" dirty="0" smtClean="0"/>
              <a:t>)</a:t>
            </a:r>
            <a:endParaRPr lang="en-US" sz="2000" b="1" i="1" dirty="0"/>
          </a:p>
        </p:txBody>
      </p:sp>
      <p:grpSp>
        <p:nvGrpSpPr>
          <p:cNvPr id="10244" name="Group 11"/>
          <p:cNvGrpSpPr>
            <a:grpSpLocks/>
          </p:cNvGrpSpPr>
          <p:nvPr/>
        </p:nvGrpSpPr>
        <p:grpSpPr bwMode="auto">
          <a:xfrm>
            <a:off x="392113" y="1951038"/>
            <a:ext cx="9220200" cy="5334000"/>
            <a:chOff x="1066799" y="1538164"/>
            <a:chExt cx="7652399" cy="4838264"/>
          </a:xfrm>
        </p:grpSpPr>
        <p:sp>
          <p:nvSpPr>
            <p:cNvPr id="227329" name="Rectangle 1"/>
            <p:cNvSpPr>
              <a:spLocks noChangeArrowheads="1"/>
            </p:cNvSpPr>
            <p:nvPr/>
          </p:nvSpPr>
          <p:spPr bwMode="auto">
            <a:xfrm>
              <a:off x="1066799" y="1538164"/>
              <a:ext cx="7652399" cy="4829624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noFill/>
              <a:prstDash val="solid"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a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Alta_clasa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a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 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x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Bar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x 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=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kern="0" dirty="0" err="1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;}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};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class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MyType2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Bar 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{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it-IT" sz="2000" b="1" i="1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      Alta_clasa m;</a:t>
              </a:r>
              <a:r>
                <a:rPr lang="it-IT" sz="2000" kern="0" dirty="0">
                  <a:solidFill>
                    <a:schemeClr val="dk1"/>
                  </a:solidFill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// obiect m = subobiect in cadrul clasei MyType2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</a:t>
              </a:r>
              <a:r>
                <a:rPr lang="en-US" sz="2000" b="1" kern="0" dirty="0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public</a:t>
              </a: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: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E34ADC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           </a:t>
              </a:r>
              <a:r>
                <a:rPr lang="en-US" sz="2000" kern="0" dirty="0"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MyType2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(</a:t>
              </a:r>
              <a:r>
                <a:rPr lang="en-US" sz="2000" b="1" kern="0" dirty="0" err="1">
                  <a:solidFill>
                    <a:srgbClr val="80000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int</a:t>
              </a:r>
              <a:r>
                <a:rPr lang="en-US" sz="2000" kern="0" dirty="0">
                  <a:solidFill>
                    <a:srgbClr val="80803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)</a:t>
              </a: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;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2000" kern="0" dirty="0">
                  <a:solidFill>
                    <a:srgbClr val="800080"/>
                  </a:solidFill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Arial"/>
                </a:rPr>
                <a:t>};</a:t>
              </a:r>
              <a:r>
                <a:rPr lang="en-US" sz="2000" kern="0" dirty="0">
                  <a:latin typeface="Times New Roman" pitchFamily="18" charset="0"/>
                  <a:ea typeface="Arial"/>
                  <a:cs typeface="Times New Roman" pitchFamily="18" charset="0"/>
                  <a:sym typeface="Arial"/>
                </a:rPr>
                <a:t> 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endParaRPr lang="en-US" sz="2200" kern="0" dirty="0">
                <a:latin typeface="+mn-lt"/>
                <a:ea typeface="Arial"/>
                <a:cs typeface="Arial"/>
                <a:sym typeface="Arial"/>
              </a:endParaRP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defRPr/>
              </a:pP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MyType2 :: MyType2 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(</a:t>
              </a:r>
              <a:r>
                <a:rPr lang="en-US" sz="3200" b="1" kern="0" dirty="0" err="1">
                  <a:solidFill>
                    <a:srgbClr val="80000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int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solidFill>
                    <a:srgbClr val="80803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: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Bar (</a:t>
              </a:r>
              <a:r>
                <a:rPr lang="en-US" sz="3200" kern="0" dirty="0" err="1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i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), m(i+1)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{</a:t>
              </a:r>
              <a:r>
                <a:rPr lang="en-US" sz="3200" kern="0" dirty="0"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 … </a:t>
              </a:r>
              <a:r>
                <a:rPr lang="en-US" sz="3200" kern="0" dirty="0">
                  <a:solidFill>
                    <a:srgbClr val="800080"/>
                  </a:solidFill>
                  <a:latin typeface="Arial"/>
                  <a:ea typeface="Times New Roman" pitchFamily="18" charset="0"/>
                  <a:cs typeface="Courier New" pitchFamily="49" charset="0"/>
                  <a:sym typeface="Arial"/>
                </a:rPr>
                <a:t>}</a:t>
              </a:r>
              <a:endParaRPr lang="en-US" sz="3200" kern="0" dirty="0"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348875" y="5614689"/>
              <a:ext cx="3054108" cy="761739"/>
            </a:xfrm>
            <a:prstGeom prst="rect">
              <a:avLst/>
            </a:prstGeom>
            <a:solidFill>
              <a:srgbClr val="FFCC99">
                <a:alpha val="25000"/>
              </a:srgbClr>
            </a:solidFill>
            <a:ln>
              <a:solidFill>
                <a:srgbClr val="FFCC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  <a:defRPr/>
              </a:pPr>
              <a:endParaRPr lang="en-US" kern="0">
                <a:sym typeface="Arial"/>
              </a:endParaRPr>
            </a:p>
          </p:txBody>
        </p:sp>
      </p:grpSp>
      <p:sp>
        <p:nvSpPr>
          <p:cNvPr id="10245" name="Google Shape;154;p21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sp>
        <p:nvSpPr>
          <p:cNvPr id="10246" name="Google Shape;156;p21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Google Shape;227;p27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1" y="83998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7" name="Google Shape;228;p27"/>
          <p:cNvSpPr>
            <a:spLocks noChangeArrowheads="1"/>
          </p:cNvSpPr>
          <p:nvPr/>
        </p:nvSpPr>
        <p:spPr bwMode="auto">
          <a:xfrm>
            <a:off x="2322396" y="827717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3" rIns="0" bIns="10073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/>
              <a:t>Tratarea excepțiilor în C++</a:t>
            </a:r>
          </a:p>
        </p:txBody>
      </p:sp>
      <p:sp>
        <p:nvSpPr>
          <p:cNvPr id="229" name="Google Shape;229;p27"/>
          <p:cNvSpPr/>
          <p:nvPr/>
        </p:nvSpPr>
        <p:spPr>
          <a:xfrm>
            <a:off x="456779" y="1424439"/>
            <a:ext cx="9296576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i="1" dirty="0" err="1">
                <a:cs typeface="Times New Roman" panose="02020603050405020304" pitchFamily="18" charset="0"/>
              </a:rPr>
              <a:t>Implementarea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unei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ierarhii</a:t>
            </a:r>
            <a:r>
              <a:rPr lang="en-US" sz="2200" b="1" i="1" dirty="0"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cs typeface="Times New Roman" panose="02020603050405020304" pitchFamily="18" charset="0"/>
              </a:rPr>
              <a:t>clase</a:t>
            </a:r>
            <a:r>
              <a:rPr lang="en-US" sz="2200" b="1" i="1" dirty="0">
                <a:cs typeface="Times New Roman" panose="02020603050405020304" pitchFamily="18" charset="0"/>
              </a:rPr>
              <a:t> de </a:t>
            </a:r>
            <a:r>
              <a:rPr lang="en-US" sz="2200" b="1" i="1" dirty="0" err="1">
                <a:cs typeface="Times New Roman" panose="02020603050405020304" pitchFamily="18" charset="0"/>
              </a:rPr>
              <a:t>excepţii</a:t>
            </a:r>
            <a:r>
              <a:rPr lang="en-US" sz="2200" b="1" i="1" dirty="0">
                <a:cs typeface="Times New Roman" panose="02020603050405020304" pitchFamily="18" charset="0"/>
              </a:rPr>
              <a:t> </a:t>
            </a:r>
            <a:r>
              <a:rPr lang="en-US" sz="2200" b="1" i="1" dirty="0" err="1">
                <a:cs typeface="Times New Roman" panose="02020603050405020304" pitchFamily="18" charset="0"/>
              </a:rPr>
              <a:t>pornind</a:t>
            </a:r>
            <a:r>
              <a:rPr lang="en-US" sz="2200" b="1" i="1" dirty="0">
                <a:cs typeface="Times New Roman" panose="02020603050405020304" pitchFamily="18" charset="0"/>
              </a:rPr>
              <a:t> de la </a:t>
            </a:r>
            <a:r>
              <a:rPr lang="en-US" sz="2200" b="1" i="1" dirty="0" err="1">
                <a:cs typeface="Times New Roman" panose="02020603050405020304" pitchFamily="18" charset="0"/>
              </a:rPr>
              <a:t>std</a:t>
            </a:r>
            <a:r>
              <a:rPr lang="en-US" sz="2200" b="1" i="1" dirty="0">
                <a:cs typeface="Times New Roman" panose="02020603050405020304" pitchFamily="18" charset="0"/>
              </a:rPr>
              <a:t>::exception </a:t>
            </a:r>
            <a:endParaRPr lang="ro-RO" sz="2200" b="1" i="1" dirty="0">
              <a:cs typeface="Times New Roman" panose="02020603050405020304" pitchFamily="18" charset="0"/>
            </a:endParaRPr>
          </a:p>
        </p:txBody>
      </p:sp>
      <p:sp>
        <p:nvSpPr>
          <p:cNvPr id="7" name="Google Shape;105;p17"/>
          <p:cNvSpPr/>
          <p:nvPr/>
        </p:nvSpPr>
        <p:spPr>
          <a:xfrm>
            <a:off x="84007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80" tIns="50389" rIns="100780" bIns="50389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2103438"/>
            <a:ext cx="7773349" cy="4029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Google Shape;229;p27"/>
          <p:cNvSpPr/>
          <p:nvPr/>
        </p:nvSpPr>
        <p:spPr>
          <a:xfrm>
            <a:off x="609180" y="6377440"/>
            <a:ext cx="3973933" cy="4503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lIns="89982" tIns="44991" rIns="89982" bIns="44991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cs typeface="Times New Roman" panose="02020603050405020304" pitchFamily="18" charset="0"/>
              </a:rPr>
              <a:t>Se </a:t>
            </a:r>
            <a:r>
              <a:rPr lang="en-US" sz="2000" dirty="0" err="1">
                <a:cs typeface="Times New Roman" panose="02020603050405020304" pitchFamily="18" charset="0"/>
              </a:rPr>
              <a:t>afiseaza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Exceptie</a:t>
            </a:r>
            <a:r>
              <a:rPr lang="en-US" sz="2000" dirty="0"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cs typeface="Times New Roman" panose="02020603050405020304" pitchFamily="18" charset="0"/>
              </a:rPr>
              <a:t>Matematica</a:t>
            </a:r>
            <a:endParaRPr lang="ro-RO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97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Google Shape;239;p28"/>
          <p:cNvPicPr preferRelativeResize="0"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027060" y="83997"/>
            <a:ext cx="883805" cy="838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Google Shape;240;p28"/>
          <p:cNvSpPr>
            <a:spLocks noChangeArrowheads="1"/>
          </p:cNvSpPr>
          <p:nvPr/>
        </p:nvSpPr>
        <p:spPr bwMode="auto">
          <a:xfrm>
            <a:off x="2322395" y="827715"/>
            <a:ext cx="5540844" cy="44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4" rIns="0" bIns="10074"/>
          <a:lstStyle/>
          <a:p>
            <a:pPr algn="ctr">
              <a:spcBef>
                <a:spcPct val="0"/>
              </a:spcBef>
              <a:buFontTx/>
              <a:buNone/>
            </a:pPr>
            <a:r>
              <a:rPr lang="ro-RO" sz="2200" b="1" dirty="0" smtClean="0"/>
              <a:t>3. Tratarea excepțiilor în C++</a:t>
            </a:r>
            <a:endParaRPr lang="ro-RO" sz="2200" b="1" dirty="0"/>
          </a:p>
        </p:txBody>
      </p:sp>
      <p:pic>
        <p:nvPicPr>
          <p:cNvPr id="17412" name="Google Shape;241;p28"/>
          <p:cNvPicPr preferRelativeResize="0"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260" y="1424439"/>
            <a:ext cx="9217821" cy="5982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Google Shape;105;p17"/>
          <p:cNvSpPr/>
          <p:nvPr/>
        </p:nvSpPr>
        <p:spPr>
          <a:xfrm>
            <a:off x="84006" y="83996"/>
            <a:ext cx="5038563" cy="657972"/>
          </a:xfrm>
          <a:prstGeom prst="rect">
            <a:avLst/>
          </a:prstGeom>
          <a:noFill/>
          <a:ln>
            <a:noFill/>
          </a:ln>
        </p:spPr>
        <p:txBody>
          <a:bodyPr spcFirstLastPara="1" lIns="100790" tIns="50395" rIns="100790" bIns="50395"/>
          <a:lstStyle/>
          <a:p>
            <a:pPr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Facultatea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de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Matematica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si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  <a:ea typeface="Arial"/>
                <a:cs typeface="Arial"/>
                <a:sym typeface="Arial"/>
              </a:rPr>
              <a:t>Informatica</a:t>
            </a:r>
            <a:r>
              <a:rPr lang="en-US" sz="2000" b="1" dirty="0">
                <a:latin typeface="+mn-lt"/>
                <a:ea typeface="Arial"/>
                <a:cs typeface="Arial"/>
                <a:sym typeface="Arial"/>
              </a:rPr>
              <a:t> </a:t>
            </a:r>
            <a:r>
              <a:rPr lang="en-US" sz="2000" b="1" dirty="0" err="1">
                <a:latin typeface="+mn-lt"/>
              </a:rPr>
              <a:t>Universitatea</a:t>
            </a:r>
            <a:r>
              <a:rPr lang="en-US" sz="2000" b="1" dirty="0">
                <a:latin typeface="+mn-lt"/>
              </a:rPr>
              <a:t> din </a:t>
            </a:r>
            <a:r>
              <a:rPr lang="en-US" sz="2000" b="1" dirty="0" err="1">
                <a:latin typeface="+mn-lt"/>
              </a:rPr>
              <a:t>Bucuresti</a:t>
            </a:r>
            <a:endParaRPr sz="2000">
              <a:latin typeface="+mn-lt"/>
            </a:endParaRPr>
          </a:p>
        </p:txBody>
      </p:sp>
      <p:pic>
        <p:nvPicPr>
          <p:cNvPr id="6" name="Google Shape;549;p59"/>
          <p:cNvPicPr preferRelativeResize="0"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03717" y="3053619"/>
            <a:ext cx="6447400" cy="399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098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Google Shape;866;p79"/>
          <p:cNvSpPr>
            <a:spLocks noChangeArrowheads="1"/>
          </p:cNvSpPr>
          <p:nvPr/>
        </p:nvSpPr>
        <p:spPr bwMode="auto">
          <a:xfrm>
            <a:off x="9236075" y="7062788"/>
            <a:ext cx="6985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854B7120-4842-49D8-B105-2E9BDCFA285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52</a:t>
            </a:fld>
            <a:endParaRPr lang="en-US" sz="1800"/>
          </a:p>
        </p:txBody>
      </p:sp>
      <p:sp>
        <p:nvSpPr>
          <p:cNvPr id="67587" name="Google Shape;867;p7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67588" name="Google Shape;868;p7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9" name="Google Shape;869;p79"/>
          <p:cNvSpPr>
            <a:spLocks noChangeArrowheads="1"/>
          </p:cNvSpPr>
          <p:nvPr/>
        </p:nvSpPr>
        <p:spPr bwMode="auto">
          <a:xfrm>
            <a:off x="2322513" y="836613"/>
            <a:ext cx="5540375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600"/>
              <a:buFont typeface="Arial" charset="0"/>
              <a:buNone/>
            </a:pPr>
            <a:r>
              <a:rPr lang="en-US" sz="2600" b="1">
                <a:solidFill>
                  <a:srgbClr val="0C1C1D"/>
                </a:solidFill>
              </a:rPr>
              <a:t>Perspective</a:t>
            </a:r>
            <a:endParaRPr lang="en-US" sz="1800"/>
          </a:p>
        </p:txBody>
      </p:sp>
      <p:sp>
        <p:nvSpPr>
          <p:cNvPr id="67590" name="Google Shape;870;p79"/>
          <p:cNvSpPr>
            <a:spLocks noChangeArrowheads="1"/>
          </p:cNvSpPr>
          <p:nvPr/>
        </p:nvSpPr>
        <p:spPr bwMode="auto">
          <a:xfrm>
            <a:off x="1136650" y="1879600"/>
            <a:ext cx="8232775" cy="460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5000" rIns="90000" bIns="45000"/>
          <a:lstStyle/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Cursul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8: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Recapitulare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finala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Mostenire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Tratarea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exceptiilor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(+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toate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kahoot-urile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nedate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Alte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utilizari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smart pointers</a:t>
            </a:r>
          </a:p>
          <a:p>
            <a:pPr marL="0" lvl="6">
              <a:buClr>
                <a:schemeClr val="dk1"/>
              </a:buClr>
              <a:buSzPts val="2000"/>
              <a:buFont typeface="Arial"/>
              <a:buNone/>
              <a:defRPr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constructor, operator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destructor pt clasele cu atribute de tip pointer</a:t>
            </a:r>
            <a:b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C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lone, copy&amp;swap, 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Acquisition Is Initialization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Google Shape;202;p25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00976FB-0119-442B-AF17-9E729B643A03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6</a:t>
            </a:fld>
            <a:endParaRPr lang="en-US" sz="1800"/>
          </a:p>
        </p:txBody>
      </p:sp>
      <p:sp>
        <p:nvSpPr>
          <p:cNvPr id="14339" name="Google Shape;203;p25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4340" name="Google Shape;204;p25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Google Shape;205;p25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4342" name="Google Shape;206;p25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>
                <a:solidFill>
                  <a:srgbClr val="0000FF"/>
                </a:solidFill>
              </a:rPr>
              <a:t>Constructorii clasei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Pentru crearea unui obiect al unei clase derivate,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se creează iniţial un obiect al clasei de bază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prin apelul constructorului acesteia, apoi se adaugă elementele specifice clasei derivate prin apelul constructorului clasei derivate.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Declaraţia obiectului derivat trebuie să conţină valorile de iniţializare,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atât pentru elementele specifice, cât şi pentru obiectul clasei de bază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Această specificare se ataşează la antetul funcţiei constructor a clasei derivate.</a:t>
            </a: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1100"/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În situaţia în care clasele de bază au definit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implicit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constructor cu parametri impliciţi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, nu se impune specificarea parametrilor care se transferă către obiectul clasei de bază.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Google Shape;226;p27"/>
          <p:cNvSpPr>
            <a:spLocks noChangeArrowheads="1"/>
          </p:cNvSpPr>
          <p:nvPr/>
        </p:nvSpPr>
        <p:spPr bwMode="auto">
          <a:xfrm>
            <a:off x="9393238" y="7062788"/>
            <a:ext cx="5397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2F78B6C5-B84E-4231-BCC1-DC4F9AA51F2E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7</a:t>
            </a:fld>
            <a:endParaRPr lang="en-US" sz="1800"/>
          </a:p>
        </p:txBody>
      </p:sp>
      <p:sp>
        <p:nvSpPr>
          <p:cNvPr id="15363" name="Google Shape;227;p27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5364" name="Google Shape;228;p27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5" name="Google Shape;229;p27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15366" name="Google Shape;230;p27"/>
          <p:cNvSpPr txBox="1">
            <a:spLocks noChangeArrowheads="1"/>
          </p:cNvSpPr>
          <p:nvPr/>
        </p:nvSpPr>
        <p:spPr bwMode="auto">
          <a:xfrm>
            <a:off x="274638" y="1265238"/>
            <a:ext cx="9531350" cy="59436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Constructorii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derivate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copiere</a:t>
            </a:r>
            <a:endParaRPr lang="en-US" sz="2000" b="1" i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b="1" i="1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Se pot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distinge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mai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multe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situaţii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AutoNum type="arabicParenR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ambele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atât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cât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şi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nu au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implicit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creat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face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cu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en-US" sz="2000" dirty="0" err="1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solidFill>
                  <a:schemeClr val="dk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nu,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compilatorul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creează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constructor implicit care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apelează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constructorul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al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poate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fi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considerata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un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caz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particular </a:t>
            </a:r>
            <a:r>
              <a:rPr lang="vi-VN" sz="2000" dirty="0">
                <a:latin typeface="Times New Roman" pitchFamily="18" charset="0"/>
                <a:cs typeface="Times New Roman" pitchFamily="18" charset="0"/>
              </a:rPr>
              <a:t>al primei situații, deoarece și partea de bază poate fi privită ca un fel de membru, iar la copiere se apelează cc pentru fiecare membru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3)  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Dacă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se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defineşte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constructor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copiere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pentru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derivată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acestuia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revine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în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totalitate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sarcina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transferării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valorilor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corespunzătoare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membrilor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aparţin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clasei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de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bază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250;p29"/>
          <p:cNvSpPr>
            <a:spLocks noChangeArrowheads="1"/>
          </p:cNvSpPr>
          <p:nvPr/>
        </p:nvSpPr>
        <p:spPr bwMode="auto">
          <a:xfrm>
            <a:off x="9120188" y="7062788"/>
            <a:ext cx="81280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B62C544A-4CFD-4FF0-BFAC-329598C348FB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8</a:t>
            </a:fld>
            <a:endParaRPr lang="en-US" sz="1800"/>
          </a:p>
        </p:txBody>
      </p:sp>
      <p:sp>
        <p:nvSpPr>
          <p:cNvPr id="16387" name="Google Shape;251;p29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16388" name="Google Shape;252;p29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Google Shape;253;p29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7" name="Rectangle 6"/>
          <p:cNvSpPr/>
          <p:nvPr/>
        </p:nvSpPr>
        <p:spPr>
          <a:xfrm>
            <a:off x="696913" y="1570038"/>
            <a:ext cx="8839200" cy="384651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vi-V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Ordinea chemării constructorilor și destructorilor</a:t>
            </a:r>
            <a:endParaRPr 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C</a:t>
            </a:r>
            <a:r>
              <a:rPr lang="vi-VN" sz="2000" dirty="0">
                <a:latin typeface="+mj-lt"/>
              </a:rPr>
              <a:t>onstructorii sunt chemați în ordinea definirii obiectelor ca membri ai clasei și în ordinea moştenirii: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la fiecare nivel se apelează întâi constructorul de la moştenire, apoi constructorii din obiectele membru în clasa respectivă (care sunt chemați în ordinea definirii) și la final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constructorul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propriu</a:t>
            </a:r>
            <a:r>
              <a:rPr lang="vi-VN" sz="2000" dirty="0">
                <a:latin typeface="+mj-lt"/>
              </a:rPr>
              <a:t>;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 </a:t>
            </a:r>
          </a:p>
          <a:p>
            <a:pPr>
              <a:defRPr/>
            </a:pPr>
            <a:r>
              <a:rPr lang="vi-VN" sz="2000" dirty="0">
                <a:latin typeface="+mj-lt"/>
              </a:rPr>
              <a:t>-</a:t>
            </a:r>
            <a:r>
              <a:rPr lang="en-US" sz="2000" dirty="0">
                <a:latin typeface="+mj-lt"/>
              </a:rPr>
              <a:t> </a:t>
            </a:r>
            <a:r>
              <a:rPr lang="vi-VN" sz="2000" dirty="0">
                <a:latin typeface="+mj-lt"/>
              </a:rPr>
              <a:t>se merge pe următorul nivel în ordinea moştenirii;</a:t>
            </a:r>
          </a:p>
          <a:p>
            <a:pPr>
              <a:defRPr/>
            </a:pPr>
            <a:endParaRPr lang="vi-VN" sz="2000" dirty="0">
              <a:latin typeface="+mj-lt"/>
            </a:endParaRPr>
          </a:p>
          <a:p>
            <a:pPr>
              <a:defRPr/>
            </a:pPr>
            <a:r>
              <a:rPr lang="en-US" sz="2000" dirty="0">
                <a:latin typeface="+mj-lt"/>
              </a:rPr>
              <a:t>D</a:t>
            </a:r>
            <a:r>
              <a:rPr lang="vi-VN" sz="2000" dirty="0">
                <a:latin typeface="+mj-lt"/>
              </a:rPr>
              <a:t>estructorii sunt chemați în ordinea inversă a constructorilor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312;p34"/>
          <p:cNvSpPr>
            <a:spLocks noChangeArrowheads="1"/>
          </p:cNvSpPr>
          <p:nvPr/>
        </p:nvSpPr>
        <p:spPr bwMode="auto">
          <a:xfrm>
            <a:off x="9291638" y="7062788"/>
            <a:ext cx="641350" cy="40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 anchor="b"/>
          <a:lstStyle/>
          <a:p>
            <a:pPr algn="r">
              <a:lnSpc>
                <a:spcPct val="104000"/>
              </a:lnSpc>
              <a:buClr>
                <a:srgbClr val="000000"/>
              </a:buClr>
              <a:buSzPts val="1500"/>
              <a:buFont typeface="Arial" charset="0"/>
              <a:buNone/>
            </a:pPr>
            <a:fld id="{14C347C1-B4E0-4C94-A8E7-C241B9AB5152}" type="slidenum">
              <a:rPr lang="en-US" sz="1500"/>
              <a:pPr algn="r">
                <a:lnSpc>
                  <a:spcPct val="104000"/>
                </a:lnSpc>
                <a:buClr>
                  <a:srgbClr val="000000"/>
                </a:buClr>
                <a:buSzPts val="1500"/>
                <a:buFont typeface="Arial" charset="0"/>
                <a:buNone/>
              </a:pPr>
              <a:t>9</a:t>
            </a:fld>
            <a:endParaRPr lang="en-US" sz="1800"/>
          </a:p>
        </p:txBody>
      </p:sp>
      <p:sp>
        <p:nvSpPr>
          <p:cNvPr id="21507" name="Google Shape;313;p34"/>
          <p:cNvSpPr>
            <a:spLocks noChangeArrowheads="1"/>
          </p:cNvSpPr>
          <p:nvPr/>
        </p:nvSpPr>
        <p:spPr bwMode="auto">
          <a:xfrm>
            <a:off x="84138" y="84138"/>
            <a:ext cx="5038725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00" tIns="50400" rIns="100800" bIns="50400"/>
          <a:lstStyle/>
          <a:p>
            <a:pPr>
              <a:lnSpc>
                <a:spcPct val="104000"/>
              </a:lnSpc>
              <a:buClr>
                <a:srgbClr val="000000"/>
              </a:buClr>
              <a:buSzPts val="1800"/>
              <a:buFont typeface="Arial" charset="0"/>
              <a:buNone/>
            </a:pPr>
            <a:r>
              <a:rPr lang="vi-VN" sz="1800" b="1"/>
              <a:t>Facultatea de Matematică şi Informatică</a:t>
            </a:r>
            <a:r>
              <a:rPr lang="en-US" sz="1800" b="1"/>
              <a:t> Universitatea din Bucureşti</a:t>
            </a:r>
            <a:endParaRPr lang="en-US" sz="1800"/>
          </a:p>
        </p:txBody>
      </p:sp>
      <p:pic>
        <p:nvPicPr>
          <p:cNvPr id="21508" name="Google Shape;314;p34"/>
          <p:cNvPicPr preferRelativeResize="0"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6525" y="84138"/>
            <a:ext cx="884238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9" name="Google Shape;315;p34"/>
          <p:cNvSpPr>
            <a:spLocks noChangeArrowheads="1"/>
          </p:cNvSpPr>
          <p:nvPr/>
        </p:nvSpPr>
        <p:spPr bwMode="auto">
          <a:xfrm>
            <a:off x="2322513" y="827088"/>
            <a:ext cx="5540375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10075" rIns="0" bIns="10075"/>
          <a:lstStyle/>
          <a:p>
            <a:pPr algn="ctr"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000" b="1"/>
              <a:t>1. Moştenirea in C++</a:t>
            </a:r>
          </a:p>
        </p:txBody>
      </p:sp>
      <p:sp>
        <p:nvSpPr>
          <p:cNvPr id="21510" name="Google Shape;316;p34"/>
          <p:cNvSpPr txBox="1">
            <a:spLocks noChangeArrowheads="1"/>
          </p:cNvSpPr>
          <p:nvPr/>
        </p:nvSpPr>
        <p:spPr bwMode="auto">
          <a:xfrm>
            <a:off x="274638" y="1406525"/>
            <a:ext cx="8931275" cy="581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lIns="91425" tIns="91425" rIns="91425" bIns="91425"/>
          <a:lstStyle/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r>
              <a:rPr lang="en-US" sz="24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Redefinirea funcţiilor membre</a:t>
            </a:r>
            <a:endParaRPr lang="vi-VN" sz="2400" b="1" i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Clasa derivată are acces la toţi membrii cu acces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protected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sau </a:t>
            </a:r>
            <a:r>
              <a:rPr lang="en-US" sz="2400" b="1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ai clasei de bază.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Este permisă supradefinirea funcţiilor membre clasei de bază cu funcţii</a:t>
            </a:r>
          </a:p>
          <a:p>
            <a:pPr>
              <a:buClr>
                <a:srgbClr val="000000"/>
              </a:buClr>
              <a:buFont typeface="Arial" charset="0"/>
              <a:buNone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membre ale clasei derivate.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2 modalităţi de a redefini o funcţie membră: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acelasi antet ca în clasa de baz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ă (“redefining” - în cazul funcţiilor oarecare / “overloading” - în cazul funcţiilor virtuale);</a:t>
            </a:r>
          </a:p>
          <a:p>
            <a:pPr marL="914400" lvl="1" indent="-355600">
              <a:lnSpc>
                <a:spcPct val="115000"/>
              </a:lnSpc>
              <a:buClr>
                <a:srgbClr val="000000"/>
              </a:buClr>
              <a:buSzPts val="2000"/>
              <a:buFont typeface="Arial" charset="0"/>
              <a:buChar char="-"/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cu schimbarea listei de argumente sau a tipului returnat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115000"/>
              </a:lnSpc>
              <a:buClr>
                <a:srgbClr val="000000"/>
              </a:buClr>
              <a:buSzPts val="11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buClr>
                <a:srgbClr val="000000"/>
              </a:buClr>
              <a:buSzPts val="2000"/>
              <a:buFont typeface="Arial" charset="0"/>
              <a:buNone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0DA2AE165CF1429BADCF6435128742" ma:contentTypeVersion="4" ma:contentTypeDescription="Creați un document nou." ma:contentTypeScope="" ma:versionID="acbd44dd8869a784297b460c8c0dd618">
  <xsd:schema xmlns:xsd="http://www.w3.org/2001/XMLSchema" xmlns:xs="http://www.w3.org/2001/XMLSchema" xmlns:p="http://schemas.microsoft.com/office/2006/metadata/properties" xmlns:ns2="aebcd26b-c1b4-4a6d-bf24-fec13a4c3a38" targetNamespace="http://schemas.microsoft.com/office/2006/metadata/properties" ma:root="true" ma:fieldsID="f1457a887aeb5abdc762aae41139028e" ns2:_="">
    <xsd:import namespace="aebcd26b-c1b4-4a6d-bf24-fec13a4c3a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cd26b-c1b4-4a6d-bf24-fec13a4c3a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E483DF-1E37-46AD-8349-EAE5FC1F453D}"/>
</file>

<file path=customXml/itemProps2.xml><?xml version="1.0" encoding="utf-8"?>
<ds:datastoreItem xmlns:ds="http://schemas.openxmlformats.org/officeDocument/2006/customXml" ds:itemID="{06D1AEAC-39BC-4314-A20F-3B85927ED92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15F0668-CCE0-4DF5-8EC8-D6946AAA887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1645</TotalTime>
  <Words>5220</Words>
  <Application>Microsoft Office PowerPoint</Application>
  <PresentationFormat>Custom</PresentationFormat>
  <Paragraphs>946</Paragraphs>
  <Slides>52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Ank</dc:creator>
  <cp:lastModifiedBy>Admin</cp:lastModifiedBy>
  <cp:revision>192</cp:revision>
  <dcterms:modified xsi:type="dcterms:W3CDTF">2024-11-14T06:30:40Z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0x010100820DA2AE165CF1429BADCF6435128742</vt:lpwstr>
  </property>
</Properties>
</file>