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5"/>
  </p:notesMasterIdLst>
  <p:sldIdLst>
    <p:sldId id="256" r:id="rId2"/>
    <p:sldId id="261" r:id="rId3"/>
    <p:sldId id="272" r:id="rId4"/>
    <p:sldId id="257" r:id="rId5"/>
    <p:sldId id="265" r:id="rId6"/>
    <p:sldId id="266" r:id="rId7"/>
    <p:sldId id="267" r:id="rId8"/>
    <p:sldId id="268" r:id="rId9"/>
    <p:sldId id="269" r:id="rId10"/>
    <p:sldId id="270" r:id="rId11"/>
    <p:sldId id="271" r:id="rId12"/>
    <p:sldId id="273" r:id="rId13"/>
    <p:sldId id="260" r:id="rId14"/>
  </p:sldIdLst>
  <p:sldSz cx="9144000" cy="5143500" type="screen16x9"/>
  <p:notesSz cx="6858000" cy="9144000"/>
  <p:embeddedFontLst>
    <p:embeddedFont>
      <p:font typeface="Montserrat" pitchFamily="2" charset="77"/>
      <p:regular r:id="rId16"/>
      <p:bold r:id="rId17"/>
      <p:italic r:id="rId18"/>
      <p:boldItalic r:id="rId19"/>
    </p:embeddedFont>
    <p:embeddedFont>
      <p:font typeface="Roboto Condensed Light" panose="020F0302020204030204" pitchFamily="34" charset="0"/>
      <p:regular r:id="rId20"/>
      <p:italic r:id="rId21"/>
    </p:embeddedFont>
    <p:embeddedFont>
      <p:font typeface="Titillium Web" pitchFamily="2" charset="77"/>
      <p:regular r:id="rId22"/>
      <p:bold r:id="rId23"/>
      <p:italic r:id="rId24"/>
      <p:boldItalic r:id="rId25"/>
    </p:embeddedFont>
    <p:embeddedFont>
      <p:font typeface="Titillium Web Light" panose="020F03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2915F2-0593-4A93-8AD3-F83F94094561}">
  <a:tblStyle styleId="{D82915F2-0593-4A93-8AD3-F83F940945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0644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596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496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cb5b8cb8a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cb5b8cb8a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911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448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6055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8074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0608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cb5b8cb8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cb5b8cb8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24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hlink"/>
              </a:buClr>
              <a:buSzPts val="5200"/>
              <a:buNone/>
              <a:defRPr sz="8500">
                <a:solidFill>
                  <a:schemeClr val="hlink"/>
                </a:solidFill>
              </a:defRPr>
            </a:lvl1pPr>
            <a:lvl2pPr lvl="1" algn="ctr" rtl="0">
              <a:spcBef>
                <a:spcPts val="0"/>
              </a:spcBef>
              <a:spcAft>
                <a:spcPts val="0"/>
              </a:spcAft>
              <a:buClr>
                <a:schemeClr val="hlink"/>
              </a:buClr>
              <a:buSzPts val="5200"/>
              <a:buNone/>
              <a:defRPr sz="5200">
                <a:solidFill>
                  <a:schemeClr val="hlink"/>
                </a:solidFill>
              </a:defRPr>
            </a:lvl2pPr>
            <a:lvl3pPr lvl="2" algn="ctr" rtl="0">
              <a:spcBef>
                <a:spcPts val="0"/>
              </a:spcBef>
              <a:spcAft>
                <a:spcPts val="0"/>
              </a:spcAft>
              <a:buClr>
                <a:schemeClr val="hlink"/>
              </a:buClr>
              <a:buSzPts val="5200"/>
              <a:buNone/>
              <a:defRPr sz="5200">
                <a:solidFill>
                  <a:schemeClr val="hlink"/>
                </a:solidFill>
              </a:defRPr>
            </a:lvl3pPr>
            <a:lvl4pPr lvl="3" algn="ctr" rtl="0">
              <a:spcBef>
                <a:spcPts val="0"/>
              </a:spcBef>
              <a:spcAft>
                <a:spcPts val="0"/>
              </a:spcAft>
              <a:buClr>
                <a:schemeClr val="hlink"/>
              </a:buClr>
              <a:buSzPts val="5200"/>
              <a:buNone/>
              <a:defRPr sz="5200">
                <a:solidFill>
                  <a:schemeClr val="hlink"/>
                </a:solidFill>
              </a:defRPr>
            </a:lvl4pPr>
            <a:lvl5pPr lvl="4" algn="ctr" rtl="0">
              <a:spcBef>
                <a:spcPts val="0"/>
              </a:spcBef>
              <a:spcAft>
                <a:spcPts val="0"/>
              </a:spcAft>
              <a:buClr>
                <a:schemeClr val="hlink"/>
              </a:buClr>
              <a:buSzPts val="5200"/>
              <a:buNone/>
              <a:defRPr sz="5200">
                <a:solidFill>
                  <a:schemeClr val="hlink"/>
                </a:solidFill>
              </a:defRPr>
            </a:lvl5pPr>
            <a:lvl6pPr lvl="5" algn="ctr" rtl="0">
              <a:spcBef>
                <a:spcPts val="0"/>
              </a:spcBef>
              <a:spcAft>
                <a:spcPts val="0"/>
              </a:spcAft>
              <a:buClr>
                <a:schemeClr val="hlink"/>
              </a:buClr>
              <a:buSzPts val="5200"/>
              <a:buNone/>
              <a:defRPr sz="5200">
                <a:solidFill>
                  <a:schemeClr val="hlink"/>
                </a:solidFill>
              </a:defRPr>
            </a:lvl6pPr>
            <a:lvl7pPr lvl="6" algn="ctr" rtl="0">
              <a:spcBef>
                <a:spcPts val="0"/>
              </a:spcBef>
              <a:spcAft>
                <a:spcPts val="0"/>
              </a:spcAft>
              <a:buClr>
                <a:schemeClr val="hlink"/>
              </a:buClr>
              <a:buSzPts val="5200"/>
              <a:buNone/>
              <a:defRPr sz="5200">
                <a:solidFill>
                  <a:schemeClr val="hlink"/>
                </a:solidFill>
              </a:defRPr>
            </a:lvl7pPr>
            <a:lvl8pPr lvl="7" algn="ctr" rtl="0">
              <a:spcBef>
                <a:spcPts val="0"/>
              </a:spcBef>
              <a:spcAft>
                <a:spcPts val="0"/>
              </a:spcAft>
              <a:buClr>
                <a:schemeClr val="hlink"/>
              </a:buClr>
              <a:buSzPts val="5200"/>
              <a:buNone/>
              <a:defRPr sz="5200">
                <a:solidFill>
                  <a:schemeClr val="hlink"/>
                </a:solidFill>
              </a:defRPr>
            </a:lvl8pPr>
            <a:lvl9pPr lvl="8" algn="ctr" rtl="0">
              <a:spcBef>
                <a:spcPts val="0"/>
              </a:spcBef>
              <a:spcAft>
                <a:spcPts val="0"/>
              </a:spcAft>
              <a:buClr>
                <a:schemeClr val="hlink"/>
              </a:buClr>
              <a:buSzPts val="5200"/>
              <a:buNone/>
              <a:defRPr sz="5200">
                <a:solidFill>
                  <a:schemeClr val="hlink"/>
                </a:solidFill>
              </a:defRPr>
            </a:lvl9pPr>
          </a:lstStyle>
          <a:p>
            <a:endParaRPr/>
          </a:p>
        </p:txBody>
      </p:sp>
      <p:sp>
        <p:nvSpPr>
          <p:cNvPr id="11" name="Google Shape;11;p2"/>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BLANK_1_1_1_1_1_1_1_1_1_1_1_1_1_1_1">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187100"/>
            <a:ext cx="77040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solidFill>
                  <a:srgbClr val="434343"/>
                </a:solidFill>
              </a:defRPr>
            </a:lvl1pPr>
            <a:lvl2pPr marL="914400" lvl="1"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36" name="Google Shape;36;p4"/>
          <p:cNvGrpSpPr/>
          <p:nvPr/>
        </p:nvGrpSpPr>
        <p:grpSpPr>
          <a:xfrm>
            <a:off x="47598" y="151506"/>
            <a:ext cx="9129315" cy="4417364"/>
            <a:chOff x="47598" y="151506"/>
            <a:chExt cx="9129315" cy="4417364"/>
          </a:xfrm>
        </p:grpSpPr>
        <p:sp>
          <p:nvSpPr>
            <p:cNvPr id="37" name="Google Shape;37;p4"/>
            <p:cNvSpPr/>
            <p:nvPr/>
          </p:nvSpPr>
          <p:spPr>
            <a:xfrm>
              <a:off x="8790746" y="37824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8020376" y="9049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2551" y="193747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470368" y="1515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020381" y="4409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47598" y="3500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8504408" y="7104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7569767" y="2984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586321" y="805155"/>
              <a:ext cx="99806" cy="99809"/>
              <a:chOff x="3688596" y="3879680"/>
              <a:chExt cx="99806" cy="99809"/>
            </a:xfrm>
          </p:grpSpPr>
          <p:sp>
            <p:nvSpPr>
              <p:cNvPr id="46" name="Google Shape;46;p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a:off x="1019921" y="3882255"/>
              <a:ext cx="99806" cy="99809"/>
              <a:chOff x="3688596" y="3879680"/>
              <a:chExt cx="99806" cy="99809"/>
            </a:xfrm>
          </p:grpSpPr>
          <p:sp>
            <p:nvSpPr>
              <p:cNvPr id="49" name="Google Shape;49;p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p:nvPr/>
          </p:nvSpPr>
          <p:spPr>
            <a:xfrm>
              <a:off x="8756193" y="14553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txBox="1">
            <a:spLocks noGrp="1"/>
          </p:cNvSpPr>
          <p:nvPr>
            <p:ph type="title"/>
          </p:nvPr>
        </p:nvSpPr>
        <p:spPr>
          <a:xfrm>
            <a:off x="3156400" y="1683438"/>
            <a:ext cx="28311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215775" y="2425050"/>
            <a:ext cx="4712700" cy="12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9"/>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9"/>
          <p:cNvGrpSpPr/>
          <p:nvPr/>
        </p:nvGrpSpPr>
        <p:grpSpPr>
          <a:xfrm>
            <a:off x="485951" y="490092"/>
            <a:ext cx="7775897" cy="3768771"/>
            <a:chOff x="485951" y="490092"/>
            <a:chExt cx="7775897" cy="3768771"/>
          </a:xfrm>
        </p:grpSpPr>
        <p:grpSp>
          <p:nvGrpSpPr>
            <p:cNvPr id="121" name="Google Shape;121;p9"/>
            <p:cNvGrpSpPr/>
            <p:nvPr/>
          </p:nvGrpSpPr>
          <p:grpSpPr>
            <a:xfrm>
              <a:off x="1223481" y="490092"/>
              <a:ext cx="6384146" cy="3768771"/>
              <a:chOff x="1223481" y="490092"/>
              <a:chExt cx="6384146" cy="3768771"/>
            </a:xfrm>
          </p:grpSpPr>
          <p:sp>
            <p:nvSpPr>
              <p:cNvPr id="122" name="Google Shape;122;p9"/>
              <p:cNvSpPr/>
              <p:nvPr/>
            </p:nvSpPr>
            <p:spPr>
              <a:xfrm>
                <a:off x="4235683" y="40905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2292371" y="4900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180399" y="6337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1223481" y="1411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a:off x="2014096" y="4159055"/>
                <a:ext cx="99806" cy="99809"/>
                <a:chOff x="3688596" y="3879680"/>
                <a:chExt cx="99806" cy="99809"/>
              </a:xfrm>
            </p:grpSpPr>
            <p:sp>
              <p:nvSpPr>
                <p:cNvPr id="127" name="Google Shape;127;p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9"/>
              <p:cNvSpPr/>
              <p:nvPr/>
            </p:nvSpPr>
            <p:spPr>
              <a:xfrm flipH="1">
                <a:off x="7507821" y="3756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9"/>
            <p:cNvSpPr/>
            <p:nvPr/>
          </p:nvSpPr>
          <p:spPr>
            <a:xfrm>
              <a:off x="485951" y="29672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084792" y="19625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BLANK_1_1_1_2_1">
    <p:spTree>
      <p:nvGrpSpPr>
        <p:cNvPr id="1" name="Shape 493"/>
        <p:cNvGrpSpPr/>
        <p:nvPr/>
      </p:nvGrpSpPr>
      <p:grpSpPr>
        <a:xfrm>
          <a:off x="0" y="0"/>
          <a:ext cx="0" cy="0"/>
          <a:chOff x="0" y="0"/>
          <a:chExt cx="0" cy="0"/>
        </a:xfrm>
      </p:grpSpPr>
      <p:sp>
        <p:nvSpPr>
          <p:cNvPr id="494" name="Google Shape;494;p32"/>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txBox="1">
            <a:spLocks noGrp="1"/>
          </p:cNvSpPr>
          <p:nvPr>
            <p:ph type="title"/>
          </p:nvPr>
        </p:nvSpPr>
        <p:spPr>
          <a:xfrm>
            <a:off x="1908825" y="1389225"/>
            <a:ext cx="3082500" cy="1209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32"/>
          <p:cNvSpPr txBox="1">
            <a:spLocks noGrp="1"/>
          </p:cNvSpPr>
          <p:nvPr>
            <p:ph type="subTitle" idx="1"/>
          </p:nvPr>
        </p:nvSpPr>
        <p:spPr>
          <a:xfrm>
            <a:off x="1908825" y="2684700"/>
            <a:ext cx="3082500" cy="120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1_1">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78" r:id="rId5"/>
    <p:sldLayoutId id="2147483691" r:id="rId6"/>
    <p:sldLayoutId id="2147483692" r:id="rId7"/>
    <p:sldLayoutId id="2147483693" r:id="rId8"/>
    <p:sldLayoutId id="2147483694" r:id="rId9"/>
    <p:sldLayoutId id="214748369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90"/>
        <p:cNvGrpSpPr/>
        <p:nvPr/>
      </p:nvGrpSpPr>
      <p:grpSpPr>
        <a:xfrm>
          <a:off x="0" y="0"/>
          <a:ext cx="0" cy="0"/>
          <a:chOff x="0" y="0"/>
          <a:chExt cx="0" cy="0"/>
        </a:xfrm>
      </p:grpSpPr>
      <p:sp>
        <p:nvSpPr>
          <p:cNvPr id="791" name="Google Shape;791;p53"/>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144" dirty="0">
                <a:solidFill>
                  <a:schemeClr val="accent4"/>
                </a:solidFill>
                <a:latin typeface="Kefa" panose="02000506000000020004" pitchFamily="2" charset="77"/>
              </a:rPr>
              <a:t>Credit Risk Analysis</a:t>
            </a:r>
            <a:r>
              <a:rPr lang="en" sz="7200" dirty="0">
                <a:solidFill>
                  <a:schemeClr val="accent4"/>
                </a:solidFill>
                <a:latin typeface="Kefa" panose="02000506000000020004" pitchFamily="2" charset="77"/>
              </a:rPr>
              <a:t> </a:t>
            </a:r>
            <a:r>
              <a:rPr lang="en" sz="5222" b="0" dirty="0">
                <a:solidFill>
                  <a:schemeClr val="accent4"/>
                </a:solidFill>
                <a:latin typeface="Titillium Web Light"/>
                <a:cs typeface="Titillium Web Light"/>
                <a:sym typeface="Titillium Web Light"/>
              </a:rPr>
              <a:t>Using</a:t>
            </a:r>
            <a:r>
              <a:rPr lang="en" sz="5222" b="0" dirty="0">
                <a:solidFill>
                  <a:schemeClr val="accent4"/>
                </a:solidFill>
                <a:latin typeface="Titillium Web Light"/>
                <a:ea typeface="Titillium Web Light"/>
                <a:cs typeface="Titillium Web Light"/>
                <a:sym typeface="Titillium Web Light"/>
              </a:rPr>
              <a:t> SQL</a:t>
            </a:r>
            <a:endParaRPr sz="5222" b="0" dirty="0">
              <a:solidFill>
                <a:schemeClr val="accent4"/>
              </a:solidFill>
              <a:latin typeface="Titillium Web Light"/>
              <a:ea typeface="Titillium Web Light"/>
              <a:cs typeface="Titillium Web Light"/>
              <a:sym typeface="Titillium Web Light"/>
            </a:endParaRPr>
          </a:p>
        </p:txBody>
      </p:sp>
      <p:grpSp>
        <p:nvGrpSpPr>
          <p:cNvPr id="793" name="Google Shape;793;p53"/>
          <p:cNvGrpSpPr/>
          <p:nvPr/>
        </p:nvGrpSpPr>
        <p:grpSpPr>
          <a:xfrm>
            <a:off x="720023" y="1118374"/>
            <a:ext cx="3217179" cy="2906760"/>
            <a:chOff x="720023" y="1118374"/>
            <a:chExt cx="3217179" cy="2906760"/>
          </a:xfrm>
        </p:grpSpPr>
        <p:grpSp>
          <p:nvGrpSpPr>
            <p:cNvPr id="794" name="Google Shape;794;p53"/>
            <p:cNvGrpSpPr/>
            <p:nvPr/>
          </p:nvGrpSpPr>
          <p:grpSpPr>
            <a:xfrm>
              <a:off x="720023" y="1118374"/>
              <a:ext cx="2459727" cy="2108357"/>
              <a:chOff x="1187043" y="662769"/>
              <a:chExt cx="2921985" cy="2504582"/>
            </a:xfrm>
          </p:grpSpPr>
          <p:sp>
            <p:nvSpPr>
              <p:cNvPr id="795" name="Google Shape;795;p53"/>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53"/>
            <p:cNvGrpSpPr/>
            <p:nvPr/>
          </p:nvGrpSpPr>
          <p:grpSpPr>
            <a:xfrm>
              <a:off x="2270536" y="2760030"/>
              <a:ext cx="1666666" cy="1083364"/>
              <a:chOff x="3028945" y="2612942"/>
              <a:chExt cx="1979884" cy="1286961"/>
            </a:xfrm>
          </p:grpSpPr>
          <p:grpSp>
            <p:nvGrpSpPr>
              <p:cNvPr id="806" name="Google Shape;806;p53"/>
              <p:cNvGrpSpPr/>
              <p:nvPr/>
            </p:nvGrpSpPr>
            <p:grpSpPr>
              <a:xfrm>
                <a:off x="3048248" y="2612942"/>
                <a:ext cx="1960580" cy="1159377"/>
                <a:chOff x="4923200" y="1561363"/>
                <a:chExt cx="975025" cy="576575"/>
              </a:xfrm>
            </p:grpSpPr>
            <p:sp>
              <p:nvSpPr>
                <p:cNvPr id="807" name="Google Shape;807;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3"/>
              <p:cNvGrpSpPr/>
              <p:nvPr/>
            </p:nvGrpSpPr>
            <p:grpSpPr>
              <a:xfrm>
                <a:off x="3028945" y="2740526"/>
                <a:ext cx="1960580" cy="1159377"/>
                <a:chOff x="4923200" y="1561363"/>
                <a:chExt cx="975025" cy="576575"/>
              </a:xfrm>
            </p:grpSpPr>
            <p:sp>
              <p:nvSpPr>
                <p:cNvPr id="853" name="Google Shape;853;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53"/>
            <p:cNvGrpSpPr/>
            <p:nvPr/>
          </p:nvGrpSpPr>
          <p:grpSpPr>
            <a:xfrm>
              <a:off x="1567225" y="2060158"/>
              <a:ext cx="629072" cy="735415"/>
              <a:chOff x="2193460" y="1781543"/>
              <a:chExt cx="747293" cy="873622"/>
            </a:xfrm>
          </p:grpSpPr>
          <p:sp>
            <p:nvSpPr>
              <p:cNvPr id="899" name="Google Shape;899;p53"/>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3"/>
            <p:cNvGrpSpPr/>
            <p:nvPr/>
          </p:nvGrpSpPr>
          <p:grpSpPr>
            <a:xfrm>
              <a:off x="945636" y="2773584"/>
              <a:ext cx="1174369" cy="1009243"/>
              <a:chOff x="1455055" y="2629044"/>
              <a:chExt cx="1395068" cy="1198910"/>
            </a:xfrm>
          </p:grpSpPr>
          <p:sp>
            <p:nvSpPr>
              <p:cNvPr id="931" name="Google Shape;931;p5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53"/>
            <p:cNvSpPr/>
            <p:nvPr/>
          </p:nvSpPr>
          <p:spPr>
            <a:xfrm>
              <a:off x="1441496" y="1780403"/>
              <a:ext cx="750382" cy="1294901"/>
            </a:xfrm>
            <a:custGeom>
              <a:avLst/>
              <a:gdLst/>
              <a:ahLst/>
              <a:cxn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53"/>
            <p:cNvGrpSpPr/>
            <p:nvPr/>
          </p:nvGrpSpPr>
          <p:grpSpPr>
            <a:xfrm>
              <a:off x="1791664" y="3016450"/>
              <a:ext cx="938089" cy="1008684"/>
              <a:chOff x="2342231" y="2896027"/>
              <a:chExt cx="1114384" cy="1198247"/>
            </a:xfrm>
          </p:grpSpPr>
          <p:sp>
            <p:nvSpPr>
              <p:cNvPr id="952" name="Google Shape;952;p53"/>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3"/>
          <p:cNvGrpSpPr/>
          <p:nvPr/>
        </p:nvGrpSpPr>
        <p:grpSpPr>
          <a:xfrm>
            <a:off x="842917" y="602581"/>
            <a:ext cx="7314413" cy="3794550"/>
            <a:chOff x="842917" y="602581"/>
            <a:chExt cx="7314413" cy="3794550"/>
          </a:xfrm>
        </p:grpSpPr>
        <p:grpSp>
          <p:nvGrpSpPr>
            <p:cNvPr id="1023" name="Google Shape;1023;p53"/>
            <p:cNvGrpSpPr/>
            <p:nvPr/>
          </p:nvGrpSpPr>
          <p:grpSpPr>
            <a:xfrm>
              <a:off x="842917" y="602581"/>
              <a:ext cx="7314413" cy="3794550"/>
              <a:chOff x="842917" y="602581"/>
              <a:chExt cx="7314413"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7484923" y="24070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842917" y="12823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Subtitle 4">
            <a:extLst>
              <a:ext uri="{FF2B5EF4-FFF2-40B4-BE49-F238E27FC236}">
                <a16:creationId xmlns:a16="http://schemas.microsoft.com/office/drawing/2014/main" id="{F2C5F7BD-7A2A-79A4-6A29-F176C19BE2AB}"/>
              </a:ext>
            </a:extLst>
          </p:cNvPr>
          <p:cNvSpPr>
            <a:spLocks noGrp="1"/>
          </p:cNvSpPr>
          <p:nvPr>
            <p:ph type="subTitle" idx="1"/>
          </p:nvPr>
        </p:nvSpPr>
        <p:spPr/>
        <p:txBody>
          <a:bodyPr/>
          <a:lstStyle/>
          <a:p>
            <a:r>
              <a:rPr lang="en-US" dirty="0"/>
              <a:t>ANDRA FADHIL MARTIN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801546" y="223863"/>
            <a:ext cx="770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sz="1600" dirty="0">
                <a:solidFill>
                  <a:srgbClr val="FF0000"/>
                </a:solidFill>
                <a:latin typeface="Times New Roman" panose="02020603050405020304" pitchFamily="18" charset="0"/>
                <a:cs typeface="Times New Roman" panose="02020603050405020304" pitchFamily="18" charset="0"/>
              </a:rPr>
              <a:t>Does length of employment affect the borrower's ability to repay the loan?</a:t>
            </a:r>
          </a:p>
        </p:txBody>
      </p:sp>
      <p:sp>
        <p:nvSpPr>
          <p:cNvPr id="1042" name="Google Shape;1042;p54"/>
          <p:cNvSpPr txBox="1">
            <a:spLocks noGrp="1"/>
          </p:cNvSpPr>
          <p:nvPr>
            <p:ph type="body" idx="1"/>
          </p:nvPr>
        </p:nvSpPr>
        <p:spPr>
          <a:xfrm>
            <a:off x="5777429" y="1768185"/>
            <a:ext cx="3265496" cy="243582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ID" dirty="0">
                <a:solidFill>
                  <a:schemeClr val="tx1"/>
                </a:solidFill>
                <a:latin typeface="Times New Roman" panose="02020603050405020304" pitchFamily="18" charset="0"/>
                <a:cs typeface="Times New Roman" panose="02020603050405020304" pitchFamily="18" charset="0"/>
              </a:rPr>
              <a:t>The longer a person works, the less likely he or she will default on a loan. People who have just started working </a:t>
            </a:r>
            <a:r>
              <a:rPr lang="en-ID" b="1" dirty="0">
                <a:solidFill>
                  <a:schemeClr val="tx1"/>
                </a:solidFill>
                <a:latin typeface="Times New Roman" panose="02020603050405020304" pitchFamily="18" charset="0"/>
                <a:cs typeface="Times New Roman" panose="02020603050405020304" pitchFamily="18" charset="0"/>
              </a:rPr>
              <a:t>0-5 years </a:t>
            </a:r>
            <a:r>
              <a:rPr lang="en-ID" dirty="0">
                <a:solidFill>
                  <a:schemeClr val="tx1"/>
                </a:solidFill>
                <a:latin typeface="Times New Roman" panose="02020603050405020304" pitchFamily="18" charset="0"/>
                <a:cs typeface="Times New Roman" panose="02020603050405020304" pitchFamily="18" charset="0"/>
              </a:rPr>
              <a:t>have the highest risk of default, around </a:t>
            </a:r>
            <a:r>
              <a:rPr lang="en-ID" dirty="0">
                <a:solidFill>
                  <a:srgbClr val="FF0000"/>
                </a:solidFill>
                <a:latin typeface="Times New Roman" panose="02020603050405020304" pitchFamily="18" charset="0"/>
                <a:cs typeface="Times New Roman" panose="02020603050405020304" pitchFamily="18" charset="0"/>
              </a:rPr>
              <a:t>23.92%</a:t>
            </a:r>
            <a:r>
              <a:rPr lang="en-ID" dirty="0">
                <a:solidFill>
                  <a:schemeClr val="tx1"/>
                </a:solidFill>
                <a:latin typeface="Times New Roman" panose="02020603050405020304" pitchFamily="18" charset="0"/>
                <a:cs typeface="Times New Roman" panose="02020603050405020304" pitchFamily="18" charset="0"/>
              </a:rPr>
              <a:t>. Meanwhile, those who have worked </a:t>
            </a:r>
            <a:r>
              <a:rPr lang="en-ID" b="1" dirty="0">
                <a:solidFill>
                  <a:schemeClr val="tx1"/>
                </a:solidFill>
                <a:latin typeface="Times New Roman" panose="02020603050405020304" pitchFamily="18" charset="0"/>
                <a:cs typeface="Times New Roman" panose="02020603050405020304" pitchFamily="18" charset="0"/>
              </a:rPr>
              <a:t>6-10 years </a:t>
            </a:r>
            <a:r>
              <a:rPr lang="en-ID" dirty="0">
                <a:solidFill>
                  <a:schemeClr val="tx1"/>
                </a:solidFill>
                <a:latin typeface="Times New Roman" panose="02020603050405020304" pitchFamily="18" charset="0"/>
                <a:cs typeface="Times New Roman" panose="02020603050405020304" pitchFamily="18" charset="0"/>
              </a:rPr>
              <a:t>have a lower risk, namely </a:t>
            </a:r>
            <a:r>
              <a:rPr lang="en-ID" dirty="0">
                <a:solidFill>
                  <a:srgbClr val="FF0000"/>
                </a:solidFill>
                <a:latin typeface="Times New Roman" panose="02020603050405020304" pitchFamily="18" charset="0"/>
                <a:cs typeface="Times New Roman" panose="02020603050405020304" pitchFamily="18" charset="0"/>
              </a:rPr>
              <a:t>18.21%</a:t>
            </a:r>
            <a:r>
              <a:rPr lang="en-ID" dirty="0">
                <a:solidFill>
                  <a:schemeClr val="tx1"/>
                </a:solidFill>
                <a:latin typeface="Times New Roman" panose="02020603050405020304" pitchFamily="18" charset="0"/>
                <a:cs typeface="Times New Roman" panose="02020603050405020304" pitchFamily="18" charset="0"/>
              </a:rPr>
              <a:t>. The lowest risk is found in those who have worked for more than </a:t>
            </a:r>
            <a:r>
              <a:rPr lang="en-ID" b="1" dirty="0">
                <a:solidFill>
                  <a:schemeClr val="tx1"/>
                </a:solidFill>
                <a:latin typeface="Times New Roman" panose="02020603050405020304" pitchFamily="18" charset="0"/>
                <a:cs typeface="Times New Roman" panose="02020603050405020304" pitchFamily="18" charset="0"/>
              </a:rPr>
              <a:t>10 years</a:t>
            </a:r>
            <a:r>
              <a:rPr lang="en-ID" dirty="0">
                <a:solidFill>
                  <a:schemeClr val="tx1"/>
                </a:solidFill>
                <a:latin typeface="Times New Roman" panose="02020603050405020304" pitchFamily="18" charset="0"/>
                <a:cs typeface="Times New Roman" panose="02020603050405020304" pitchFamily="18" charset="0"/>
              </a:rPr>
              <a:t>, with a default rate of only </a:t>
            </a:r>
            <a:r>
              <a:rPr lang="en-ID" dirty="0">
                <a:solidFill>
                  <a:srgbClr val="FF0000"/>
                </a:solidFill>
                <a:latin typeface="Times New Roman" panose="02020603050405020304" pitchFamily="18" charset="0"/>
                <a:cs typeface="Times New Roman" panose="02020603050405020304" pitchFamily="18" charset="0"/>
              </a:rPr>
              <a:t>16.26%</a:t>
            </a:r>
            <a:r>
              <a:rPr lang="en-ID" dirty="0">
                <a:solidFill>
                  <a:schemeClr val="tx1"/>
                </a:solidFill>
                <a:latin typeface="Times New Roman" panose="02020603050405020304" pitchFamily="18" charset="0"/>
                <a:cs typeface="Times New Roman" panose="02020603050405020304" pitchFamily="18" charset="0"/>
              </a:rPr>
              <a:t>.</a:t>
            </a:r>
          </a:p>
        </p:txBody>
      </p:sp>
      <p:grpSp>
        <p:nvGrpSpPr>
          <p:cNvPr id="1043" name="Google Shape;1043;p54"/>
          <p:cNvGrpSpPr/>
          <p:nvPr/>
        </p:nvGrpSpPr>
        <p:grpSpPr>
          <a:xfrm>
            <a:off x="7939054" y="4004072"/>
            <a:ext cx="1132984" cy="1066095"/>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CCC54238-3E80-F3E7-5EE8-422609D1A819}"/>
              </a:ext>
            </a:extLst>
          </p:cNvPr>
          <p:cNvSpPr txBox="1"/>
          <p:nvPr/>
        </p:nvSpPr>
        <p:spPr>
          <a:xfrm>
            <a:off x="699715" y="866875"/>
            <a:ext cx="97975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SQL Query :</a:t>
            </a:r>
          </a:p>
        </p:txBody>
      </p:sp>
      <p:sp>
        <p:nvSpPr>
          <p:cNvPr id="14" name="TextBox 13">
            <a:extLst>
              <a:ext uri="{FF2B5EF4-FFF2-40B4-BE49-F238E27FC236}">
                <a16:creationId xmlns:a16="http://schemas.microsoft.com/office/drawing/2014/main" id="{51F707E0-7198-9B0E-37F9-8011CB46E199}"/>
              </a:ext>
            </a:extLst>
          </p:cNvPr>
          <p:cNvSpPr txBox="1"/>
          <p:nvPr/>
        </p:nvSpPr>
        <p:spPr>
          <a:xfrm>
            <a:off x="699715" y="3392392"/>
            <a:ext cx="66075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Result :</a:t>
            </a:r>
          </a:p>
        </p:txBody>
      </p:sp>
      <p:sp>
        <p:nvSpPr>
          <p:cNvPr id="15" name="TextBox 14">
            <a:extLst>
              <a:ext uri="{FF2B5EF4-FFF2-40B4-BE49-F238E27FC236}">
                <a16:creationId xmlns:a16="http://schemas.microsoft.com/office/drawing/2014/main" id="{0028F943-97BB-BB29-1C60-2114813953AB}"/>
              </a:ext>
            </a:extLst>
          </p:cNvPr>
          <p:cNvSpPr txBox="1"/>
          <p:nvPr/>
        </p:nvSpPr>
        <p:spPr>
          <a:xfrm>
            <a:off x="5777429" y="1581831"/>
            <a:ext cx="827471" cy="307777"/>
          </a:xfrm>
          <a:prstGeom prst="rect">
            <a:avLst/>
          </a:prstGeom>
          <a:noFill/>
        </p:spPr>
        <p:txBody>
          <a:bodyPr wrap="none" rtlCol="0">
            <a:spAutoFit/>
          </a:bodyPr>
          <a:lstStyle/>
          <a:p>
            <a:r>
              <a:rPr lang="en-ID" b="1" dirty="0">
                <a:solidFill>
                  <a:schemeClr val="tx1"/>
                </a:solidFill>
                <a:latin typeface="Times New Roman" panose="02020603050405020304" pitchFamily="18" charset="0"/>
                <a:cs typeface="Times New Roman" panose="02020603050405020304" pitchFamily="18" charset="0"/>
              </a:rPr>
              <a:t>Insight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0B8A139-2729-5A1A-8194-CBB387B31B3D}"/>
              </a:ext>
            </a:extLst>
          </p:cNvPr>
          <p:cNvPicPr>
            <a:picLocks noChangeAspect="1"/>
          </p:cNvPicPr>
          <p:nvPr/>
        </p:nvPicPr>
        <p:blipFill>
          <a:blip r:embed="rId3"/>
          <a:stretch>
            <a:fillRect/>
          </a:stretch>
        </p:blipFill>
        <p:spPr>
          <a:xfrm>
            <a:off x="801546" y="1143874"/>
            <a:ext cx="4319094" cy="2023701"/>
          </a:xfrm>
          <a:prstGeom prst="rect">
            <a:avLst/>
          </a:prstGeom>
        </p:spPr>
      </p:pic>
      <p:pic>
        <p:nvPicPr>
          <p:cNvPr id="8" name="Picture 7">
            <a:extLst>
              <a:ext uri="{FF2B5EF4-FFF2-40B4-BE49-F238E27FC236}">
                <a16:creationId xmlns:a16="http://schemas.microsoft.com/office/drawing/2014/main" id="{F8250C43-EAB0-BEBE-293B-E0A1E14DAF40}"/>
              </a:ext>
            </a:extLst>
          </p:cNvPr>
          <p:cNvPicPr>
            <a:picLocks noChangeAspect="1"/>
          </p:cNvPicPr>
          <p:nvPr/>
        </p:nvPicPr>
        <p:blipFill>
          <a:blip r:embed="rId4"/>
          <a:stretch>
            <a:fillRect/>
          </a:stretch>
        </p:blipFill>
        <p:spPr>
          <a:xfrm>
            <a:off x="1347050" y="3671452"/>
            <a:ext cx="3773590" cy="958030"/>
          </a:xfrm>
          <a:prstGeom prst="rect">
            <a:avLst/>
          </a:prstGeom>
        </p:spPr>
      </p:pic>
    </p:spTree>
    <p:extLst>
      <p:ext uri="{BB962C8B-B14F-4D97-AF65-F5344CB8AC3E}">
        <p14:creationId xmlns:p14="http://schemas.microsoft.com/office/powerpoint/2010/main" val="328398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801546" y="223863"/>
            <a:ext cx="770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sz="1600" dirty="0">
                <a:solidFill>
                  <a:srgbClr val="FF0000"/>
                </a:solidFill>
                <a:latin typeface="Times New Roman" panose="02020603050405020304" pitchFamily="18" charset="0"/>
                <a:cs typeface="Times New Roman" panose="02020603050405020304" pitchFamily="18" charset="0"/>
              </a:rPr>
              <a:t>How likely is a customer with a history of default to default again?</a:t>
            </a:r>
          </a:p>
        </p:txBody>
      </p:sp>
      <p:sp>
        <p:nvSpPr>
          <p:cNvPr id="1042" name="Google Shape;1042;p54"/>
          <p:cNvSpPr txBox="1">
            <a:spLocks noGrp="1"/>
          </p:cNvSpPr>
          <p:nvPr>
            <p:ph type="body" idx="1"/>
          </p:nvPr>
        </p:nvSpPr>
        <p:spPr>
          <a:xfrm>
            <a:off x="5777429" y="1768186"/>
            <a:ext cx="3265496" cy="1237408"/>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ID" dirty="0">
                <a:latin typeface="Times New Roman" panose="02020603050405020304" pitchFamily="18" charset="0"/>
                <a:cs typeface="Times New Roman" panose="02020603050405020304" pitchFamily="18" charset="0"/>
              </a:rPr>
              <a:t>It is clear that customers who have previously failed to pay have a higher risk of defaulting again compared to customers who always pay on time. Around </a:t>
            </a:r>
            <a:r>
              <a:rPr lang="en-ID" dirty="0">
                <a:solidFill>
                  <a:srgbClr val="FF0000"/>
                </a:solidFill>
                <a:latin typeface="Times New Roman" panose="02020603050405020304" pitchFamily="18" charset="0"/>
                <a:cs typeface="Times New Roman" panose="02020603050405020304" pitchFamily="18" charset="0"/>
              </a:rPr>
              <a:t>17.81%</a:t>
            </a:r>
            <a:r>
              <a:rPr lang="en-ID" dirty="0">
                <a:latin typeface="Times New Roman" panose="02020603050405020304" pitchFamily="18" charset="0"/>
                <a:cs typeface="Times New Roman" panose="02020603050405020304" pitchFamily="18" charset="0"/>
              </a:rPr>
              <a:t> of customers with a history of default are at risk of experiencing the same problem in the future</a:t>
            </a:r>
            <a:endParaRPr lang="en-ID" dirty="0">
              <a:solidFill>
                <a:schemeClr val="tx1"/>
              </a:solidFill>
              <a:latin typeface="Times New Roman" panose="02020603050405020304" pitchFamily="18" charset="0"/>
              <a:cs typeface="Times New Roman" panose="02020603050405020304" pitchFamily="18" charset="0"/>
            </a:endParaRPr>
          </a:p>
        </p:txBody>
      </p:sp>
      <p:grpSp>
        <p:nvGrpSpPr>
          <p:cNvPr id="1043" name="Google Shape;1043;p54"/>
          <p:cNvGrpSpPr/>
          <p:nvPr/>
        </p:nvGrpSpPr>
        <p:grpSpPr>
          <a:xfrm>
            <a:off x="7939054" y="4004072"/>
            <a:ext cx="1132984" cy="1066095"/>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CCC54238-3E80-F3E7-5EE8-422609D1A819}"/>
              </a:ext>
            </a:extLst>
          </p:cNvPr>
          <p:cNvSpPr txBox="1"/>
          <p:nvPr/>
        </p:nvSpPr>
        <p:spPr>
          <a:xfrm>
            <a:off x="699715" y="866875"/>
            <a:ext cx="97975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SQL Query :</a:t>
            </a:r>
          </a:p>
        </p:txBody>
      </p:sp>
      <p:sp>
        <p:nvSpPr>
          <p:cNvPr id="14" name="TextBox 13">
            <a:extLst>
              <a:ext uri="{FF2B5EF4-FFF2-40B4-BE49-F238E27FC236}">
                <a16:creationId xmlns:a16="http://schemas.microsoft.com/office/drawing/2014/main" id="{51F707E0-7198-9B0E-37F9-8011CB46E199}"/>
              </a:ext>
            </a:extLst>
          </p:cNvPr>
          <p:cNvSpPr txBox="1"/>
          <p:nvPr/>
        </p:nvSpPr>
        <p:spPr>
          <a:xfrm>
            <a:off x="699715" y="3392392"/>
            <a:ext cx="66075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Result :</a:t>
            </a:r>
          </a:p>
        </p:txBody>
      </p:sp>
      <p:sp>
        <p:nvSpPr>
          <p:cNvPr id="15" name="TextBox 14">
            <a:extLst>
              <a:ext uri="{FF2B5EF4-FFF2-40B4-BE49-F238E27FC236}">
                <a16:creationId xmlns:a16="http://schemas.microsoft.com/office/drawing/2014/main" id="{0028F943-97BB-BB29-1C60-2114813953AB}"/>
              </a:ext>
            </a:extLst>
          </p:cNvPr>
          <p:cNvSpPr txBox="1"/>
          <p:nvPr/>
        </p:nvSpPr>
        <p:spPr>
          <a:xfrm>
            <a:off x="5777429" y="1581831"/>
            <a:ext cx="827471" cy="307777"/>
          </a:xfrm>
          <a:prstGeom prst="rect">
            <a:avLst/>
          </a:prstGeom>
          <a:noFill/>
        </p:spPr>
        <p:txBody>
          <a:bodyPr wrap="none" rtlCol="0">
            <a:spAutoFit/>
          </a:bodyPr>
          <a:lstStyle/>
          <a:p>
            <a:r>
              <a:rPr lang="en-ID" b="1" dirty="0">
                <a:solidFill>
                  <a:schemeClr val="tx1"/>
                </a:solidFill>
                <a:latin typeface="Times New Roman" panose="02020603050405020304" pitchFamily="18" charset="0"/>
                <a:cs typeface="Times New Roman" panose="02020603050405020304" pitchFamily="18" charset="0"/>
              </a:rPr>
              <a:t>Insight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02689A-1339-9F15-618E-4A500F5E2475}"/>
              </a:ext>
            </a:extLst>
          </p:cNvPr>
          <p:cNvPicPr>
            <a:picLocks noChangeAspect="1"/>
          </p:cNvPicPr>
          <p:nvPr/>
        </p:nvPicPr>
        <p:blipFill>
          <a:blip r:embed="rId3"/>
          <a:stretch>
            <a:fillRect/>
          </a:stretch>
        </p:blipFill>
        <p:spPr>
          <a:xfrm>
            <a:off x="811408" y="1136001"/>
            <a:ext cx="4412598" cy="1980911"/>
          </a:xfrm>
          <a:prstGeom prst="rect">
            <a:avLst/>
          </a:prstGeom>
        </p:spPr>
      </p:pic>
      <p:pic>
        <p:nvPicPr>
          <p:cNvPr id="6" name="Picture 5">
            <a:extLst>
              <a:ext uri="{FF2B5EF4-FFF2-40B4-BE49-F238E27FC236}">
                <a16:creationId xmlns:a16="http://schemas.microsoft.com/office/drawing/2014/main" id="{F63654A2-1970-8F92-CE3A-90B11BD8BFB1}"/>
              </a:ext>
            </a:extLst>
          </p:cNvPr>
          <p:cNvPicPr>
            <a:picLocks noChangeAspect="1"/>
          </p:cNvPicPr>
          <p:nvPr/>
        </p:nvPicPr>
        <p:blipFill>
          <a:blip r:embed="rId4"/>
          <a:stretch>
            <a:fillRect/>
          </a:stretch>
        </p:blipFill>
        <p:spPr>
          <a:xfrm>
            <a:off x="1367150" y="3657464"/>
            <a:ext cx="3211527" cy="934171"/>
          </a:xfrm>
          <a:prstGeom prst="rect">
            <a:avLst/>
          </a:prstGeom>
        </p:spPr>
      </p:pic>
    </p:spTree>
    <p:extLst>
      <p:ext uri="{BB962C8B-B14F-4D97-AF65-F5344CB8AC3E}">
        <p14:creationId xmlns:p14="http://schemas.microsoft.com/office/powerpoint/2010/main" val="415700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58"/>
          <p:cNvSpPr txBox="1">
            <a:spLocks noGrp="1"/>
          </p:cNvSpPr>
          <p:nvPr>
            <p:ph type="title"/>
          </p:nvPr>
        </p:nvSpPr>
        <p:spPr>
          <a:xfrm>
            <a:off x="3156449" y="288513"/>
            <a:ext cx="2831100" cy="444105"/>
          </a:xfrm>
          <a:prstGeom prst="rect">
            <a:avLst/>
          </a:prstGeom>
        </p:spPr>
        <p:txBody>
          <a:bodyPr spcFirstLastPara="1" wrap="square" lIns="91425" tIns="91425" rIns="91425" bIns="91425" anchor="ctr" anchorCtr="0">
            <a:noAutofit/>
          </a:bodyPr>
          <a:lstStyle/>
          <a:p>
            <a:r>
              <a:rPr lang="en" sz="3600" dirty="0">
                <a:latin typeface="Kefa" panose="02000506000000020004" pitchFamily="2" charset="77"/>
              </a:rPr>
              <a:t>Solution</a:t>
            </a:r>
            <a:endParaRPr lang="en-US" sz="3600" b="1" dirty="0">
              <a:latin typeface="Kefa" panose="02000506000000020004" pitchFamily="2" charset="77"/>
            </a:endParaRPr>
          </a:p>
        </p:txBody>
      </p:sp>
      <p:sp>
        <p:nvSpPr>
          <p:cNvPr id="6" name="TextBox 5">
            <a:extLst>
              <a:ext uri="{FF2B5EF4-FFF2-40B4-BE49-F238E27FC236}">
                <a16:creationId xmlns:a16="http://schemas.microsoft.com/office/drawing/2014/main" id="{1632A58D-327A-FD58-0F75-4DCFA9BD8D51}"/>
              </a:ext>
            </a:extLst>
          </p:cNvPr>
          <p:cNvSpPr txBox="1"/>
          <p:nvPr/>
        </p:nvSpPr>
        <p:spPr>
          <a:xfrm>
            <a:off x="2542213" y="732618"/>
            <a:ext cx="4015409" cy="3600986"/>
          </a:xfrm>
          <a:prstGeom prst="rect">
            <a:avLst/>
          </a:prstGeom>
          <a:noFill/>
        </p:spPr>
        <p:txBody>
          <a:bodyPr wrap="square" rtlCol="0">
            <a:spAutoFit/>
          </a:bodyPr>
          <a:lstStyle/>
          <a:p>
            <a:pPr marL="228600" indent="-228600" algn="just">
              <a:buAutoNum type="arabicPeriod"/>
            </a:pPr>
            <a:r>
              <a:rPr lang="en-US" sz="1200" dirty="0">
                <a:latin typeface="Times New Roman" panose="02020603050405020304" pitchFamily="18" charset="0"/>
                <a:cs typeface="Times New Roman" panose="02020603050405020304" pitchFamily="18" charset="0"/>
              </a:rPr>
              <a:t>The elderly and young age groups require special attention because of the high risk of default.</a:t>
            </a:r>
          </a:p>
          <a:p>
            <a:pPr marL="228600" indent="-228600" algn="just">
              <a:buAutoNum type="arabicPeriod"/>
            </a:pPr>
            <a:r>
              <a:rPr lang="en-ID" sz="1200" dirty="0">
                <a:latin typeface="Times New Roman" panose="02020603050405020304" pitchFamily="18" charset="0"/>
                <a:cs typeface="Times New Roman" panose="02020603050405020304" pitchFamily="18" charset="0"/>
              </a:rPr>
              <a:t>Step up oversight and implement stricter credit policies for low-income segments with a concerning 81.01% default rate.</a:t>
            </a:r>
          </a:p>
          <a:p>
            <a:pPr marL="228600" indent="-228600" algn="just">
              <a:buAutoNum type="arabicPeriod"/>
            </a:pPr>
            <a:r>
              <a:rPr lang="en-ID" sz="1200" dirty="0">
                <a:latin typeface="Times New Roman" panose="02020603050405020304" pitchFamily="18" charset="0"/>
                <a:cs typeface="Times New Roman" panose="02020603050405020304" pitchFamily="18" charset="0"/>
              </a:rPr>
              <a:t>Focus on borrowers with homeownership and tighten oversight on tenants 31.25% and those with indeterminate housing arrangements.</a:t>
            </a:r>
          </a:p>
          <a:p>
            <a:pPr marL="228600" indent="-228600" algn="just">
              <a:buAutoNum type="arabicPeriod"/>
            </a:pPr>
            <a:r>
              <a:rPr lang="en-US" sz="1200" dirty="0">
                <a:latin typeface="Times New Roman" panose="02020603050405020304" pitchFamily="18" charset="0"/>
                <a:cs typeface="Times New Roman" panose="02020603050405020304" pitchFamily="18" charset="0"/>
              </a:rPr>
              <a:t>Provides additional solution and protection options for high-risk debt consolidation 28.36% and medical 26.90% loans.</a:t>
            </a:r>
          </a:p>
          <a:p>
            <a:pPr marL="228600" indent="-228600" algn="just">
              <a:buAutoNum type="arabicPeriod"/>
            </a:pPr>
            <a:r>
              <a:rPr lang="en-US" sz="1200" dirty="0">
                <a:latin typeface="Times New Roman" panose="02020603050405020304" pitchFamily="18" charset="0"/>
                <a:cs typeface="Times New Roman" panose="02020603050405020304" pitchFamily="18" charset="0"/>
              </a:rPr>
              <a:t>Offer lower interest rates on high-risk loans, especially for customers with a good credit history, to reduce defaults.</a:t>
            </a:r>
          </a:p>
          <a:p>
            <a:pPr marL="228600" indent="-228600" algn="just">
              <a:buAutoNum type="arabicPeriod"/>
            </a:pPr>
            <a:r>
              <a:rPr lang="en-US" sz="1200" dirty="0">
                <a:latin typeface="Times New Roman" panose="02020603050405020304" pitchFamily="18" charset="0"/>
                <a:cs typeface="Times New Roman" panose="02020603050405020304" pitchFamily="18" charset="0"/>
              </a:rPr>
              <a:t>Consider length of work as a major factor in credit, especially for those who have just worked 0-5 years with the highest risk 23.92%.</a:t>
            </a:r>
          </a:p>
          <a:p>
            <a:pPr marL="228600" indent="-228600" algn="just">
              <a:buAutoNum type="arabicPeriod"/>
            </a:pPr>
            <a:r>
              <a:rPr lang="en-US" sz="1200" dirty="0">
                <a:latin typeface="Times New Roman" panose="02020603050405020304" pitchFamily="18" charset="0"/>
                <a:cs typeface="Times New Roman" panose="02020603050405020304" pitchFamily="18" charset="0"/>
              </a:rPr>
              <a:t>Implement strict credit policies and additional supervision for customers with a history of default 17.81%.</a:t>
            </a:r>
          </a:p>
          <a:p>
            <a:pPr marL="228600" indent="-228600" algn="just">
              <a:buAutoNum type="arabicPeriod"/>
            </a:pPr>
            <a:endParaRPr lang="en-US" sz="1200" dirty="0">
              <a:latin typeface="Times New Roman" panose="02020603050405020304" pitchFamily="18" charset="0"/>
              <a:cs typeface="Times New Roman" panose="02020603050405020304" pitchFamily="18" charset="0"/>
            </a:endParaRPr>
          </a:p>
        </p:txBody>
      </p:sp>
      <p:grpSp>
        <p:nvGrpSpPr>
          <p:cNvPr id="2" name="Google Shape;1540;p61">
            <a:extLst>
              <a:ext uri="{FF2B5EF4-FFF2-40B4-BE49-F238E27FC236}">
                <a16:creationId xmlns:a16="http://schemas.microsoft.com/office/drawing/2014/main" id="{E2860A11-DD61-55EE-3578-C68C1A34607D}"/>
              </a:ext>
            </a:extLst>
          </p:cNvPr>
          <p:cNvGrpSpPr/>
          <p:nvPr/>
        </p:nvGrpSpPr>
        <p:grpSpPr>
          <a:xfrm>
            <a:off x="7224084" y="2854518"/>
            <a:ext cx="1767036" cy="1845822"/>
            <a:chOff x="3749364" y="1970436"/>
            <a:chExt cx="1767036" cy="2128590"/>
          </a:xfrm>
        </p:grpSpPr>
        <p:grpSp>
          <p:nvGrpSpPr>
            <p:cNvPr id="3" name="Google Shape;1541;p61">
              <a:extLst>
                <a:ext uri="{FF2B5EF4-FFF2-40B4-BE49-F238E27FC236}">
                  <a16:creationId xmlns:a16="http://schemas.microsoft.com/office/drawing/2014/main" id="{316C649B-A703-C08B-94EB-456F06CDB68B}"/>
                </a:ext>
              </a:extLst>
            </p:cNvPr>
            <p:cNvGrpSpPr/>
            <p:nvPr/>
          </p:nvGrpSpPr>
          <p:grpSpPr>
            <a:xfrm>
              <a:off x="3749364" y="2777222"/>
              <a:ext cx="1645191" cy="1154430"/>
              <a:chOff x="1030114" y="2391922"/>
              <a:chExt cx="1645191" cy="1154430"/>
            </a:xfrm>
          </p:grpSpPr>
          <p:sp>
            <p:nvSpPr>
              <p:cNvPr id="50" name="Google Shape;1542;p61">
                <a:extLst>
                  <a:ext uri="{FF2B5EF4-FFF2-40B4-BE49-F238E27FC236}">
                    <a16:creationId xmlns:a16="http://schemas.microsoft.com/office/drawing/2014/main" id="{C3334DD6-434E-B8D7-6823-FC288E529072}"/>
                  </a:ext>
                </a:extLst>
              </p:cNvPr>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43;p61">
                <a:extLst>
                  <a:ext uri="{FF2B5EF4-FFF2-40B4-BE49-F238E27FC236}">
                    <a16:creationId xmlns:a16="http://schemas.microsoft.com/office/drawing/2014/main" id="{D102B765-34FD-E40A-E636-1504F3997F51}"/>
                  </a:ext>
                </a:extLst>
              </p:cNvPr>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44;p61">
                <a:extLst>
                  <a:ext uri="{FF2B5EF4-FFF2-40B4-BE49-F238E27FC236}">
                    <a16:creationId xmlns:a16="http://schemas.microsoft.com/office/drawing/2014/main" id="{3ED48428-AA99-0801-CF67-FEEF03295EE6}"/>
                  </a:ext>
                </a:extLst>
              </p:cNvPr>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45;p61">
                <a:extLst>
                  <a:ext uri="{FF2B5EF4-FFF2-40B4-BE49-F238E27FC236}">
                    <a16:creationId xmlns:a16="http://schemas.microsoft.com/office/drawing/2014/main" id="{6D786477-22EA-6A07-408B-A4C0057FA612}"/>
                  </a:ext>
                </a:extLst>
              </p:cNvPr>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46;p61">
                <a:extLst>
                  <a:ext uri="{FF2B5EF4-FFF2-40B4-BE49-F238E27FC236}">
                    <a16:creationId xmlns:a16="http://schemas.microsoft.com/office/drawing/2014/main" id="{44BA5683-E023-DA93-8C4E-BB235C4F6D52}"/>
                  </a:ext>
                </a:extLst>
              </p:cNvPr>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47;p61">
                <a:extLst>
                  <a:ext uri="{FF2B5EF4-FFF2-40B4-BE49-F238E27FC236}">
                    <a16:creationId xmlns:a16="http://schemas.microsoft.com/office/drawing/2014/main" id="{3F0BB6C9-DFA4-DB3A-7E8F-E638092E90EC}"/>
                  </a:ext>
                </a:extLst>
              </p:cNvPr>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48;p61">
                <a:extLst>
                  <a:ext uri="{FF2B5EF4-FFF2-40B4-BE49-F238E27FC236}">
                    <a16:creationId xmlns:a16="http://schemas.microsoft.com/office/drawing/2014/main" id="{16871364-C694-885A-3206-82BA5C0AF80A}"/>
                  </a:ext>
                </a:extLst>
              </p:cNvPr>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49;p61">
                <a:extLst>
                  <a:ext uri="{FF2B5EF4-FFF2-40B4-BE49-F238E27FC236}">
                    <a16:creationId xmlns:a16="http://schemas.microsoft.com/office/drawing/2014/main" id="{8B48721B-E1C0-01F3-3CB9-8087293F1D61}"/>
                  </a:ext>
                </a:extLst>
              </p:cNvPr>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50;p61">
                <a:extLst>
                  <a:ext uri="{FF2B5EF4-FFF2-40B4-BE49-F238E27FC236}">
                    <a16:creationId xmlns:a16="http://schemas.microsoft.com/office/drawing/2014/main" id="{230B9EBE-E648-7056-6204-C0E45560782F}"/>
                  </a:ext>
                </a:extLst>
              </p:cNvPr>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51;p61">
                <a:extLst>
                  <a:ext uri="{FF2B5EF4-FFF2-40B4-BE49-F238E27FC236}">
                    <a16:creationId xmlns:a16="http://schemas.microsoft.com/office/drawing/2014/main" id="{33D09A69-ADC9-1C6E-1E71-F6181E2DE234}"/>
                  </a:ext>
                </a:extLst>
              </p:cNvPr>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552;p61">
              <a:extLst>
                <a:ext uri="{FF2B5EF4-FFF2-40B4-BE49-F238E27FC236}">
                  <a16:creationId xmlns:a16="http://schemas.microsoft.com/office/drawing/2014/main" id="{38B53361-D7DE-5637-F43D-8220CE197B74}"/>
                </a:ext>
              </a:extLst>
            </p:cNvPr>
            <p:cNvGrpSpPr/>
            <p:nvPr/>
          </p:nvGrpSpPr>
          <p:grpSpPr>
            <a:xfrm>
              <a:off x="3799243" y="1970436"/>
              <a:ext cx="1402092" cy="885514"/>
              <a:chOff x="4361525" y="543750"/>
              <a:chExt cx="1106100" cy="698575"/>
            </a:xfrm>
          </p:grpSpPr>
          <p:sp>
            <p:nvSpPr>
              <p:cNvPr id="28" name="Google Shape;1553;p61">
                <a:extLst>
                  <a:ext uri="{FF2B5EF4-FFF2-40B4-BE49-F238E27FC236}">
                    <a16:creationId xmlns:a16="http://schemas.microsoft.com/office/drawing/2014/main" id="{C848C6A6-72FA-010A-6B02-1455BB5E0D69}"/>
                  </a:ext>
                </a:extLst>
              </p:cNvPr>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54;p61">
                <a:extLst>
                  <a:ext uri="{FF2B5EF4-FFF2-40B4-BE49-F238E27FC236}">
                    <a16:creationId xmlns:a16="http://schemas.microsoft.com/office/drawing/2014/main" id="{93D9EF39-B816-F110-EC88-E8BF6A137791}"/>
                  </a:ext>
                </a:extLst>
              </p:cNvPr>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55;p61">
                <a:extLst>
                  <a:ext uri="{FF2B5EF4-FFF2-40B4-BE49-F238E27FC236}">
                    <a16:creationId xmlns:a16="http://schemas.microsoft.com/office/drawing/2014/main" id="{313687F8-6704-6C2D-5493-CE122EF10AF5}"/>
                  </a:ext>
                </a:extLst>
              </p:cNvPr>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56;p61">
                <a:extLst>
                  <a:ext uri="{FF2B5EF4-FFF2-40B4-BE49-F238E27FC236}">
                    <a16:creationId xmlns:a16="http://schemas.microsoft.com/office/drawing/2014/main" id="{464D1A32-270F-117C-E225-DFEACB444571}"/>
                  </a:ext>
                </a:extLst>
              </p:cNvPr>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57;p61">
                <a:extLst>
                  <a:ext uri="{FF2B5EF4-FFF2-40B4-BE49-F238E27FC236}">
                    <a16:creationId xmlns:a16="http://schemas.microsoft.com/office/drawing/2014/main" id="{0370D9E7-E0A7-9413-12F9-3CB785BF8478}"/>
                  </a:ext>
                </a:extLst>
              </p:cNvPr>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58;p61">
                <a:extLst>
                  <a:ext uri="{FF2B5EF4-FFF2-40B4-BE49-F238E27FC236}">
                    <a16:creationId xmlns:a16="http://schemas.microsoft.com/office/drawing/2014/main" id="{9F7084C0-B1C4-68A3-313E-5DB169CCD9F0}"/>
                  </a:ext>
                </a:extLst>
              </p:cNvPr>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9;p61">
                <a:extLst>
                  <a:ext uri="{FF2B5EF4-FFF2-40B4-BE49-F238E27FC236}">
                    <a16:creationId xmlns:a16="http://schemas.microsoft.com/office/drawing/2014/main" id="{3280465B-0F23-5E0E-5A74-9CE1D054CF5A}"/>
                  </a:ext>
                </a:extLst>
              </p:cNvPr>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60;p61">
                <a:extLst>
                  <a:ext uri="{FF2B5EF4-FFF2-40B4-BE49-F238E27FC236}">
                    <a16:creationId xmlns:a16="http://schemas.microsoft.com/office/drawing/2014/main" id="{DA95E998-6021-3F00-905D-AD526376ECEE}"/>
                  </a:ext>
                </a:extLst>
              </p:cNvPr>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61;p61">
                <a:extLst>
                  <a:ext uri="{FF2B5EF4-FFF2-40B4-BE49-F238E27FC236}">
                    <a16:creationId xmlns:a16="http://schemas.microsoft.com/office/drawing/2014/main" id="{343670D0-0874-6B4E-7C54-C2F0444A7441}"/>
                  </a:ext>
                </a:extLst>
              </p:cNvPr>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62;p61">
                <a:extLst>
                  <a:ext uri="{FF2B5EF4-FFF2-40B4-BE49-F238E27FC236}">
                    <a16:creationId xmlns:a16="http://schemas.microsoft.com/office/drawing/2014/main" id="{0755219C-68B1-6B84-1187-68FBB40CA0C4}"/>
                  </a:ext>
                </a:extLst>
              </p:cNvPr>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63;p61">
                <a:extLst>
                  <a:ext uri="{FF2B5EF4-FFF2-40B4-BE49-F238E27FC236}">
                    <a16:creationId xmlns:a16="http://schemas.microsoft.com/office/drawing/2014/main" id="{FB096DDB-B3AA-0F51-8D8C-ABDAEF91E7DF}"/>
                  </a:ext>
                </a:extLst>
              </p:cNvPr>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64;p61">
                <a:extLst>
                  <a:ext uri="{FF2B5EF4-FFF2-40B4-BE49-F238E27FC236}">
                    <a16:creationId xmlns:a16="http://schemas.microsoft.com/office/drawing/2014/main" id="{8A87DF17-837C-CBEE-3926-2FB4E8464183}"/>
                  </a:ext>
                </a:extLst>
              </p:cNvPr>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65;p61">
                <a:extLst>
                  <a:ext uri="{FF2B5EF4-FFF2-40B4-BE49-F238E27FC236}">
                    <a16:creationId xmlns:a16="http://schemas.microsoft.com/office/drawing/2014/main" id="{7553D614-7BC9-713A-FF28-E1593F28C79C}"/>
                  </a:ext>
                </a:extLst>
              </p:cNvPr>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66;p61">
                <a:extLst>
                  <a:ext uri="{FF2B5EF4-FFF2-40B4-BE49-F238E27FC236}">
                    <a16:creationId xmlns:a16="http://schemas.microsoft.com/office/drawing/2014/main" id="{C4ABC866-D7C4-A272-0070-6BB3BD0ADFF8}"/>
                  </a:ext>
                </a:extLst>
              </p:cNvPr>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67;p61">
                <a:extLst>
                  <a:ext uri="{FF2B5EF4-FFF2-40B4-BE49-F238E27FC236}">
                    <a16:creationId xmlns:a16="http://schemas.microsoft.com/office/drawing/2014/main" id="{3C618AD2-CFAA-C5E9-F9DB-F584BB2B89BD}"/>
                  </a:ext>
                </a:extLst>
              </p:cNvPr>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68;p61">
                <a:extLst>
                  <a:ext uri="{FF2B5EF4-FFF2-40B4-BE49-F238E27FC236}">
                    <a16:creationId xmlns:a16="http://schemas.microsoft.com/office/drawing/2014/main" id="{14C0B90E-7E75-8DB8-8CB1-2EBCF691D04B}"/>
                  </a:ext>
                </a:extLst>
              </p:cNvPr>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69;p61">
                <a:extLst>
                  <a:ext uri="{FF2B5EF4-FFF2-40B4-BE49-F238E27FC236}">
                    <a16:creationId xmlns:a16="http://schemas.microsoft.com/office/drawing/2014/main" id="{746AD293-6EF1-94D2-3F6A-8CFC587B494D}"/>
                  </a:ext>
                </a:extLst>
              </p:cNvPr>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70;p61">
                <a:extLst>
                  <a:ext uri="{FF2B5EF4-FFF2-40B4-BE49-F238E27FC236}">
                    <a16:creationId xmlns:a16="http://schemas.microsoft.com/office/drawing/2014/main" id="{41AA29DB-9B09-4069-3C97-7695E7FF1318}"/>
                  </a:ext>
                </a:extLst>
              </p:cNvPr>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71;p61">
                <a:extLst>
                  <a:ext uri="{FF2B5EF4-FFF2-40B4-BE49-F238E27FC236}">
                    <a16:creationId xmlns:a16="http://schemas.microsoft.com/office/drawing/2014/main" id="{D5DC6440-95CD-9A49-E8A7-63C0CE7AFC36}"/>
                  </a:ext>
                </a:extLst>
              </p:cNvPr>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72;p61">
                <a:extLst>
                  <a:ext uri="{FF2B5EF4-FFF2-40B4-BE49-F238E27FC236}">
                    <a16:creationId xmlns:a16="http://schemas.microsoft.com/office/drawing/2014/main" id="{5D150C5A-B326-FDA4-0035-CAB79E7EB824}"/>
                  </a:ext>
                </a:extLst>
              </p:cNvPr>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73;p61">
                <a:extLst>
                  <a:ext uri="{FF2B5EF4-FFF2-40B4-BE49-F238E27FC236}">
                    <a16:creationId xmlns:a16="http://schemas.microsoft.com/office/drawing/2014/main" id="{6FA5104F-490F-3EA5-1F77-E6FE95151A70}"/>
                  </a:ext>
                </a:extLst>
              </p:cNvPr>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74;p61">
                <a:extLst>
                  <a:ext uri="{FF2B5EF4-FFF2-40B4-BE49-F238E27FC236}">
                    <a16:creationId xmlns:a16="http://schemas.microsoft.com/office/drawing/2014/main" id="{87003DF3-E96D-A0A6-6936-1C33EBDC17BC}"/>
                  </a:ext>
                </a:extLst>
              </p:cNvPr>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575;p61">
              <a:extLst>
                <a:ext uri="{FF2B5EF4-FFF2-40B4-BE49-F238E27FC236}">
                  <a16:creationId xmlns:a16="http://schemas.microsoft.com/office/drawing/2014/main" id="{7257A872-6FFD-3DBC-C6CE-B6732DE141B8}"/>
                </a:ext>
              </a:extLst>
            </p:cNvPr>
            <p:cNvGrpSpPr/>
            <p:nvPr/>
          </p:nvGrpSpPr>
          <p:grpSpPr>
            <a:xfrm>
              <a:off x="4877056" y="3495817"/>
              <a:ext cx="639344" cy="603209"/>
              <a:chOff x="5127806" y="3642167"/>
              <a:chExt cx="639344" cy="603209"/>
            </a:xfrm>
          </p:grpSpPr>
          <p:sp>
            <p:nvSpPr>
              <p:cNvPr id="7" name="Google Shape;1576;p61">
                <a:extLst>
                  <a:ext uri="{FF2B5EF4-FFF2-40B4-BE49-F238E27FC236}">
                    <a16:creationId xmlns:a16="http://schemas.microsoft.com/office/drawing/2014/main" id="{67E63277-2F8A-B972-9631-FC8011925CE2}"/>
                  </a:ext>
                </a:extLst>
              </p:cNvPr>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77;p61">
                <a:extLst>
                  <a:ext uri="{FF2B5EF4-FFF2-40B4-BE49-F238E27FC236}">
                    <a16:creationId xmlns:a16="http://schemas.microsoft.com/office/drawing/2014/main" id="{3A81F507-FD19-48A6-E2B5-116EBEA6742C}"/>
                  </a:ext>
                </a:extLst>
              </p:cNvPr>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78;p61">
                <a:extLst>
                  <a:ext uri="{FF2B5EF4-FFF2-40B4-BE49-F238E27FC236}">
                    <a16:creationId xmlns:a16="http://schemas.microsoft.com/office/drawing/2014/main" id="{7E15CFBB-9BF4-8EE0-7453-821DF096E0DC}"/>
                  </a:ext>
                </a:extLst>
              </p:cNvPr>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9;p61">
                <a:extLst>
                  <a:ext uri="{FF2B5EF4-FFF2-40B4-BE49-F238E27FC236}">
                    <a16:creationId xmlns:a16="http://schemas.microsoft.com/office/drawing/2014/main" id="{B3C6027E-DB79-B4A6-4619-131124F3B5DC}"/>
                  </a:ext>
                </a:extLst>
              </p:cNvPr>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80;p61">
                <a:extLst>
                  <a:ext uri="{FF2B5EF4-FFF2-40B4-BE49-F238E27FC236}">
                    <a16:creationId xmlns:a16="http://schemas.microsoft.com/office/drawing/2014/main" id="{8059862D-054A-B6EF-03DD-766AC3FB92B6}"/>
                  </a:ext>
                </a:extLst>
              </p:cNvPr>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81;p61">
                <a:extLst>
                  <a:ext uri="{FF2B5EF4-FFF2-40B4-BE49-F238E27FC236}">
                    <a16:creationId xmlns:a16="http://schemas.microsoft.com/office/drawing/2014/main" id="{19B2F650-9751-28F8-A9EB-59FCA54381E4}"/>
                  </a:ext>
                </a:extLst>
              </p:cNvPr>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82;p61">
                <a:extLst>
                  <a:ext uri="{FF2B5EF4-FFF2-40B4-BE49-F238E27FC236}">
                    <a16:creationId xmlns:a16="http://schemas.microsoft.com/office/drawing/2014/main" id="{D0CECADC-1B0C-CF7D-DE62-7E6053A44FD9}"/>
                  </a:ext>
                </a:extLst>
              </p:cNvPr>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83;p61">
                <a:extLst>
                  <a:ext uri="{FF2B5EF4-FFF2-40B4-BE49-F238E27FC236}">
                    <a16:creationId xmlns:a16="http://schemas.microsoft.com/office/drawing/2014/main" id="{4D922615-F9AD-BDA9-F9E5-95522CD3172E}"/>
                  </a:ext>
                </a:extLst>
              </p:cNvPr>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84;p61">
                <a:extLst>
                  <a:ext uri="{FF2B5EF4-FFF2-40B4-BE49-F238E27FC236}">
                    <a16:creationId xmlns:a16="http://schemas.microsoft.com/office/drawing/2014/main" id="{3042AD7A-E55A-E760-7DD9-3710361F3C59}"/>
                  </a:ext>
                </a:extLst>
              </p:cNvPr>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85;p61">
                <a:extLst>
                  <a:ext uri="{FF2B5EF4-FFF2-40B4-BE49-F238E27FC236}">
                    <a16:creationId xmlns:a16="http://schemas.microsoft.com/office/drawing/2014/main" id="{EE9474D7-9E62-F982-74F8-13E0BFA45EC5}"/>
                  </a:ext>
                </a:extLst>
              </p:cNvPr>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86;p61">
                <a:extLst>
                  <a:ext uri="{FF2B5EF4-FFF2-40B4-BE49-F238E27FC236}">
                    <a16:creationId xmlns:a16="http://schemas.microsoft.com/office/drawing/2014/main" id="{5DEC385A-C51E-F26D-1A63-02E9E1B94675}"/>
                  </a:ext>
                </a:extLst>
              </p:cNvPr>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87;p61">
                <a:extLst>
                  <a:ext uri="{FF2B5EF4-FFF2-40B4-BE49-F238E27FC236}">
                    <a16:creationId xmlns:a16="http://schemas.microsoft.com/office/drawing/2014/main" id="{E1C8D9B4-E8E4-AA88-D576-364004D1E799}"/>
                  </a:ext>
                </a:extLst>
              </p:cNvPr>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88;p61">
                <a:extLst>
                  <a:ext uri="{FF2B5EF4-FFF2-40B4-BE49-F238E27FC236}">
                    <a16:creationId xmlns:a16="http://schemas.microsoft.com/office/drawing/2014/main" id="{EC8031C5-2EE5-D7A1-81C9-F1892617E3C9}"/>
                  </a:ext>
                </a:extLst>
              </p:cNvPr>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89;p61">
                <a:extLst>
                  <a:ext uri="{FF2B5EF4-FFF2-40B4-BE49-F238E27FC236}">
                    <a16:creationId xmlns:a16="http://schemas.microsoft.com/office/drawing/2014/main" id="{9998AC7B-F688-1099-AF09-7BAC0C6BC00E}"/>
                  </a:ext>
                </a:extLst>
              </p:cNvPr>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90;p61">
                <a:extLst>
                  <a:ext uri="{FF2B5EF4-FFF2-40B4-BE49-F238E27FC236}">
                    <a16:creationId xmlns:a16="http://schemas.microsoft.com/office/drawing/2014/main" id="{C432DCDD-D384-7E46-F817-7B23E6BA30E0}"/>
                  </a:ext>
                </a:extLst>
              </p:cNvPr>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91;p61">
                <a:extLst>
                  <a:ext uri="{FF2B5EF4-FFF2-40B4-BE49-F238E27FC236}">
                    <a16:creationId xmlns:a16="http://schemas.microsoft.com/office/drawing/2014/main" id="{26088F82-2D8C-2113-889E-407FD88EB106}"/>
                  </a:ext>
                </a:extLst>
              </p:cNvPr>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92;p61">
                <a:extLst>
                  <a:ext uri="{FF2B5EF4-FFF2-40B4-BE49-F238E27FC236}">
                    <a16:creationId xmlns:a16="http://schemas.microsoft.com/office/drawing/2014/main" id="{AEA60DD8-9E92-A57F-7445-B334CB8BFE78}"/>
                  </a:ext>
                </a:extLst>
              </p:cNvPr>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93;p61">
                <a:extLst>
                  <a:ext uri="{FF2B5EF4-FFF2-40B4-BE49-F238E27FC236}">
                    <a16:creationId xmlns:a16="http://schemas.microsoft.com/office/drawing/2014/main" id="{67D3AA97-D167-1B34-1DC8-FCD945B3990B}"/>
                  </a:ext>
                </a:extLst>
              </p:cNvPr>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94;p61">
                <a:extLst>
                  <a:ext uri="{FF2B5EF4-FFF2-40B4-BE49-F238E27FC236}">
                    <a16:creationId xmlns:a16="http://schemas.microsoft.com/office/drawing/2014/main" id="{2CA3D9F7-2892-1380-B65D-86A0A7FBEC04}"/>
                  </a:ext>
                </a:extLst>
              </p:cNvPr>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95;p61">
                <a:extLst>
                  <a:ext uri="{FF2B5EF4-FFF2-40B4-BE49-F238E27FC236}">
                    <a16:creationId xmlns:a16="http://schemas.microsoft.com/office/drawing/2014/main" id="{E52DDFAC-61EA-A1F8-07B1-2AA0DAEF7EA1}"/>
                  </a:ext>
                </a:extLst>
              </p:cNvPr>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96;p61">
                <a:extLst>
                  <a:ext uri="{FF2B5EF4-FFF2-40B4-BE49-F238E27FC236}">
                    <a16:creationId xmlns:a16="http://schemas.microsoft.com/office/drawing/2014/main" id="{EA285E15-B68D-AE0C-6483-D7124D3E8A86}"/>
                  </a:ext>
                </a:extLst>
              </p:cNvPr>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2623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408"/>
        <p:cNvGrpSpPr/>
        <p:nvPr/>
      </p:nvGrpSpPr>
      <p:grpSpPr>
        <a:xfrm>
          <a:off x="0" y="0"/>
          <a:ext cx="0" cy="0"/>
          <a:chOff x="0" y="0"/>
          <a:chExt cx="0" cy="0"/>
        </a:xfrm>
      </p:grpSpPr>
      <p:sp>
        <p:nvSpPr>
          <p:cNvPr id="1409" name="Google Shape;1409;p57"/>
          <p:cNvSpPr txBox="1">
            <a:spLocks noGrp="1"/>
          </p:cNvSpPr>
          <p:nvPr>
            <p:ph type="title"/>
          </p:nvPr>
        </p:nvSpPr>
        <p:spPr>
          <a:xfrm>
            <a:off x="1602249" y="2135603"/>
            <a:ext cx="3082500" cy="120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 dirty="0">
                <a:latin typeface="Kefa" panose="02000506000000020004" pitchFamily="2" charset="77"/>
                <a:ea typeface="Poppins Black"/>
                <a:cs typeface="Poppins Black"/>
                <a:sym typeface="Poppins Black"/>
              </a:rPr>
              <a:t>THANK YOU</a:t>
            </a:r>
            <a:endParaRPr dirty="0">
              <a:latin typeface="Kefa" panose="02000506000000020004" pitchFamily="2" charset="77"/>
            </a:endParaRPr>
          </a:p>
        </p:txBody>
      </p:sp>
      <p:grpSp>
        <p:nvGrpSpPr>
          <p:cNvPr id="1411" name="Google Shape;1411;p57"/>
          <p:cNvGrpSpPr/>
          <p:nvPr/>
        </p:nvGrpSpPr>
        <p:grpSpPr>
          <a:xfrm>
            <a:off x="5383849" y="1264815"/>
            <a:ext cx="1673524" cy="2613873"/>
            <a:chOff x="5542724" y="1467403"/>
            <a:chExt cx="1673524" cy="2613873"/>
          </a:xfrm>
        </p:grpSpPr>
        <p:sp>
          <p:nvSpPr>
            <p:cNvPr id="1412" name="Google Shape;1412;p57"/>
            <p:cNvSpPr/>
            <p:nvPr/>
          </p:nvSpPr>
          <p:spPr>
            <a:xfrm>
              <a:off x="5738475" y="1467403"/>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5969053" y="2006998"/>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4" name="Google Shape;1414;p57"/>
            <p:cNvGrpSpPr/>
            <p:nvPr/>
          </p:nvGrpSpPr>
          <p:grpSpPr>
            <a:xfrm>
              <a:off x="5542724" y="2522228"/>
              <a:ext cx="1673524" cy="1438213"/>
              <a:chOff x="1455055" y="2629044"/>
              <a:chExt cx="1395068" cy="1198910"/>
            </a:xfrm>
          </p:grpSpPr>
          <p:sp>
            <p:nvSpPr>
              <p:cNvPr id="1415" name="Google Shape;1415;p57"/>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57"/>
            <p:cNvGrpSpPr/>
            <p:nvPr/>
          </p:nvGrpSpPr>
          <p:grpSpPr>
            <a:xfrm>
              <a:off x="6318506" y="3478067"/>
              <a:ext cx="639344" cy="603209"/>
              <a:chOff x="5127806" y="3642167"/>
              <a:chExt cx="639344" cy="603209"/>
            </a:xfrm>
          </p:grpSpPr>
          <p:sp>
            <p:nvSpPr>
              <p:cNvPr id="1435" name="Google Shape;1435;p57"/>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7"/>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7"/>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7"/>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7"/>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7"/>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7"/>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7"/>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6" name="Google Shape;1456;p57"/>
          <p:cNvGrpSpPr/>
          <p:nvPr/>
        </p:nvGrpSpPr>
        <p:grpSpPr>
          <a:xfrm>
            <a:off x="791196" y="694880"/>
            <a:ext cx="7387840" cy="3275015"/>
            <a:chOff x="791196" y="694880"/>
            <a:chExt cx="7387840" cy="3275015"/>
          </a:xfrm>
        </p:grpSpPr>
        <p:sp>
          <p:nvSpPr>
            <p:cNvPr id="1457" name="Google Shape;1457;p57"/>
            <p:cNvSpPr/>
            <p:nvPr/>
          </p:nvSpPr>
          <p:spPr>
            <a:xfrm>
              <a:off x="7512646" y="3131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8036539" y="37351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p:cNvSpPr/>
            <p:nvPr/>
          </p:nvSpPr>
          <p:spPr>
            <a:xfrm>
              <a:off x="1002299" y="35163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p:cNvSpPr/>
            <p:nvPr/>
          </p:nvSpPr>
          <p:spPr>
            <a:xfrm>
              <a:off x="5214931" y="38101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p:cNvSpPr/>
            <p:nvPr/>
          </p:nvSpPr>
          <p:spPr>
            <a:xfrm>
              <a:off x="7302923" y="2051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p:cNvSpPr/>
            <p:nvPr/>
          </p:nvSpPr>
          <p:spPr>
            <a:xfrm>
              <a:off x="791196" y="200921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p:cNvSpPr/>
            <p:nvPr/>
          </p:nvSpPr>
          <p:spPr>
            <a:xfrm>
              <a:off x="1581842" y="13772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57"/>
            <p:cNvGrpSpPr/>
            <p:nvPr/>
          </p:nvGrpSpPr>
          <p:grpSpPr>
            <a:xfrm>
              <a:off x="6648971" y="1467405"/>
              <a:ext cx="99806" cy="99809"/>
              <a:chOff x="3688596" y="3879680"/>
              <a:chExt cx="99806" cy="99809"/>
            </a:xfrm>
          </p:grpSpPr>
          <p:sp>
            <p:nvSpPr>
              <p:cNvPr id="1465" name="Google Shape;1465;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7"/>
            <p:cNvGrpSpPr/>
            <p:nvPr/>
          </p:nvGrpSpPr>
          <p:grpSpPr>
            <a:xfrm>
              <a:off x="2033296" y="694880"/>
              <a:ext cx="99806" cy="99809"/>
              <a:chOff x="3688596" y="3879680"/>
              <a:chExt cx="99806" cy="99809"/>
            </a:xfrm>
          </p:grpSpPr>
          <p:sp>
            <p:nvSpPr>
              <p:cNvPr id="1468" name="Google Shape;1468;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57"/>
            <p:cNvSpPr/>
            <p:nvPr/>
          </p:nvSpPr>
          <p:spPr>
            <a:xfrm flipH="1">
              <a:off x="4996171" y="1400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58"/>
          <p:cNvSpPr txBox="1">
            <a:spLocks noGrp="1"/>
          </p:cNvSpPr>
          <p:nvPr>
            <p:ph type="title"/>
          </p:nvPr>
        </p:nvSpPr>
        <p:spPr>
          <a:xfrm>
            <a:off x="3150501" y="1552770"/>
            <a:ext cx="2831100" cy="444105"/>
          </a:xfrm>
          <a:prstGeom prst="rect">
            <a:avLst/>
          </a:prstGeom>
        </p:spPr>
        <p:txBody>
          <a:bodyPr spcFirstLastPara="1" wrap="square" lIns="91425" tIns="91425" rIns="91425" bIns="91425" anchor="ctr" anchorCtr="0">
            <a:noAutofit/>
          </a:bodyPr>
          <a:lstStyle/>
          <a:p>
            <a:r>
              <a:rPr lang="en-ID" sz="3600" b="1" dirty="0">
                <a:latin typeface="Kefa" panose="02000506000000020004" pitchFamily="2" charset="77"/>
              </a:rPr>
              <a:t>Background</a:t>
            </a:r>
            <a:endParaRPr lang="en-US" sz="3600" b="1" dirty="0">
              <a:latin typeface="Kefa" panose="02000506000000020004" pitchFamily="2" charset="77"/>
            </a:endParaRPr>
          </a:p>
        </p:txBody>
      </p:sp>
      <p:grpSp>
        <p:nvGrpSpPr>
          <p:cNvPr id="1477" name="Google Shape;1477;p58"/>
          <p:cNvGrpSpPr/>
          <p:nvPr/>
        </p:nvGrpSpPr>
        <p:grpSpPr>
          <a:xfrm>
            <a:off x="3773294" y="505987"/>
            <a:ext cx="1402092" cy="885514"/>
            <a:chOff x="4361525" y="543750"/>
            <a:chExt cx="1106100" cy="698575"/>
          </a:xfrm>
        </p:grpSpPr>
        <p:sp>
          <p:nvSpPr>
            <p:cNvPr id="1478" name="Google Shape;1478;p58"/>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00" name="Google Shape;1500;p58"/>
          <p:cNvCxnSpPr/>
          <p:nvPr/>
        </p:nvCxnSpPr>
        <p:spPr>
          <a:xfrm>
            <a:off x="3707151" y="1475561"/>
            <a:ext cx="1717800" cy="0"/>
          </a:xfrm>
          <a:prstGeom prst="straightConnector1">
            <a:avLst/>
          </a:prstGeom>
          <a:noFill/>
          <a:ln w="19050" cap="flat" cmpd="sng">
            <a:solidFill>
              <a:schemeClr val="accent3"/>
            </a:solidFill>
            <a:prstDash val="solid"/>
            <a:round/>
            <a:headEnd type="none" w="med" len="med"/>
            <a:tailEnd type="none" w="med" len="med"/>
          </a:ln>
        </p:spPr>
      </p:cxnSp>
      <p:sp>
        <p:nvSpPr>
          <p:cNvPr id="6" name="TextBox 5">
            <a:extLst>
              <a:ext uri="{FF2B5EF4-FFF2-40B4-BE49-F238E27FC236}">
                <a16:creationId xmlns:a16="http://schemas.microsoft.com/office/drawing/2014/main" id="{1632A58D-327A-FD58-0F75-4DCFA9BD8D51}"/>
              </a:ext>
            </a:extLst>
          </p:cNvPr>
          <p:cNvSpPr txBox="1"/>
          <p:nvPr/>
        </p:nvSpPr>
        <p:spPr>
          <a:xfrm>
            <a:off x="2600652" y="2138914"/>
            <a:ext cx="4015409" cy="1569660"/>
          </a:xfrm>
          <a:prstGeom prst="rect">
            <a:avLst/>
          </a:prstGeom>
          <a:noFill/>
        </p:spPr>
        <p:txBody>
          <a:bodyPr wrap="square" rtlCol="0">
            <a:spAutoFit/>
          </a:bodyPr>
          <a:lstStyle/>
          <a:p>
            <a:pPr algn="just"/>
            <a:r>
              <a:rPr lang="en-ID" sz="1200" dirty="0">
                <a:latin typeface="Times New Roman" panose="02020603050405020304" pitchFamily="18" charset="0"/>
                <a:cs typeface="Times New Roman" panose="02020603050405020304" pitchFamily="18" charset="0"/>
              </a:rPr>
              <a:t>In the financial industry, particularly within institutions such as banks and credit unions, credit risk management is a critical aspect that affects financial health and sustainability. One of the biggest challenges is accurately predicting the likelihood of loan defaults. The ability to identify these risks early can help financial institutions reduce losses and enhance profitability.</a:t>
            </a:r>
            <a:endParaRPr lang="en-US" sz="1200" dirty="0">
              <a:latin typeface="Times New Roman" panose="02020603050405020304" pitchFamily="18" charset="0"/>
              <a:cs typeface="Times New Roman" panose="02020603050405020304" pitchFamily="18" charset="0"/>
            </a:endParaRPr>
          </a:p>
          <a:p>
            <a:pPr algn="just"/>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grpSp>
        <p:nvGrpSpPr>
          <p:cNvPr id="1043" name="Google Shape;1043;p54"/>
          <p:cNvGrpSpPr/>
          <p:nvPr/>
        </p:nvGrpSpPr>
        <p:grpSpPr>
          <a:xfrm>
            <a:off x="7939054" y="4004072"/>
            <a:ext cx="1132984" cy="1066095"/>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BE2CC7A2-0F86-86F0-0A56-8CA3805E32FC}"/>
              </a:ext>
            </a:extLst>
          </p:cNvPr>
          <p:cNvPicPr>
            <a:picLocks noChangeAspect="1"/>
          </p:cNvPicPr>
          <p:nvPr/>
        </p:nvPicPr>
        <p:blipFill>
          <a:blip r:embed="rId3"/>
          <a:stretch>
            <a:fillRect/>
          </a:stretch>
        </p:blipFill>
        <p:spPr>
          <a:xfrm>
            <a:off x="855263" y="1100184"/>
            <a:ext cx="3398686" cy="3572420"/>
          </a:xfrm>
          <a:prstGeom prst="rect">
            <a:avLst/>
          </a:prstGeom>
        </p:spPr>
      </p:pic>
      <p:sp>
        <p:nvSpPr>
          <p:cNvPr id="8" name="TextBox 7">
            <a:extLst>
              <a:ext uri="{FF2B5EF4-FFF2-40B4-BE49-F238E27FC236}">
                <a16:creationId xmlns:a16="http://schemas.microsoft.com/office/drawing/2014/main" id="{E08FE3CD-938B-3655-36D9-79833C9CC5EE}"/>
              </a:ext>
            </a:extLst>
          </p:cNvPr>
          <p:cNvSpPr txBox="1"/>
          <p:nvPr/>
        </p:nvSpPr>
        <p:spPr>
          <a:xfrm>
            <a:off x="787179" y="792407"/>
            <a:ext cx="729687"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Dataset :</a:t>
            </a:r>
          </a:p>
        </p:txBody>
      </p:sp>
      <p:sp>
        <p:nvSpPr>
          <p:cNvPr id="9" name="TextBox 8">
            <a:extLst>
              <a:ext uri="{FF2B5EF4-FFF2-40B4-BE49-F238E27FC236}">
                <a16:creationId xmlns:a16="http://schemas.microsoft.com/office/drawing/2014/main" id="{A4F221A6-B555-1C0D-800C-890F21561A0D}"/>
              </a:ext>
            </a:extLst>
          </p:cNvPr>
          <p:cNvSpPr txBox="1"/>
          <p:nvPr/>
        </p:nvSpPr>
        <p:spPr>
          <a:xfrm>
            <a:off x="4744688" y="792407"/>
            <a:ext cx="822661"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Question :</a:t>
            </a:r>
          </a:p>
        </p:txBody>
      </p:sp>
      <p:sp>
        <p:nvSpPr>
          <p:cNvPr id="12" name="TextBox 11">
            <a:extLst>
              <a:ext uri="{FF2B5EF4-FFF2-40B4-BE49-F238E27FC236}">
                <a16:creationId xmlns:a16="http://schemas.microsoft.com/office/drawing/2014/main" id="{E4C648E7-421A-F450-6C0F-023B0E9031C6}"/>
              </a:ext>
            </a:extLst>
          </p:cNvPr>
          <p:cNvSpPr txBox="1"/>
          <p:nvPr/>
        </p:nvSpPr>
        <p:spPr>
          <a:xfrm>
            <a:off x="4705013" y="1074771"/>
            <a:ext cx="3927944" cy="2862322"/>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What is the performance distribution of the loan portfolio, in terms of repayment and default?</a:t>
            </a:r>
          </a:p>
          <a:p>
            <a:r>
              <a:rPr lang="en-US" sz="1200" dirty="0">
                <a:latin typeface="Times New Roman" panose="02020603050405020304" pitchFamily="18" charset="0"/>
                <a:cs typeface="Times New Roman" panose="02020603050405020304" pitchFamily="18" charset="0"/>
              </a:rPr>
              <a:t>2. Which age group is most likely to default on their loans?</a:t>
            </a:r>
          </a:p>
          <a:p>
            <a:r>
              <a:rPr lang="en-US" sz="1200" dirty="0">
                <a:latin typeface="Times New Roman" panose="02020603050405020304" pitchFamily="18" charset="0"/>
                <a:cs typeface="Times New Roman" panose="02020603050405020304" pitchFamily="18" charset="0"/>
              </a:rPr>
              <a:t>3. In which income group is the probability of loan default the greatest ?</a:t>
            </a:r>
          </a:p>
          <a:p>
            <a:r>
              <a:rPr lang="en-US" sz="1200" dirty="0">
                <a:latin typeface="Times New Roman" panose="02020603050405020304" pitchFamily="18" charset="0"/>
                <a:cs typeface="Times New Roman" panose="02020603050405020304" pitchFamily="18" charset="0"/>
              </a:rPr>
              <a:t>4. How does homeownership status impact the likelihood of loan default?</a:t>
            </a:r>
          </a:p>
          <a:p>
            <a:r>
              <a:rPr lang="en-US" sz="1200" dirty="0">
                <a:latin typeface="Times New Roman" panose="02020603050405020304" pitchFamily="18" charset="0"/>
                <a:cs typeface="Times New Roman" panose="02020603050405020304" pitchFamily="18" charset="0"/>
              </a:rPr>
              <a:t>5. What is the percentage of loan defaults for each loan category ?</a:t>
            </a:r>
          </a:p>
          <a:p>
            <a:r>
              <a:rPr lang="en-US" sz="1200" dirty="0">
                <a:latin typeface="Times New Roman" panose="02020603050405020304" pitchFamily="18" charset="0"/>
                <a:cs typeface="Times New Roman" panose="02020603050405020304" pitchFamily="18" charset="0"/>
              </a:rPr>
              <a:t>6. What is the correlation between interest rates and the probability of loan defaults?</a:t>
            </a:r>
          </a:p>
          <a:p>
            <a:r>
              <a:rPr lang="en-US" sz="1200" dirty="0">
                <a:latin typeface="Times New Roman" panose="02020603050405020304" pitchFamily="18" charset="0"/>
                <a:cs typeface="Times New Roman" panose="02020603050405020304" pitchFamily="18" charset="0"/>
              </a:rPr>
              <a:t>7. Does length of employment affect the borrower's ability to repay the loan?</a:t>
            </a:r>
          </a:p>
          <a:p>
            <a:r>
              <a:rPr lang="en-US" sz="1200" dirty="0">
                <a:latin typeface="Times New Roman" panose="02020603050405020304" pitchFamily="18" charset="0"/>
                <a:cs typeface="Times New Roman" panose="02020603050405020304" pitchFamily="18" charset="0"/>
              </a:rPr>
              <a:t>8. How likely is a customer with a history of default to default again?</a:t>
            </a:r>
          </a:p>
        </p:txBody>
      </p:sp>
    </p:spTree>
    <p:extLst>
      <p:ext uri="{BB962C8B-B14F-4D97-AF65-F5344CB8AC3E}">
        <p14:creationId xmlns:p14="http://schemas.microsoft.com/office/powerpoint/2010/main" val="33438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801546" y="223863"/>
            <a:ext cx="7704000" cy="572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600" dirty="0">
                <a:solidFill>
                  <a:srgbClr val="FF0000"/>
                </a:solidFill>
                <a:latin typeface="Times New Roman" panose="02020603050405020304" pitchFamily="18" charset="0"/>
                <a:cs typeface="Times New Roman" panose="02020603050405020304" pitchFamily="18" charset="0"/>
              </a:rPr>
              <a:t>What is the performance distribution of the loan portfolio, in terms of repayment and default ?</a:t>
            </a:r>
            <a:endParaRPr sz="1600" dirty="0">
              <a:solidFill>
                <a:srgbClr val="FF0000"/>
              </a:solidFill>
              <a:latin typeface="Times New Roman" panose="02020603050405020304" pitchFamily="18" charset="0"/>
              <a:cs typeface="Times New Roman" panose="02020603050405020304" pitchFamily="18" charset="0"/>
            </a:endParaRPr>
          </a:p>
        </p:txBody>
      </p:sp>
      <p:sp>
        <p:nvSpPr>
          <p:cNvPr id="1042" name="Google Shape;1042;p54"/>
          <p:cNvSpPr txBox="1">
            <a:spLocks noGrp="1"/>
          </p:cNvSpPr>
          <p:nvPr>
            <p:ph type="body" idx="1"/>
          </p:nvPr>
        </p:nvSpPr>
        <p:spPr>
          <a:xfrm>
            <a:off x="5777429" y="1889608"/>
            <a:ext cx="3265496" cy="1293671"/>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ID" strike="noStrike" dirty="0">
                <a:solidFill>
                  <a:schemeClr val="tx1"/>
                </a:solidFill>
                <a:effectLst/>
                <a:latin typeface="Times New Roman" panose="02020603050405020304" pitchFamily="18" charset="0"/>
                <a:cs typeface="Times New Roman" panose="02020603050405020304" pitchFamily="18" charset="0"/>
              </a:rPr>
              <a:t>Around </a:t>
            </a:r>
            <a:r>
              <a:rPr lang="en-ID" strike="noStrike" dirty="0">
                <a:solidFill>
                  <a:srgbClr val="FF0000"/>
                </a:solidFill>
                <a:effectLst/>
                <a:latin typeface="Times New Roman" panose="02020603050405020304" pitchFamily="18" charset="0"/>
                <a:cs typeface="Times New Roman" panose="02020603050405020304" pitchFamily="18" charset="0"/>
              </a:rPr>
              <a:t>21.67%</a:t>
            </a:r>
            <a:r>
              <a:rPr lang="en-ID" strike="noStrike" dirty="0">
                <a:solidFill>
                  <a:schemeClr val="tx1"/>
                </a:solidFill>
                <a:effectLst/>
                <a:latin typeface="Times New Roman" panose="02020603050405020304" pitchFamily="18" charset="0"/>
                <a:cs typeface="Times New Roman" panose="02020603050405020304" pitchFamily="18" charset="0"/>
              </a:rPr>
              <a:t> of the total loan portfolio experienced default. This means that almost a quarter of the loans given have not been successfully repaid by customers.</a:t>
            </a:r>
            <a:endParaRPr dirty="0">
              <a:solidFill>
                <a:schemeClr val="tx1"/>
              </a:solidFill>
              <a:latin typeface="Times New Roman" panose="02020603050405020304" pitchFamily="18" charset="0"/>
              <a:cs typeface="Times New Roman" panose="02020603050405020304" pitchFamily="18" charset="0"/>
            </a:endParaRPr>
          </a:p>
        </p:txBody>
      </p:sp>
      <p:grpSp>
        <p:nvGrpSpPr>
          <p:cNvPr id="1043" name="Google Shape;1043;p54"/>
          <p:cNvGrpSpPr/>
          <p:nvPr/>
        </p:nvGrpSpPr>
        <p:grpSpPr>
          <a:xfrm>
            <a:off x="7939054" y="4004072"/>
            <a:ext cx="1132984" cy="1066095"/>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515E3A17-E001-FF96-E000-968261265278}"/>
              </a:ext>
            </a:extLst>
          </p:cNvPr>
          <p:cNvPicPr>
            <a:picLocks noChangeAspect="1"/>
          </p:cNvPicPr>
          <p:nvPr/>
        </p:nvPicPr>
        <p:blipFill>
          <a:blip r:embed="rId3"/>
          <a:stretch>
            <a:fillRect/>
          </a:stretch>
        </p:blipFill>
        <p:spPr>
          <a:xfrm>
            <a:off x="801546" y="1127558"/>
            <a:ext cx="4390655" cy="1885986"/>
          </a:xfrm>
          <a:prstGeom prst="rect">
            <a:avLst/>
          </a:prstGeom>
        </p:spPr>
      </p:pic>
      <p:pic>
        <p:nvPicPr>
          <p:cNvPr id="7" name="Picture 6">
            <a:extLst>
              <a:ext uri="{FF2B5EF4-FFF2-40B4-BE49-F238E27FC236}">
                <a16:creationId xmlns:a16="http://schemas.microsoft.com/office/drawing/2014/main" id="{06DDD139-1402-220F-73F3-908A7A4CF766}"/>
              </a:ext>
            </a:extLst>
          </p:cNvPr>
          <p:cNvPicPr>
            <a:picLocks noChangeAspect="1"/>
          </p:cNvPicPr>
          <p:nvPr/>
        </p:nvPicPr>
        <p:blipFill>
          <a:blip r:embed="rId4"/>
          <a:stretch>
            <a:fillRect/>
          </a:stretch>
        </p:blipFill>
        <p:spPr>
          <a:xfrm>
            <a:off x="1657134" y="3450844"/>
            <a:ext cx="2949934" cy="949363"/>
          </a:xfrm>
          <a:prstGeom prst="rect">
            <a:avLst/>
          </a:prstGeom>
        </p:spPr>
      </p:pic>
      <p:sp>
        <p:nvSpPr>
          <p:cNvPr id="11" name="TextBox 10">
            <a:extLst>
              <a:ext uri="{FF2B5EF4-FFF2-40B4-BE49-F238E27FC236}">
                <a16:creationId xmlns:a16="http://schemas.microsoft.com/office/drawing/2014/main" id="{CCC54238-3E80-F3E7-5EE8-422609D1A819}"/>
              </a:ext>
            </a:extLst>
          </p:cNvPr>
          <p:cNvSpPr txBox="1"/>
          <p:nvPr/>
        </p:nvSpPr>
        <p:spPr>
          <a:xfrm>
            <a:off x="722868" y="850559"/>
            <a:ext cx="97975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SQL Query :</a:t>
            </a:r>
          </a:p>
        </p:txBody>
      </p:sp>
      <p:sp>
        <p:nvSpPr>
          <p:cNvPr id="14" name="TextBox 13">
            <a:extLst>
              <a:ext uri="{FF2B5EF4-FFF2-40B4-BE49-F238E27FC236}">
                <a16:creationId xmlns:a16="http://schemas.microsoft.com/office/drawing/2014/main" id="{51F707E0-7198-9B0E-37F9-8011CB46E199}"/>
              </a:ext>
            </a:extLst>
          </p:cNvPr>
          <p:cNvSpPr txBox="1"/>
          <p:nvPr/>
        </p:nvSpPr>
        <p:spPr>
          <a:xfrm>
            <a:off x="722868" y="3160701"/>
            <a:ext cx="66075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Result :</a:t>
            </a:r>
          </a:p>
        </p:txBody>
      </p:sp>
      <p:sp>
        <p:nvSpPr>
          <p:cNvPr id="15" name="TextBox 14">
            <a:extLst>
              <a:ext uri="{FF2B5EF4-FFF2-40B4-BE49-F238E27FC236}">
                <a16:creationId xmlns:a16="http://schemas.microsoft.com/office/drawing/2014/main" id="{0028F943-97BB-BB29-1C60-2114813953AB}"/>
              </a:ext>
            </a:extLst>
          </p:cNvPr>
          <p:cNvSpPr txBox="1"/>
          <p:nvPr/>
        </p:nvSpPr>
        <p:spPr>
          <a:xfrm>
            <a:off x="5777429" y="1661823"/>
            <a:ext cx="827471" cy="307777"/>
          </a:xfrm>
          <a:prstGeom prst="rect">
            <a:avLst/>
          </a:prstGeom>
          <a:noFill/>
        </p:spPr>
        <p:txBody>
          <a:bodyPr wrap="none" rtlCol="0">
            <a:spAutoFit/>
          </a:bodyPr>
          <a:lstStyle/>
          <a:p>
            <a:r>
              <a:rPr lang="en-ID" b="1" dirty="0">
                <a:solidFill>
                  <a:schemeClr val="tx1"/>
                </a:solidFill>
                <a:latin typeface="Times New Roman" panose="02020603050405020304" pitchFamily="18" charset="0"/>
                <a:cs typeface="Times New Roman" panose="02020603050405020304" pitchFamily="18" charset="0"/>
              </a:rPr>
              <a:t>Insight :</a:t>
            </a:r>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801546" y="223863"/>
            <a:ext cx="770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sz="1600" dirty="0">
                <a:solidFill>
                  <a:srgbClr val="FF0000"/>
                </a:solidFill>
                <a:latin typeface="Times New Roman" panose="02020603050405020304" pitchFamily="18" charset="0"/>
                <a:cs typeface="Times New Roman" panose="02020603050405020304" pitchFamily="18" charset="0"/>
              </a:rPr>
              <a:t>Which age group is most likely to default on their loans ?</a:t>
            </a:r>
            <a:endParaRPr sz="1600" dirty="0">
              <a:solidFill>
                <a:srgbClr val="FF0000"/>
              </a:solidFill>
              <a:latin typeface="Times New Roman" panose="02020603050405020304" pitchFamily="18" charset="0"/>
              <a:cs typeface="Times New Roman" panose="02020603050405020304" pitchFamily="18" charset="0"/>
            </a:endParaRPr>
          </a:p>
        </p:txBody>
      </p:sp>
      <p:sp>
        <p:nvSpPr>
          <p:cNvPr id="1042" name="Google Shape;1042;p54"/>
          <p:cNvSpPr txBox="1">
            <a:spLocks noGrp="1"/>
          </p:cNvSpPr>
          <p:nvPr>
            <p:ph type="body" idx="1"/>
          </p:nvPr>
        </p:nvSpPr>
        <p:spPr>
          <a:xfrm>
            <a:off x="5777429" y="1776136"/>
            <a:ext cx="3265496" cy="243582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ID" dirty="0">
                <a:latin typeface="Times New Roman" panose="02020603050405020304" pitchFamily="18" charset="0"/>
                <a:cs typeface="Times New Roman" panose="02020603050405020304" pitchFamily="18" charset="0"/>
              </a:rPr>
              <a:t>Although the </a:t>
            </a:r>
            <a:r>
              <a:rPr lang="en-ID" b="1" dirty="0">
                <a:solidFill>
                  <a:schemeClr val="tx1"/>
                </a:solidFill>
                <a:latin typeface="Times New Roman" panose="02020603050405020304" pitchFamily="18" charset="0"/>
                <a:cs typeface="Times New Roman" panose="02020603050405020304" pitchFamily="18" charset="0"/>
              </a:rPr>
              <a:t>56-65 age group</a:t>
            </a:r>
            <a:r>
              <a:rPr lang="en-ID" dirty="0">
                <a:solidFill>
                  <a:schemeClr val="tx1"/>
                </a:solidFill>
                <a:latin typeface="Times New Roman" panose="02020603050405020304" pitchFamily="18" charset="0"/>
                <a:cs typeface="Times New Roman" panose="02020603050405020304" pitchFamily="18" charset="0"/>
              </a:rPr>
              <a:t> </a:t>
            </a:r>
            <a:r>
              <a:rPr lang="en-ID" dirty="0">
                <a:latin typeface="Times New Roman" panose="02020603050405020304" pitchFamily="18" charset="0"/>
                <a:cs typeface="Times New Roman" panose="02020603050405020304" pitchFamily="18" charset="0"/>
              </a:rPr>
              <a:t>has the highest default rate at </a:t>
            </a:r>
            <a:r>
              <a:rPr lang="en-ID" b="1" dirty="0">
                <a:solidFill>
                  <a:srgbClr val="FF0000"/>
                </a:solidFill>
                <a:latin typeface="Times New Roman" panose="02020603050405020304" pitchFamily="18" charset="0"/>
                <a:cs typeface="Times New Roman" panose="02020603050405020304" pitchFamily="18" charset="0"/>
              </a:rPr>
              <a:t>27.96%</a:t>
            </a:r>
            <a:r>
              <a:rPr lang="en-ID" dirty="0">
                <a:latin typeface="Times New Roman" panose="02020603050405020304" pitchFamily="18" charset="0"/>
                <a:cs typeface="Times New Roman" panose="02020603050405020304" pitchFamily="18" charset="0"/>
              </a:rPr>
              <a:t>, the large loan volumes in other age groups also present significant risks. The </a:t>
            </a:r>
            <a:r>
              <a:rPr lang="en-ID" b="1" dirty="0">
                <a:solidFill>
                  <a:schemeClr val="tx1"/>
                </a:solidFill>
                <a:latin typeface="Times New Roman" panose="02020603050405020304" pitchFamily="18" charset="0"/>
                <a:cs typeface="Times New Roman" panose="02020603050405020304" pitchFamily="18" charset="0"/>
              </a:rPr>
              <a:t>18-25 age group</a:t>
            </a:r>
            <a:r>
              <a:rPr lang="en-ID" dirty="0">
                <a:solidFill>
                  <a:srgbClr val="FF0000"/>
                </a:solidFill>
                <a:latin typeface="Times New Roman" panose="02020603050405020304" pitchFamily="18" charset="0"/>
                <a:cs typeface="Times New Roman" panose="02020603050405020304" pitchFamily="18" charset="0"/>
              </a:rPr>
              <a:t> </a:t>
            </a:r>
            <a:r>
              <a:rPr lang="en-ID" dirty="0">
                <a:latin typeface="Times New Roman" panose="02020603050405020304" pitchFamily="18" charset="0"/>
                <a:cs typeface="Times New Roman" panose="02020603050405020304" pitchFamily="18" charset="0"/>
              </a:rPr>
              <a:t>has 13,479 loans with a default rate of </a:t>
            </a:r>
            <a:r>
              <a:rPr lang="en-ID" b="1" dirty="0">
                <a:solidFill>
                  <a:srgbClr val="FF0000"/>
                </a:solidFill>
                <a:latin typeface="Times New Roman" panose="02020603050405020304" pitchFamily="18" charset="0"/>
                <a:cs typeface="Times New Roman" panose="02020603050405020304" pitchFamily="18" charset="0"/>
              </a:rPr>
              <a:t>22.87%</a:t>
            </a:r>
            <a:r>
              <a:rPr lang="en-ID" dirty="0">
                <a:latin typeface="Times New Roman" panose="02020603050405020304" pitchFamily="18" charset="0"/>
                <a:cs typeface="Times New Roman" panose="02020603050405020304" pitchFamily="18" charset="0"/>
              </a:rPr>
              <a:t>, followed by </a:t>
            </a:r>
            <a:r>
              <a:rPr lang="en-ID" b="1" dirty="0">
                <a:solidFill>
                  <a:schemeClr val="tx1"/>
                </a:solidFill>
                <a:latin typeface="Times New Roman" panose="02020603050405020304" pitchFamily="18" charset="0"/>
                <a:cs typeface="Times New Roman" panose="02020603050405020304" pitchFamily="18" charset="0"/>
              </a:rPr>
              <a:t>26-35</a:t>
            </a:r>
            <a:r>
              <a:rPr lang="en-ID" dirty="0">
                <a:solidFill>
                  <a:srgbClr val="FF0000"/>
                </a:solidFill>
                <a:latin typeface="Times New Roman" panose="02020603050405020304" pitchFamily="18" charset="0"/>
                <a:cs typeface="Times New Roman" panose="02020603050405020304" pitchFamily="18" charset="0"/>
              </a:rPr>
              <a:t> </a:t>
            </a:r>
            <a:r>
              <a:rPr lang="en-ID" dirty="0">
                <a:latin typeface="Times New Roman" panose="02020603050405020304" pitchFamily="18" charset="0"/>
                <a:cs typeface="Times New Roman" panose="02020603050405020304" pitchFamily="18" charset="0"/>
              </a:rPr>
              <a:t>12,141 loans, </a:t>
            </a:r>
            <a:r>
              <a:rPr lang="en-ID" b="1" dirty="0">
                <a:solidFill>
                  <a:srgbClr val="FF0000"/>
                </a:solidFill>
                <a:latin typeface="Times New Roman" panose="02020603050405020304" pitchFamily="18" charset="0"/>
                <a:cs typeface="Times New Roman" panose="02020603050405020304" pitchFamily="18" charset="0"/>
              </a:rPr>
              <a:t>20.59%</a:t>
            </a:r>
            <a:r>
              <a:rPr lang="en-ID" dirty="0">
                <a:latin typeface="Times New Roman" panose="02020603050405020304" pitchFamily="18" charset="0"/>
                <a:cs typeface="Times New Roman" panose="02020603050405020304" pitchFamily="18" charset="0"/>
              </a:rPr>
              <a:t>, </a:t>
            </a:r>
            <a:r>
              <a:rPr lang="en-ID" b="1" dirty="0">
                <a:solidFill>
                  <a:schemeClr val="tx1"/>
                </a:solidFill>
                <a:latin typeface="Times New Roman" panose="02020603050405020304" pitchFamily="18" charset="0"/>
                <a:cs typeface="Times New Roman" panose="02020603050405020304" pitchFamily="18" charset="0"/>
              </a:rPr>
              <a:t>36-45</a:t>
            </a:r>
            <a:r>
              <a:rPr lang="en-ID" dirty="0">
                <a:solidFill>
                  <a:srgbClr val="FF0000"/>
                </a:solidFill>
                <a:latin typeface="Times New Roman" panose="02020603050405020304" pitchFamily="18" charset="0"/>
                <a:cs typeface="Times New Roman" panose="02020603050405020304" pitchFamily="18" charset="0"/>
              </a:rPr>
              <a:t> </a:t>
            </a:r>
            <a:r>
              <a:rPr lang="en-ID" dirty="0">
                <a:latin typeface="Times New Roman" panose="02020603050405020304" pitchFamily="18" charset="0"/>
                <a:cs typeface="Times New Roman" panose="02020603050405020304" pitchFamily="18" charset="0"/>
              </a:rPr>
              <a:t>2,450 loans, </a:t>
            </a:r>
            <a:r>
              <a:rPr lang="en-ID" b="1" dirty="0">
                <a:solidFill>
                  <a:srgbClr val="FF0000"/>
                </a:solidFill>
                <a:latin typeface="Times New Roman" panose="02020603050405020304" pitchFamily="18" charset="0"/>
                <a:cs typeface="Times New Roman" panose="02020603050405020304" pitchFamily="18" charset="0"/>
              </a:rPr>
              <a:t>20.41%</a:t>
            </a:r>
            <a:r>
              <a:rPr lang="en-ID" dirty="0">
                <a:latin typeface="Times New Roman" panose="02020603050405020304" pitchFamily="18" charset="0"/>
                <a:cs typeface="Times New Roman" panose="02020603050405020304" pitchFamily="18" charset="0"/>
              </a:rPr>
              <a:t>, and </a:t>
            </a:r>
            <a:r>
              <a:rPr lang="en-ID" b="1" dirty="0">
                <a:solidFill>
                  <a:schemeClr val="tx1"/>
                </a:solidFill>
                <a:latin typeface="Times New Roman" panose="02020603050405020304" pitchFamily="18" charset="0"/>
                <a:cs typeface="Times New Roman" panose="02020603050405020304" pitchFamily="18" charset="0"/>
              </a:rPr>
              <a:t>46-55</a:t>
            </a:r>
            <a:r>
              <a:rPr lang="en-ID" dirty="0">
                <a:latin typeface="Times New Roman" panose="02020603050405020304" pitchFamily="18" charset="0"/>
                <a:cs typeface="Times New Roman" panose="02020603050405020304" pitchFamily="18" charset="0"/>
              </a:rPr>
              <a:t> 444 loans, </a:t>
            </a:r>
            <a:r>
              <a:rPr lang="en-ID" b="1" dirty="0">
                <a:solidFill>
                  <a:srgbClr val="FF0000"/>
                </a:solidFill>
                <a:latin typeface="Times New Roman" panose="02020603050405020304" pitchFamily="18" charset="0"/>
                <a:cs typeface="Times New Roman" panose="02020603050405020304" pitchFamily="18" charset="0"/>
              </a:rPr>
              <a:t>20.05%</a:t>
            </a:r>
            <a:r>
              <a:rPr lang="en-ID" dirty="0">
                <a:latin typeface="Times New Roman" panose="02020603050405020304" pitchFamily="18" charset="0"/>
                <a:cs typeface="Times New Roman" panose="02020603050405020304" pitchFamily="18" charset="0"/>
              </a:rPr>
              <a:t>. The high volume of loans in the younger age groups is a key concern in managing default risk.</a:t>
            </a:r>
            <a:endParaRPr dirty="0">
              <a:solidFill>
                <a:srgbClr val="FF0000"/>
              </a:solidFill>
              <a:latin typeface="Times New Roman" panose="02020603050405020304" pitchFamily="18" charset="0"/>
              <a:cs typeface="Times New Roman" panose="02020603050405020304" pitchFamily="18" charset="0"/>
            </a:endParaRPr>
          </a:p>
        </p:txBody>
      </p:sp>
      <p:grpSp>
        <p:nvGrpSpPr>
          <p:cNvPr id="1043" name="Google Shape;1043;p54"/>
          <p:cNvGrpSpPr/>
          <p:nvPr/>
        </p:nvGrpSpPr>
        <p:grpSpPr>
          <a:xfrm>
            <a:off x="7939054" y="4004072"/>
            <a:ext cx="1132984" cy="1066095"/>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CCC54238-3E80-F3E7-5EE8-422609D1A819}"/>
              </a:ext>
            </a:extLst>
          </p:cNvPr>
          <p:cNvSpPr txBox="1"/>
          <p:nvPr/>
        </p:nvSpPr>
        <p:spPr>
          <a:xfrm>
            <a:off x="715617" y="870851"/>
            <a:ext cx="97975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SQL Query :</a:t>
            </a:r>
          </a:p>
        </p:txBody>
      </p:sp>
      <p:sp>
        <p:nvSpPr>
          <p:cNvPr id="14" name="TextBox 13">
            <a:extLst>
              <a:ext uri="{FF2B5EF4-FFF2-40B4-BE49-F238E27FC236}">
                <a16:creationId xmlns:a16="http://schemas.microsoft.com/office/drawing/2014/main" id="{51F707E0-7198-9B0E-37F9-8011CB46E199}"/>
              </a:ext>
            </a:extLst>
          </p:cNvPr>
          <p:cNvSpPr txBox="1"/>
          <p:nvPr/>
        </p:nvSpPr>
        <p:spPr>
          <a:xfrm>
            <a:off x="685444" y="3342230"/>
            <a:ext cx="66075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Result :</a:t>
            </a:r>
          </a:p>
        </p:txBody>
      </p:sp>
      <p:sp>
        <p:nvSpPr>
          <p:cNvPr id="15" name="TextBox 14">
            <a:extLst>
              <a:ext uri="{FF2B5EF4-FFF2-40B4-BE49-F238E27FC236}">
                <a16:creationId xmlns:a16="http://schemas.microsoft.com/office/drawing/2014/main" id="{0028F943-97BB-BB29-1C60-2114813953AB}"/>
              </a:ext>
            </a:extLst>
          </p:cNvPr>
          <p:cNvSpPr txBox="1"/>
          <p:nvPr/>
        </p:nvSpPr>
        <p:spPr>
          <a:xfrm>
            <a:off x="5777429" y="1581831"/>
            <a:ext cx="827471" cy="307777"/>
          </a:xfrm>
          <a:prstGeom prst="rect">
            <a:avLst/>
          </a:prstGeom>
          <a:noFill/>
        </p:spPr>
        <p:txBody>
          <a:bodyPr wrap="none" rtlCol="0">
            <a:spAutoFit/>
          </a:bodyPr>
          <a:lstStyle/>
          <a:p>
            <a:r>
              <a:rPr lang="en-ID" b="1" dirty="0">
                <a:solidFill>
                  <a:schemeClr val="tx1"/>
                </a:solidFill>
                <a:latin typeface="Times New Roman" panose="02020603050405020304" pitchFamily="18" charset="0"/>
                <a:cs typeface="Times New Roman" panose="02020603050405020304" pitchFamily="18" charset="0"/>
              </a:rPr>
              <a:t>Insight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383265B-22A4-A64D-73AA-A2ABFA2B06B2}"/>
              </a:ext>
            </a:extLst>
          </p:cNvPr>
          <p:cNvPicPr>
            <a:picLocks noChangeAspect="1"/>
          </p:cNvPicPr>
          <p:nvPr/>
        </p:nvPicPr>
        <p:blipFill>
          <a:blip r:embed="rId3"/>
          <a:stretch>
            <a:fillRect/>
          </a:stretch>
        </p:blipFill>
        <p:spPr>
          <a:xfrm>
            <a:off x="801545" y="1147850"/>
            <a:ext cx="4859783" cy="2207599"/>
          </a:xfrm>
          <a:prstGeom prst="rect">
            <a:avLst/>
          </a:prstGeom>
        </p:spPr>
      </p:pic>
      <p:pic>
        <p:nvPicPr>
          <p:cNvPr id="6" name="Picture 5">
            <a:extLst>
              <a:ext uri="{FF2B5EF4-FFF2-40B4-BE49-F238E27FC236}">
                <a16:creationId xmlns:a16="http://schemas.microsoft.com/office/drawing/2014/main" id="{4BBC2AC3-1940-0579-0548-87F5D2C597C3}"/>
              </a:ext>
            </a:extLst>
          </p:cNvPr>
          <p:cNvPicPr>
            <a:picLocks noChangeAspect="1"/>
          </p:cNvPicPr>
          <p:nvPr/>
        </p:nvPicPr>
        <p:blipFill>
          <a:blip r:embed="rId4"/>
          <a:stretch>
            <a:fillRect/>
          </a:stretch>
        </p:blipFill>
        <p:spPr>
          <a:xfrm>
            <a:off x="1599012" y="3619229"/>
            <a:ext cx="3481004" cy="1040138"/>
          </a:xfrm>
          <a:prstGeom prst="rect">
            <a:avLst/>
          </a:prstGeom>
        </p:spPr>
      </p:pic>
    </p:spTree>
    <p:extLst>
      <p:ext uri="{BB962C8B-B14F-4D97-AF65-F5344CB8AC3E}">
        <p14:creationId xmlns:p14="http://schemas.microsoft.com/office/powerpoint/2010/main" val="236608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801546" y="223863"/>
            <a:ext cx="770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sz="1600" dirty="0">
                <a:solidFill>
                  <a:srgbClr val="FF0000"/>
                </a:solidFill>
                <a:latin typeface="Times New Roman" panose="02020603050405020304" pitchFamily="18" charset="0"/>
                <a:cs typeface="Times New Roman" panose="02020603050405020304" pitchFamily="18" charset="0"/>
              </a:rPr>
              <a:t>In which income group is the probability of loan default the greatest ?</a:t>
            </a:r>
            <a:endParaRPr sz="1600" dirty="0">
              <a:solidFill>
                <a:srgbClr val="FF0000"/>
              </a:solidFill>
              <a:latin typeface="Times New Roman" panose="02020603050405020304" pitchFamily="18" charset="0"/>
              <a:cs typeface="Times New Roman" panose="02020603050405020304" pitchFamily="18" charset="0"/>
            </a:endParaRPr>
          </a:p>
        </p:txBody>
      </p:sp>
      <p:sp>
        <p:nvSpPr>
          <p:cNvPr id="1042" name="Google Shape;1042;p54"/>
          <p:cNvSpPr txBox="1">
            <a:spLocks noGrp="1"/>
          </p:cNvSpPr>
          <p:nvPr>
            <p:ph type="body" idx="1"/>
          </p:nvPr>
        </p:nvSpPr>
        <p:spPr>
          <a:xfrm>
            <a:off x="5777429" y="1768185"/>
            <a:ext cx="3265496" cy="243582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ID" dirty="0">
                <a:solidFill>
                  <a:schemeClr val="tx1"/>
                </a:solidFill>
                <a:latin typeface="Times New Roman" panose="02020603050405020304" pitchFamily="18" charset="0"/>
                <a:cs typeface="Times New Roman" panose="02020603050405020304" pitchFamily="18" charset="0"/>
              </a:rPr>
              <a:t>The income group with the highest probability of loan default is </a:t>
            </a:r>
            <a:r>
              <a:rPr lang="en-ID" b="1" dirty="0">
                <a:solidFill>
                  <a:schemeClr val="tx1"/>
                </a:solidFill>
                <a:latin typeface="Times New Roman" panose="02020603050405020304" pitchFamily="18" charset="0"/>
                <a:cs typeface="Times New Roman" panose="02020603050405020304" pitchFamily="18" charset="0"/>
              </a:rPr>
              <a:t>Low Income</a:t>
            </a:r>
            <a:r>
              <a:rPr lang="en-ID" dirty="0">
                <a:solidFill>
                  <a:schemeClr val="tx1"/>
                </a:solidFill>
                <a:latin typeface="Times New Roman" panose="02020603050405020304" pitchFamily="18" charset="0"/>
                <a:cs typeface="Times New Roman" panose="02020603050405020304" pitchFamily="18" charset="0"/>
              </a:rPr>
              <a:t>, with a default rate of </a:t>
            </a:r>
            <a:r>
              <a:rPr lang="en-ID" dirty="0">
                <a:solidFill>
                  <a:srgbClr val="FF0000"/>
                </a:solidFill>
                <a:latin typeface="Times New Roman" panose="02020603050405020304" pitchFamily="18" charset="0"/>
                <a:cs typeface="Times New Roman" panose="02020603050405020304" pitchFamily="18" charset="0"/>
              </a:rPr>
              <a:t>81.01%</a:t>
            </a:r>
            <a:r>
              <a:rPr lang="en-ID" dirty="0">
                <a:solidFill>
                  <a:schemeClr val="tx1"/>
                </a:solidFill>
                <a:latin typeface="Times New Roman" panose="02020603050405020304" pitchFamily="18" charset="0"/>
                <a:cs typeface="Times New Roman" panose="02020603050405020304" pitchFamily="18" charset="0"/>
              </a:rPr>
              <a:t>. This figure is much higher than the default rate in the other two income groups, namely </a:t>
            </a:r>
            <a:r>
              <a:rPr lang="en-ID" dirty="0">
                <a:solidFill>
                  <a:srgbClr val="FF0000"/>
                </a:solidFill>
                <a:latin typeface="Times New Roman" panose="02020603050405020304" pitchFamily="18" charset="0"/>
                <a:cs typeface="Times New Roman" panose="02020603050405020304" pitchFamily="18" charset="0"/>
              </a:rPr>
              <a:t>28.32%</a:t>
            </a:r>
            <a:r>
              <a:rPr lang="en-ID" dirty="0">
                <a:solidFill>
                  <a:schemeClr val="tx1"/>
                </a:solidFill>
                <a:latin typeface="Times New Roman" panose="02020603050405020304" pitchFamily="18" charset="0"/>
                <a:cs typeface="Times New Roman" panose="02020603050405020304" pitchFamily="18" charset="0"/>
              </a:rPr>
              <a:t> for </a:t>
            </a:r>
            <a:r>
              <a:rPr lang="en-ID" b="1" dirty="0">
                <a:solidFill>
                  <a:schemeClr val="tx1"/>
                </a:solidFill>
                <a:latin typeface="Times New Roman" panose="02020603050405020304" pitchFamily="18" charset="0"/>
                <a:cs typeface="Times New Roman" panose="02020603050405020304" pitchFamily="18" charset="0"/>
              </a:rPr>
              <a:t>Middle Income </a:t>
            </a:r>
            <a:r>
              <a:rPr lang="en-ID" dirty="0">
                <a:solidFill>
                  <a:schemeClr val="tx1"/>
                </a:solidFill>
                <a:latin typeface="Times New Roman" panose="02020603050405020304" pitchFamily="18" charset="0"/>
                <a:cs typeface="Times New Roman" panose="02020603050405020304" pitchFamily="18" charset="0"/>
              </a:rPr>
              <a:t>and </a:t>
            </a:r>
            <a:r>
              <a:rPr lang="en-ID" dirty="0">
                <a:solidFill>
                  <a:srgbClr val="FF0000"/>
                </a:solidFill>
                <a:latin typeface="Times New Roman" panose="02020603050405020304" pitchFamily="18" charset="0"/>
                <a:cs typeface="Times New Roman" panose="02020603050405020304" pitchFamily="18" charset="0"/>
              </a:rPr>
              <a:t>14.20%</a:t>
            </a:r>
            <a:r>
              <a:rPr lang="en-ID" dirty="0">
                <a:solidFill>
                  <a:schemeClr val="tx1"/>
                </a:solidFill>
                <a:latin typeface="Times New Roman" panose="02020603050405020304" pitchFamily="18" charset="0"/>
                <a:cs typeface="Times New Roman" panose="02020603050405020304" pitchFamily="18" charset="0"/>
              </a:rPr>
              <a:t> for </a:t>
            </a:r>
            <a:r>
              <a:rPr lang="en-ID" b="1" dirty="0">
                <a:solidFill>
                  <a:schemeClr val="tx1"/>
                </a:solidFill>
                <a:latin typeface="Times New Roman" panose="02020603050405020304" pitchFamily="18" charset="0"/>
                <a:cs typeface="Times New Roman" panose="02020603050405020304" pitchFamily="18" charset="0"/>
              </a:rPr>
              <a:t>High Income.</a:t>
            </a:r>
            <a:endParaRPr b="1" dirty="0">
              <a:solidFill>
                <a:schemeClr val="tx1"/>
              </a:solidFill>
              <a:latin typeface="Times New Roman" panose="02020603050405020304" pitchFamily="18" charset="0"/>
              <a:cs typeface="Times New Roman" panose="02020603050405020304" pitchFamily="18" charset="0"/>
            </a:endParaRPr>
          </a:p>
        </p:txBody>
      </p:sp>
      <p:grpSp>
        <p:nvGrpSpPr>
          <p:cNvPr id="1043" name="Google Shape;1043;p54"/>
          <p:cNvGrpSpPr/>
          <p:nvPr/>
        </p:nvGrpSpPr>
        <p:grpSpPr>
          <a:xfrm>
            <a:off x="7939054" y="4004072"/>
            <a:ext cx="1132984" cy="1066095"/>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CCC54238-3E80-F3E7-5EE8-422609D1A819}"/>
              </a:ext>
            </a:extLst>
          </p:cNvPr>
          <p:cNvSpPr txBox="1"/>
          <p:nvPr/>
        </p:nvSpPr>
        <p:spPr>
          <a:xfrm>
            <a:off x="699715" y="866875"/>
            <a:ext cx="97975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SQL Query :</a:t>
            </a:r>
          </a:p>
        </p:txBody>
      </p:sp>
      <p:sp>
        <p:nvSpPr>
          <p:cNvPr id="14" name="TextBox 13">
            <a:extLst>
              <a:ext uri="{FF2B5EF4-FFF2-40B4-BE49-F238E27FC236}">
                <a16:creationId xmlns:a16="http://schemas.microsoft.com/office/drawing/2014/main" id="{51F707E0-7198-9B0E-37F9-8011CB46E199}"/>
              </a:ext>
            </a:extLst>
          </p:cNvPr>
          <p:cNvSpPr txBox="1"/>
          <p:nvPr/>
        </p:nvSpPr>
        <p:spPr>
          <a:xfrm>
            <a:off x="699715" y="3322395"/>
            <a:ext cx="66075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Result :</a:t>
            </a:r>
          </a:p>
        </p:txBody>
      </p:sp>
      <p:sp>
        <p:nvSpPr>
          <p:cNvPr id="15" name="TextBox 14">
            <a:extLst>
              <a:ext uri="{FF2B5EF4-FFF2-40B4-BE49-F238E27FC236}">
                <a16:creationId xmlns:a16="http://schemas.microsoft.com/office/drawing/2014/main" id="{0028F943-97BB-BB29-1C60-2114813953AB}"/>
              </a:ext>
            </a:extLst>
          </p:cNvPr>
          <p:cNvSpPr txBox="1"/>
          <p:nvPr/>
        </p:nvSpPr>
        <p:spPr>
          <a:xfrm>
            <a:off x="5777429" y="1581831"/>
            <a:ext cx="827471" cy="307777"/>
          </a:xfrm>
          <a:prstGeom prst="rect">
            <a:avLst/>
          </a:prstGeom>
          <a:noFill/>
        </p:spPr>
        <p:txBody>
          <a:bodyPr wrap="none" rtlCol="0">
            <a:spAutoFit/>
          </a:bodyPr>
          <a:lstStyle/>
          <a:p>
            <a:r>
              <a:rPr lang="en-ID" b="1" dirty="0">
                <a:solidFill>
                  <a:schemeClr val="tx1"/>
                </a:solidFill>
                <a:latin typeface="Times New Roman" panose="02020603050405020304" pitchFamily="18" charset="0"/>
                <a:cs typeface="Times New Roman" panose="02020603050405020304" pitchFamily="18" charset="0"/>
              </a:rPr>
              <a:t>Insight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FBF31E-9C43-EC19-C062-3242E29AED01}"/>
              </a:ext>
            </a:extLst>
          </p:cNvPr>
          <p:cNvPicPr>
            <a:picLocks noChangeAspect="1"/>
          </p:cNvPicPr>
          <p:nvPr/>
        </p:nvPicPr>
        <p:blipFill>
          <a:blip r:embed="rId3"/>
          <a:stretch>
            <a:fillRect/>
          </a:stretch>
        </p:blipFill>
        <p:spPr>
          <a:xfrm>
            <a:off x="801546" y="1132098"/>
            <a:ext cx="4788221" cy="2108209"/>
          </a:xfrm>
          <a:prstGeom prst="rect">
            <a:avLst/>
          </a:prstGeom>
        </p:spPr>
      </p:pic>
      <p:pic>
        <p:nvPicPr>
          <p:cNvPr id="7" name="Picture 6">
            <a:extLst>
              <a:ext uri="{FF2B5EF4-FFF2-40B4-BE49-F238E27FC236}">
                <a16:creationId xmlns:a16="http://schemas.microsoft.com/office/drawing/2014/main" id="{FCA8ADA8-DD2B-7A5A-36A1-9F965BCAF9DF}"/>
              </a:ext>
            </a:extLst>
          </p:cNvPr>
          <p:cNvPicPr>
            <a:picLocks noChangeAspect="1"/>
          </p:cNvPicPr>
          <p:nvPr/>
        </p:nvPicPr>
        <p:blipFill>
          <a:blip r:embed="rId4"/>
          <a:stretch>
            <a:fillRect/>
          </a:stretch>
        </p:blipFill>
        <p:spPr>
          <a:xfrm>
            <a:off x="1369092" y="3595569"/>
            <a:ext cx="3359605" cy="1072909"/>
          </a:xfrm>
          <a:prstGeom prst="rect">
            <a:avLst/>
          </a:prstGeom>
        </p:spPr>
      </p:pic>
    </p:spTree>
    <p:extLst>
      <p:ext uri="{BB962C8B-B14F-4D97-AF65-F5344CB8AC3E}">
        <p14:creationId xmlns:p14="http://schemas.microsoft.com/office/powerpoint/2010/main" val="406173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801546" y="223863"/>
            <a:ext cx="770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sz="1600" dirty="0">
                <a:solidFill>
                  <a:srgbClr val="FF0000"/>
                </a:solidFill>
                <a:latin typeface="Times New Roman" panose="02020603050405020304" pitchFamily="18" charset="0"/>
                <a:cs typeface="Times New Roman" panose="02020603050405020304" pitchFamily="18" charset="0"/>
              </a:rPr>
              <a:t> How does homeownership status impact the likelihood of loan default?</a:t>
            </a:r>
            <a:endParaRPr sz="1600" dirty="0">
              <a:solidFill>
                <a:srgbClr val="FF0000"/>
              </a:solidFill>
              <a:latin typeface="Times New Roman" panose="02020603050405020304" pitchFamily="18" charset="0"/>
              <a:cs typeface="Times New Roman" panose="02020603050405020304" pitchFamily="18" charset="0"/>
            </a:endParaRPr>
          </a:p>
        </p:txBody>
      </p:sp>
      <p:sp>
        <p:nvSpPr>
          <p:cNvPr id="1042" name="Google Shape;1042;p54"/>
          <p:cNvSpPr txBox="1">
            <a:spLocks noGrp="1"/>
          </p:cNvSpPr>
          <p:nvPr>
            <p:ph type="body" idx="1"/>
          </p:nvPr>
        </p:nvSpPr>
        <p:spPr>
          <a:xfrm>
            <a:off x="5777429" y="1768185"/>
            <a:ext cx="3265496" cy="243582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ID" b="1" dirty="0">
                <a:solidFill>
                  <a:schemeClr val="tx1"/>
                </a:solidFill>
                <a:latin typeface="Times New Roman" panose="02020603050405020304" pitchFamily="18" charset="0"/>
                <a:cs typeface="Times New Roman" panose="02020603050405020304" pitchFamily="18" charset="0"/>
              </a:rPr>
              <a:t>Renters</a:t>
            </a:r>
            <a:r>
              <a:rPr lang="en-ID" dirty="0">
                <a:solidFill>
                  <a:schemeClr val="tx1"/>
                </a:solidFill>
                <a:latin typeface="Times New Roman" panose="02020603050405020304" pitchFamily="18" charset="0"/>
                <a:cs typeface="Times New Roman" panose="02020603050405020304" pitchFamily="18" charset="0"/>
              </a:rPr>
              <a:t> have the highest default rate </a:t>
            </a:r>
            <a:r>
              <a:rPr lang="en-ID" dirty="0">
                <a:solidFill>
                  <a:srgbClr val="FF0000"/>
                </a:solidFill>
                <a:latin typeface="Times New Roman" panose="02020603050405020304" pitchFamily="18" charset="0"/>
                <a:cs typeface="Times New Roman" panose="02020603050405020304" pitchFamily="18" charset="0"/>
              </a:rPr>
              <a:t>31.25%</a:t>
            </a:r>
            <a:r>
              <a:rPr lang="en-ID" dirty="0">
                <a:solidFill>
                  <a:schemeClr val="tx1"/>
                </a:solidFill>
                <a:latin typeface="Times New Roman" panose="02020603050405020304" pitchFamily="18" charset="0"/>
                <a:cs typeface="Times New Roman" panose="02020603050405020304" pitchFamily="18" charset="0"/>
              </a:rPr>
              <a:t>, indicating that they are more vulnerable to loan default. Customers with </a:t>
            </a:r>
            <a:r>
              <a:rPr lang="en-ID" b="1" dirty="0">
                <a:solidFill>
                  <a:schemeClr val="tx1"/>
                </a:solidFill>
                <a:latin typeface="Times New Roman" panose="02020603050405020304" pitchFamily="18" charset="0"/>
                <a:cs typeface="Times New Roman" panose="02020603050405020304" pitchFamily="18" charset="0"/>
              </a:rPr>
              <a:t>unclear residential status </a:t>
            </a:r>
            <a:r>
              <a:rPr lang="en-ID" dirty="0">
                <a:solidFill>
                  <a:schemeClr val="tx1"/>
                </a:solidFill>
                <a:latin typeface="Times New Roman" panose="02020603050405020304" pitchFamily="18" charset="0"/>
                <a:cs typeface="Times New Roman" panose="02020603050405020304" pitchFamily="18" charset="0"/>
              </a:rPr>
              <a:t>are also at high risk </a:t>
            </a:r>
            <a:r>
              <a:rPr lang="en-ID" dirty="0">
                <a:solidFill>
                  <a:srgbClr val="FF0000"/>
                </a:solidFill>
                <a:latin typeface="Times New Roman" panose="02020603050405020304" pitchFamily="18" charset="0"/>
                <a:cs typeface="Times New Roman" panose="02020603050405020304" pitchFamily="18" charset="0"/>
              </a:rPr>
              <a:t>28.72%</a:t>
            </a:r>
            <a:r>
              <a:rPr lang="en-ID" dirty="0">
                <a:solidFill>
                  <a:schemeClr val="tx1"/>
                </a:solidFill>
                <a:latin typeface="Times New Roman" panose="02020603050405020304" pitchFamily="18" charset="0"/>
                <a:cs typeface="Times New Roman" panose="02020603050405020304" pitchFamily="18" charset="0"/>
              </a:rPr>
              <a:t>. Those who have a </a:t>
            </a:r>
            <a:r>
              <a:rPr lang="en-ID" b="1" dirty="0">
                <a:solidFill>
                  <a:schemeClr val="tx1"/>
                </a:solidFill>
                <a:latin typeface="Times New Roman" panose="02020603050405020304" pitchFamily="18" charset="0"/>
                <a:cs typeface="Times New Roman" panose="02020603050405020304" pitchFamily="18" charset="0"/>
              </a:rPr>
              <a:t>home loan </a:t>
            </a:r>
            <a:r>
              <a:rPr lang="en-ID" dirty="0">
                <a:solidFill>
                  <a:schemeClr val="tx1"/>
                </a:solidFill>
                <a:latin typeface="Times New Roman" panose="02020603050405020304" pitchFamily="18" charset="0"/>
                <a:cs typeface="Times New Roman" panose="02020603050405020304" pitchFamily="18" charset="0"/>
              </a:rPr>
              <a:t>have a lower risk </a:t>
            </a:r>
            <a:r>
              <a:rPr lang="en-ID" dirty="0">
                <a:solidFill>
                  <a:srgbClr val="FF0000"/>
                </a:solidFill>
                <a:latin typeface="Times New Roman" panose="02020603050405020304" pitchFamily="18" charset="0"/>
                <a:cs typeface="Times New Roman" panose="02020603050405020304" pitchFamily="18" charset="0"/>
              </a:rPr>
              <a:t>12.59%</a:t>
            </a:r>
            <a:r>
              <a:rPr lang="en-ID" dirty="0">
                <a:solidFill>
                  <a:schemeClr val="tx1"/>
                </a:solidFill>
                <a:latin typeface="Times New Roman" panose="02020603050405020304" pitchFamily="18" charset="0"/>
                <a:cs typeface="Times New Roman" panose="02020603050405020304" pitchFamily="18" charset="0"/>
              </a:rPr>
              <a:t>, while customers who fully </a:t>
            </a:r>
            <a:r>
              <a:rPr lang="en-ID" b="1" dirty="0">
                <a:solidFill>
                  <a:schemeClr val="tx1"/>
                </a:solidFill>
                <a:latin typeface="Times New Roman" panose="02020603050405020304" pitchFamily="18" charset="0"/>
                <a:cs typeface="Times New Roman" panose="02020603050405020304" pitchFamily="18" charset="0"/>
              </a:rPr>
              <a:t>own </a:t>
            </a:r>
            <a:r>
              <a:rPr lang="en-ID" dirty="0">
                <a:solidFill>
                  <a:schemeClr val="tx1"/>
                </a:solidFill>
                <a:latin typeface="Times New Roman" panose="02020603050405020304" pitchFamily="18" charset="0"/>
                <a:cs typeface="Times New Roman" panose="02020603050405020304" pitchFamily="18" charset="0"/>
              </a:rPr>
              <a:t>their home have the lowest risk of default </a:t>
            </a:r>
            <a:r>
              <a:rPr lang="en-ID" dirty="0">
                <a:solidFill>
                  <a:srgbClr val="FF0000"/>
                </a:solidFill>
                <a:latin typeface="Times New Roman" panose="02020603050405020304" pitchFamily="18" charset="0"/>
                <a:cs typeface="Times New Roman" panose="02020603050405020304" pitchFamily="18" charset="0"/>
              </a:rPr>
              <a:t>6.66%</a:t>
            </a:r>
            <a:r>
              <a:rPr lang="en-ID"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p:txBody>
      </p:sp>
      <p:grpSp>
        <p:nvGrpSpPr>
          <p:cNvPr id="1043" name="Google Shape;1043;p54"/>
          <p:cNvGrpSpPr/>
          <p:nvPr/>
        </p:nvGrpSpPr>
        <p:grpSpPr>
          <a:xfrm>
            <a:off x="7939054" y="4004072"/>
            <a:ext cx="1132984" cy="1066095"/>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CCC54238-3E80-F3E7-5EE8-422609D1A819}"/>
              </a:ext>
            </a:extLst>
          </p:cNvPr>
          <p:cNvSpPr txBox="1"/>
          <p:nvPr/>
        </p:nvSpPr>
        <p:spPr>
          <a:xfrm>
            <a:off x="699715" y="866875"/>
            <a:ext cx="97975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SQL Query :</a:t>
            </a:r>
          </a:p>
        </p:txBody>
      </p:sp>
      <p:sp>
        <p:nvSpPr>
          <p:cNvPr id="14" name="TextBox 13">
            <a:extLst>
              <a:ext uri="{FF2B5EF4-FFF2-40B4-BE49-F238E27FC236}">
                <a16:creationId xmlns:a16="http://schemas.microsoft.com/office/drawing/2014/main" id="{51F707E0-7198-9B0E-37F9-8011CB46E199}"/>
              </a:ext>
            </a:extLst>
          </p:cNvPr>
          <p:cNvSpPr txBox="1"/>
          <p:nvPr/>
        </p:nvSpPr>
        <p:spPr>
          <a:xfrm>
            <a:off x="699715" y="3379948"/>
            <a:ext cx="66075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Result :</a:t>
            </a:r>
          </a:p>
        </p:txBody>
      </p:sp>
      <p:sp>
        <p:nvSpPr>
          <p:cNvPr id="15" name="TextBox 14">
            <a:extLst>
              <a:ext uri="{FF2B5EF4-FFF2-40B4-BE49-F238E27FC236}">
                <a16:creationId xmlns:a16="http://schemas.microsoft.com/office/drawing/2014/main" id="{0028F943-97BB-BB29-1C60-2114813953AB}"/>
              </a:ext>
            </a:extLst>
          </p:cNvPr>
          <p:cNvSpPr txBox="1"/>
          <p:nvPr/>
        </p:nvSpPr>
        <p:spPr>
          <a:xfrm>
            <a:off x="5777429" y="1581831"/>
            <a:ext cx="827471" cy="307777"/>
          </a:xfrm>
          <a:prstGeom prst="rect">
            <a:avLst/>
          </a:prstGeom>
          <a:noFill/>
        </p:spPr>
        <p:txBody>
          <a:bodyPr wrap="none" rtlCol="0">
            <a:spAutoFit/>
          </a:bodyPr>
          <a:lstStyle/>
          <a:p>
            <a:r>
              <a:rPr lang="en-ID" b="1" dirty="0">
                <a:solidFill>
                  <a:schemeClr val="tx1"/>
                </a:solidFill>
                <a:latin typeface="Times New Roman" panose="02020603050405020304" pitchFamily="18" charset="0"/>
                <a:cs typeface="Times New Roman" panose="02020603050405020304" pitchFamily="18" charset="0"/>
              </a:rPr>
              <a:t>Insight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0AC0FE0-F9EB-BE22-206D-7622D9015EB8}"/>
              </a:ext>
            </a:extLst>
          </p:cNvPr>
          <p:cNvPicPr>
            <a:picLocks noChangeAspect="1"/>
          </p:cNvPicPr>
          <p:nvPr/>
        </p:nvPicPr>
        <p:blipFill>
          <a:blip r:embed="rId3"/>
          <a:stretch>
            <a:fillRect/>
          </a:stretch>
        </p:blipFill>
        <p:spPr>
          <a:xfrm>
            <a:off x="801546" y="1125289"/>
            <a:ext cx="4637146" cy="2134745"/>
          </a:xfrm>
          <a:prstGeom prst="rect">
            <a:avLst/>
          </a:prstGeom>
        </p:spPr>
      </p:pic>
      <p:pic>
        <p:nvPicPr>
          <p:cNvPr id="6" name="Picture 5">
            <a:extLst>
              <a:ext uri="{FF2B5EF4-FFF2-40B4-BE49-F238E27FC236}">
                <a16:creationId xmlns:a16="http://schemas.microsoft.com/office/drawing/2014/main" id="{81F404E7-8BF7-07BA-9825-AC2039CE6C8B}"/>
              </a:ext>
            </a:extLst>
          </p:cNvPr>
          <p:cNvPicPr>
            <a:picLocks noChangeAspect="1"/>
          </p:cNvPicPr>
          <p:nvPr/>
        </p:nvPicPr>
        <p:blipFill>
          <a:blip r:embed="rId4"/>
          <a:stretch>
            <a:fillRect/>
          </a:stretch>
        </p:blipFill>
        <p:spPr>
          <a:xfrm>
            <a:off x="1584781" y="3648031"/>
            <a:ext cx="3354651" cy="1095725"/>
          </a:xfrm>
          <a:prstGeom prst="rect">
            <a:avLst/>
          </a:prstGeom>
        </p:spPr>
      </p:pic>
    </p:spTree>
    <p:extLst>
      <p:ext uri="{BB962C8B-B14F-4D97-AF65-F5344CB8AC3E}">
        <p14:creationId xmlns:p14="http://schemas.microsoft.com/office/powerpoint/2010/main" val="843551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801546" y="223863"/>
            <a:ext cx="770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sz="1600" dirty="0">
                <a:solidFill>
                  <a:srgbClr val="FF0000"/>
                </a:solidFill>
                <a:latin typeface="Times New Roman" panose="02020603050405020304" pitchFamily="18" charset="0"/>
                <a:cs typeface="Times New Roman" panose="02020603050405020304" pitchFamily="18" charset="0"/>
              </a:rPr>
              <a:t>What is the percentage of loan defaults for each loan category ?</a:t>
            </a:r>
            <a:endParaRPr sz="1600" dirty="0">
              <a:solidFill>
                <a:srgbClr val="FF0000"/>
              </a:solidFill>
              <a:latin typeface="Times New Roman" panose="02020603050405020304" pitchFamily="18" charset="0"/>
              <a:cs typeface="Times New Roman" panose="02020603050405020304" pitchFamily="18" charset="0"/>
            </a:endParaRPr>
          </a:p>
        </p:txBody>
      </p:sp>
      <p:sp>
        <p:nvSpPr>
          <p:cNvPr id="1042" name="Google Shape;1042;p54"/>
          <p:cNvSpPr txBox="1">
            <a:spLocks noGrp="1"/>
          </p:cNvSpPr>
          <p:nvPr>
            <p:ph type="body" idx="1"/>
          </p:nvPr>
        </p:nvSpPr>
        <p:spPr>
          <a:xfrm>
            <a:off x="5777429" y="1768185"/>
            <a:ext cx="3265496" cy="243582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ID" dirty="0">
                <a:solidFill>
                  <a:schemeClr val="tx1"/>
                </a:solidFill>
                <a:latin typeface="Times New Roman" panose="02020603050405020304" pitchFamily="18" charset="0"/>
                <a:cs typeface="Times New Roman" panose="02020603050405020304" pitchFamily="18" charset="0"/>
              </a:rPr>
              <a:t>With the highest default rate of </a:t>
            </a:r>
            <a:r>
              <a:rPr lang="en-ID" dirty="0">
                <a:solidFill>
                  <a:srgbClr val="FF0000"/>
                </a:solidFill>
                <a:latin typeface="Times New Roman" panose="02020603050405020304" pitchFamily="18" charset="0"/>
                <a:cs typeface="Times New Roman" panose="02020603050405020304" pitchFamily="18" charset="0"/>
              </a:rPr>
              <a:t>28.36%</a:t>
            </a:r>
            <a:r>
              <a:rPr lang="en-ID" dirty="0">
                <a:solidFill>
                  <a:schemeClr val="tx1"/>
                </a:solidFill>
                <a:latin typeface="Times New Roman" panose="02020603050405020304" pitchFamily="18" charset="0"/>
                <a:cs typeface="Times New Roman" panose="02020603050405020304" pitchFamily="18" charset="0"/>
              </a:rPr>
              <a:t>, </a:t>
            </a:r>
            <a:r>
              <a:rPr lang="en-ID" b="1" dirty="0">
                <a:solidFill>
                  <a:schemeClr val="tx1"/>
                </a:solidFill>
                <a:latin typeface="Times New Roman" panose="02020603050405020304" pitchFamily="18" charset="0"/>
                <a:cs typeface="Times New Roman" panose="02020603050405020304" pitchFamily="18" charset="0"/>
              </a:rPr>
              <a:t>debt consolidation</a:t>
            </a:r>
            <a:r>
              <a:rPr lang="en-ID" dirty="0">
                <a:solidFill>
                  <a:schemeClr val="tx1"/>
                </a:solidFill>
                <a:latin typeface="Times New Roman" panose="02020603050405020304" pitchFamily="18" charset="0"/>
                <a:cs typeface="Times New Roman" panose="02020603050405020304" pitchFamily="18" charset="0"/>
              </a:rPr>
              <a:t> loans show the most significant risk of default compared to other categories. </a:t>
            </a:r>
            <a:r>
              <a:rPr lang="en-ID" b="1" dirty="0">
                <a:solidFill>
                  <a:schemeClr val="tx1"/>
                </a:solidFill>
                <a:latin typeface="Times New Roman" panose="02020603050405020304" pitchFamily="18" charset="0"/>
                <a:cs typeface="Times New Roman" panose="02020603050405020304" pitchFamily="18" charset="0"/>
              </a:rPr>
              <a:t>Medical</a:t>
            </a:r>
            <a:r>
              <a:rPr lang="en-ID" dirty="0">
                <a:solidFill>
                  <a:schemeClr val="tx1"/>
                </a:solidFill>
                <a:latin typeface="Times New Roman" panose="02020603050405020304" pitchFamily="18" charset="0"/>
                <a:cs typeface="Times New Roman" panose="02020603050405020304" pitchFamily="18" charset="0"/>
              </a:rPr>
              <a:t> loans also have quite a high risk </a:t>
            </a:r>
            <a:r>
              <a:rPr lang="en-ID" dirty="0">
                <a:solidFill>
                  <a:srgbClr val="FF0000"/>
                </a:solidFill>
                <a:latin typeface="Times New Roman" panose="02020603050405020304" pitchFamily="18" charset="0"/>
                <a:cs typeface="Times New Roman" panose="02020603050405020304" pitchFamily="18" charset="0"/>
              </a:rPr>
              <a:t>26.90%</a:t>
            </a:r>
            <a:r>
              <a:rPr lang="en-ID" dirty="0">
                <a:solidFill>
                  <a:schemeClr val="tx1"/>
                </a:solidFill>
                <a:latin typeface="Times New Roman" panose="02020603050405020304" pitchFamily="18" charset="0"/>
                <a:cs typeface="Times New Roman" panose="02020603050405020304" pitchFamily="18" charset="0"/>
              </a:rPr>
              <a:t>, followed by </a:t>
            </a:r>
            <a:r>
              <a:rPr lang="en-ID" b="1" dirty="0">
                <a:solidFill>
                  <a:schemeClr val="tx1"/>
                </a:solidFill>
                <a:latin typeface="Times New Roman" panose="02020603050405020304" pitchFamily="18" charset="0"/>
                <a:cs typeface="Times New Roman" panose="02020603050405020304" pitchFamily="18" charset="0"/>
              </a:rPr>
              <a:t>home improvement </a:t>
            </a:r>
            <a:r>
              <a:rPr lang="en-ID" dirty="0">
                <a:solidFill>
                  <a:srgbClr val="FF0000"/>
                </a:solidFill>
                <a:latin typeface="Times New Roman" panose="02020603050405020304" pitchFamily="18" charset="0"/>
                <a:cs typeface="Times New Roman" panose="02020603050405020304" pitchFamily="18" charset="0"/>
              </a:rPr>
              <a:t>25.67%</a:t>
            </a:r>
            <a:r>
              <a:rPr lang="en-ID" dirty="0">
                <a:solidFill>
                  <a:schemeClr val="tx1"/>
                </a:solidFill>
                <a:latin typeface="Times New Roman" panose="02020603050405020304" pitchFamily="18" charset="0"/>
                <a:cs typeface="Times New Roman" panose="02020603050405020304" pitchFamily="18" charset="0"/>
              </a:rPr>
              <a:t> and </a:t>
            </a:r>
            <a:r>
              <a:rPr lang="en-ID" b="1" dirty="0">
                <a:solidFill>
                  <a:schemeClr val="tx1"/>
                </a:solidFill>
                <a:latin typeface="Times New Roman" panose="02020603050405020304" pitchFamily="18" charset="0"/>
                <a:cs typeface="Times New Roman" panose="02020603050405020304" pitchFamily="18" charset="0"/>
              </a:rPr>
              <a:t>personal</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rgbClr val="FF0000"/>
                </a:solidFill>
                <a:latin typeface="Times New Roman" panose="02020603050405020304" pitchFamily="18" charset="0"/>
                <a:cs typeface="Times New Roman" panose="02020603050405020304" pitchFamily="18" charset="0"/>
              </a:rPr>
              <a:t>19.76%</a:t>
            </a:r>
            <a:r>
              <a:rPr lang="en-ID" dirty="0">
                <a:solidFill>
                  <a:schemeClr val="tx1"/>
                </a:solidFill>
                <a:latin typeface="Times New Roman" panose="02020603050405020304" pitchFamily="18" charset="0"/>
                <a:cs typeface="Times New Roman" panose="02020603050405020304" pitchFamily="18" charset="0"/>
              </a:rPr>
              <a:t>. In contrast, loans for </a:t>
            </a:r>
            <a:r>
              <a:rPr lang="en-ID" b="1" dirty="0">
                <a:solidFill>
                  <a:schemeClr val="tx1"/>
                </a:solidFill>
                <a:latin typeface="Times New Roman" panose="02020603050405020304" pitchFamily="18" charset="0"/>
                <a:cs typeface="Times New Roman" panose="02020603050405020304" pitchFamily="18" charset="0"/>
              </a:rPr>
              <a:t>education</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rgbClr val="FF0000"/>
                </a:solidFill>
                <a:latin typeface="Times New Roman" panose="02020603050405020304" pitchFamily="18" charset="0"/>
                <a:cs typeface="Times New Roman" panose="02020603050405020304" pitchFamily="18" charset="0"/>
              </a:rPr>
              <a:t>17.01%</a:t>
            </a:r>
            <a:r>
              <a:rPr lang="en-ID" dirty="0">
                <a:solidFill>
                  <a:schemeClr val="tx1"/>
                </a:solidFill>
                <a:latin typeface="Times New Roman" panose="02020603050405020304" pitchFamily="18" charset="0"/>
                <a:cs typeface="Times New Roman" panose="02020603050405020304" pitchFamily="18" charset="0"/>
              </a:rPr>
              <a:t> and </a:t>
            </a:r>
            <a:r>
              <a:rPr lang="en-ID" b="1" dirty="0">
                <a:solidFill>
                  <a:schemeClr val="tx1"/>
                </a:solidFill>
                <a:latin typeface="Times New Roman" panose="02020603050405020304" pitchFamily="18" charset="0"/>
                <a:cs typeface="Times New Roman" panose="02020603050405020304" pitchFamily="18" charset="0"/>
              </a:rPr>
              <a:t>venture</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rgbClr val="FF0000"/>
                </a:solidFill>
                <a:latin typeface="Times New Roman" panose="02020603050405020304" pitchFamily="18" charset="0"/>
                <a:cs typeface="Times New Roman" panose="02020603050405020304" pitchFamily="18" charset="0"/>
              </a:rPr>
              <a:t>14.62%</a:t>
            </a:r>
            <a:r>
              <a:rPr lang="en-ID" dirty="0">
                <a:solidFill>
                  <a:schemeClr val="tx1"/>
                </a:solidFill>
                <a:latin typeface="Times New Roman" panose="02020603050405020304" pitchFamily="18" charset="0"/>
                <a:cs typeface="Times New Roman" panose="02020603050405020304" pitchFamily="18" charset="0"/>
              </a:rPr>
              <a:t> had much lower default rates, indicating more manageable risks.</a:t>
            </a:r>
            <a:endParaRPr dirty="0">
              <a:solidFill>
                <a:schemeClr val="tx1"/>
              </a:solidFill>
              <a:latin typeface="Times New Roman" panose="02020603050405020304" pitchFamily="18" charset="0"/>
              <a:cs typeface="Times New Roman" panose="02020603050405020304" pitchFamily="18" charset="0"/>
            </a:endParaRPr>
          </a:p>
        </p:txBody>
      </p:sp>
      <p:grpSp>
        <p:nvGrpSpPr>
          <p:cNvPr id="1043" name="Google Shape;1043;p54"/>
          <p:cNvGrpSpPr/>
          <p:nvPr/>
        </p:nvGrpSpPr>
        <p:grpSpPr>
          <a:xfrm>
            <a:off x="7939054" y="4004072"/>
            <a:ext cx="1132984" cy="1066095"/>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CCC54238-3E80-F3E7-5EE8-422609D1A819}"/>
              </a:ext>
            </a:extLst>
          </p:cNvPr>
          <p:cNvSpPr txBox="1"/>
          <p:nvPr/>
        </p:nvSpPr>
        <p:spPr>
          <a:xfrm>
            <a:off x="699715" y="866875"/>
            <a:ext cx="97975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SQL Query :</a:t>
            </a:r>
          </a:p>
        </p:txBody>
      </p:sp>
      <p:sp>
        <p:nvSpPr>
          <p:cNvPr id="14" name="TextBox 13">
            <a:extLst>
              <a:ext uri="{FF2B5EF4-FFF2-40B4-BE49-F238E27FC236}">
                <a16:creationId xmlns:a16="http://schemas.microsoft.com/office/drawing/2014/main" id="{51F707E0-7198-9B0E-37F9-8011CB46E199}"/>
              </a:ext>
            </a:extLst>
          </p:cNvPr>
          <p:cNvSpPr txBox="1"/>
          <p:nvPr/>
        </p:nvSpPr>
        <p:spPr>
          <a:xfrm>
            <a:off x="699715" y="2956821"/>
            <a:ext cx="66075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Result :</a:t>
            </a:r>
          </a:p>
        </p:txBody>
      </p:sp>
      <p:sp>
        <p:nvSpPr>
          <p:cNvPr id="15" name="TextBox 14">
            <a:extLst>
              <a:ext uri="{FF2B5EF4-FFF2-40B4-BE49-F238E27FC236}">
                <a16:creationId xmlns:a16="http://schemas.microsoft.com/office/drawing/2014/main" id="{0028F943-97BB-BB29-1C60-2114813953AB}"/>
              </a:ext>
            </a:extLst>
          </p:cNvPr>
          <p:cNvSpPr txBox="1"/>
          <p:nvPr/>
        </p:nvSpPr>
        <p:spPr>
          <a:xfrm>
            <a:off x="5777429" y="1581831"/>
            <a:ext cx="827471" cy="307777"/>
          </a:xfrm>
          <a:prstGeom prst="rect">
            <a:avLst/>
          </a:prstGeom>
          <a:noFill/>
        </p:spPr>
        <p:txBody>
          <a:bodyPr wrap="none" rtlCol="0">
            <a:spAutoFit/>
          </a:bodyPr>
          <a:lstStyle/>
          <a:p>
            <a:r>
              <a:rPr lang="en-ID" b="1" dirty="0">
                <a:solidFill>
                  <a:schemeClr val="tx1"/>
                </a:solidFill>
                <a:latin typeface="Times New Roman" panose="02020603050405020304" pitchFamily="18" charset="0"/>
                <a:cs typeface="Times New Roman" panose="02020603050405020304" pitchFamily="18" charset="0"/>
              </a:rPr>
              <a:t>Insight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F5F039-E2F1-99C2-445A-3AB3A1386495}"/>
              </a:ext>
            </a:extLst>
          </p:cNvPr>
          <p:cNvPicPr>
            <a:picLocks noChangeAspect="1"/>
          </p:cNvPicPr>
          <p:nvPr/>
        </p:nvPicPr>
        <p:blipFill>
          <a:blip r:embed="rId3"/>
          <a:stretch>
            <a:fillRect/>
          </a:stretch>
        </p:blipFill>
        <p:spPr>
          <a:xfrm>
            <a:off x="801547" y="1133727"/>
            <a:ext cx="4231630" cy="1624430"/>
          </a:xfrm>
          <a:prstGeom prst="rect">
            <a:avLst/>
          </a:prstGeom>
        </p:spPr>
      </p:pic>
      <p:pic>
        <p:nvPicPr>
          <p:cNvPr id="7" name="Picture 6">
            <a:extLst>
              <a:ext uri="{FF2B5EF4-FFF2-40B4-BE49-F238E27FC236}">
                <a16:creationId xmlns:a16="http://schemas.microsoft.com/office/drawing/2014/main" id="{FC1D31A6-7A5E-8E36-4821-D43CFA87DF04}"/>
              </a:ext>
            </a:extLst>
          </p:cNvPr>
          <p:cNvPicPr>
            <a:picLocks noChangeAspect="1"/>
          </p:cNvPicPr>
          <p:nvPr/>
        </p:nvPicPr>
        <p:blipFill>
          <a:blip r:embed="rId4"/>
          <a:stretch>
            <a:fillRect/>
          </a:stretch>
        </p:blipFill>
        <p:spPr>
          <a:xfrm>
            <a:off x="1360473" y="3351290"/>
            <a:ext cx="4066680" cy="1270158"/>
          </a:xfrm>
          <a:prstGeom prst="rect">
            <a:avLst/>
          </a:prstGeom>
        </p:spPr>
      </p:pic>
    </p:spTree>
    <p:extLst>
      <p:ext uri="{BB962C8B-B14F-4D97-AF65-F5344CB8AC3E}">
        <p14:creationId xmlns:p14="http://schemas.microsoft.com/office/powerpoint/2010/main" val="102622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54"/>
          <p:cNvSpPr txBox="1">
            <a:spLocks noGrp="1"/>
          </p:cNvSpPr>
          <p:nvPr>
            <p:ph type="title"/>
          </p:nvPr>
        </p:nvSpPr>
        <p:spPr>
          <a:xfrm>
            <a:off x="801546" y="223863"/>
            <a:ext cx="770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sz="1600" dirty="0">
                <a:solidFill>
                  <a:srgbClr val="FF0000"/>
                </a:solidFill>
                <a:latin typeface="Times New Roman" panose="02020603050405020304" pitchFamily="18" charset="0"/>
                <a:cs typeface="Times New Roman" panose="02020603050405020304" pitchFamily="18" charset="0"/>
              </a:rPr>
              <a:t>What is the correlation between interest rates and the probability of loan defaults?</a:t>
            </a:r>
          </a:p>
        </p:txBody>
      </p:sp>
      <p:sp>
        <p:nvSpPr>
          <p:cNvPr id="1042" name="Google Shape;1042;p54"/>
          <p:cNvSpPr txBox="1">
            <a:spLocks noGrp="1"/>
          </p:cNvSpPr>
          <p:nvPr>
            <p:ph type="body" idx="1"/>
          </p:nvPr>
        </p:nvSpPr>
        <p:spPr>
          <a:xfrm>
            <a:off x="5777429" y="1768185"/>
            <a:ext cx="3265496" cy="243582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ID" dirty="0">
                <a:latin typeface="Times New Roman" panose="02020603050405020304" pitchFamily="18" charset="0"/>
                <a:cs typeface="Times New Roman" panose="02020603050405020304" pitchFamily="18" charset="0"/>
              </a:rPr>
              <a:t>The higher the loan interest, the more likely it is that the borrower will not pay the debt. Loans with the </a:t>
            </a:r>
            <a:r>
              <a:rPr lang="en-ID" b="1" dirty="0">
                <a:latin typeface="Times New Roman" panose="02020603050405020304" pitchFamily="18" charset="0"/>
                <a:cs typeface="Times New Roman" panose="02020603050405020304" pitchFamily="18" charset="0"/>
              </a:rPr>
              <a:t>highest interest </a:t>
            </a:r>
            <a:r>
              <a:rPr lang="en-ID" dirty="0">
                <a:latin typeface="Times New Roman" panose="02020603050405020304" pitchFamily="18" charset="0"/>
                <a:cs typeface="Times New Roman" panose="02020603050405020304" pitchFamily="18" charset="0"/>
              </a:rPr>
              <a:t>rates of </a:t>
            </a:r>
            <a:r>
              <a:rPr lang="en-ID" dirty="0">
                <a:solidFill>
                  <a:srgbClr val="FF0000"/>
                </a:solidFill>
                <a:latin typeface="Times New Roman" panose="02020603050405020304" pitchFamily="18" charset="0"/>
                <a:cs typeface="Times New Roman" panose="02020603050405020304" pitchFamily="18" charset="0"/>
              </a:rPr>
              <a:t>15.00%-23.22% </a:t>
            </a:r>
            <a:r>
              <a:rPr lang="en-ID" dirty="0">
                <a:latin typeface="Times New Roman" panose="02020603050405020304" pitchFamily="18" charset="0"/>
                <a:cs typeface="Times New Roman" panose="02020603050405020304" pitchFamily="18" charset="0"/>
              </a:rPr>
              <a:t>have a default rate of up to </a:t>
            </a:r>
            <a:r>
              <a:rPr lang="en-ID" dirty="0">
                <a:solidFill>
                  <a:srgbClr val="FF0000"/>
                </a:solidFill>
                <a:latin typeface="Times New Roman" panose="02020603050405020304" pitchFamily="18" charset="0"/>
                <a:cs typeface="Times New Roman" panose="02020603050405020304" pitchFamily="18" charset="0"/>
              </a:rPr>
              <a:t>57.95%</a:t>
            </a:r>
            <a:r>
              <a:rPr lang="en-ID" dirty="0">
                <a:latin typeface="Times New Roman" panose="02020603050405020304" pitchFamily="18" charset="0"/>
                <a:cs typeface="Times New Roman" panose="02020603050405020304" pitchFamily="18" charset="0"/>
              </a:rPr>
              <a:t>. In contrast, loans with the </a:t>
            </a:r>
            <a:r>
              <a:rPr lang="en-ID" b="1" dirty="0">
                <a:latin typeface="Times New Roman" panose="02020603050405020304" pitchFamily="18" charset="0"/>
                <a:cs typeface="Times New Roman" panose="02020603050405020304" pitchFamily="18" charset="0"/>
              </a:rPr>
              <a:t>lowest interest </a:t>
            </a:r>
            <a:r>
              <a:rPr lang="en-ID" dirty="0">
                <a:latin typeface="Times New Roman" panose="02020603050405020304" pitchFamily="18" charset="0"/>
                <a:cs typeface="Times New Roman" panose="02020603050405020304" pitchFamily="18" charset="0"/>
              </a:rPr>
              <a:t>rates of </a:t>
            </a:r>
            <a:r>
              <a:rPr lang="en-ID" dirty="0">
                <a:solidFill>
                  <a:srgbClr val="FF0000"/>
                </a:solidFill>
                <a:latin typeface="Times New Roman" panose="02020603050405020304" pitchFamily="18" charset="0"/>
                <a:cs typeface="Times New Roman" panose="02020603050405020304" pitchFamily="18" charset="0"/>
              </a:rPr>
              <a:t>5.42%-10.00%</a:t>
            </a:r>
            <a:r>
              <a:rPr lang="en-ID" dirty="0">
                <a:latin typeface="Times New Roman" panose="02020603050405020304" pitchFamily="18" charset="0"/>
                <a:cs typeface="Times New Roman" panose="02020603050405020304" pitchFamily="18" charset="0"/>
              </a:rPr>
              <a:t> have a much lower default rate, only </a:t>
            </a:r>
            <a:r>
              <a:rPr lang="en-ID" dirty="0">
                <a:solidFill>
                  <a:srgbClr val="FF0000"/>
                </a:solidFill>
                <a:latin typeface="Times New Roman" panose="02020603050405020304" pitchFamily="18" charset="0"/>
                <a:cs typeface="Times New Roman" panose="02020603050405020304" pitchFamily="18" charset="0"/>
              </a:rPr>
              <a:t>10.36%</a:t>
            </a:r>
            <a:r>
              <a:rPr lang="en-ID" dirty="0">
                <a:latin typeface="Times New Roman" panose="02020603050405020304" pitchFamily="18" charset="0"/>
                <a:cs typeface="Times New Roman" panose="02020603050405020304" pitchFamily="18" charset="0"/>
              </a:rPr>
              <a:t>. Loans with </a:t>
            </a:r>
            <a:r>
              <a:rPr lang="en-ID" b="1" dirty="0">
                <a:latin typeface="Times New Roman" panose="02020603050405020304" pitchFamily="18" charset="0"/>
                <a:cs typeface="Times New Roman" panose="02020603050405020304" pitchFamily="18" charset="0"/>
              </a:rPr>
              <a:t>medium interest </a:t>
            </a:r>
            <a:r>
              <a:rPr lang="en-ID" dirty="0">
                <a:solidFill>
                  <a:srgbClr val="FF0000"/>
                </a:solidFill>
                <a:latin typeface="Times New Roman" panose="02020603050405020304" pitchFamily="18" charset="0"/>
                <a:cs typeface="Times New Roman" panose="02020603050405020304" pitchFamily="18" charset="0"/>
              </a:rPr>
              <a:t>10.00%-15.00% </a:t>
            </a:r>
            <a:r>
              <a:rPr lang="en-ID" dirty="0">
                <a:latin typeface="Times New Roman" panose="02020603050405020304" pitchFamily="18" charset="0"/>
                <a:cs typeface="Times New Roman" panose="02020603050405020304" pitchFamily="18" charset="0"/>
              </a:rPr>
              <a:t>have a default rate in between, namely </a:t>
            </a:r>
            <a:r>
              <a:rPr lang="en-ID" dirty="0">
                <a:solidFill>
                  <a:srgbClr val="FF0000"/>
                </a:solidFill>
                <a:latin typeface="Times New Roman" panose="02020603050405020304" pitchFamily="18" charset="0"/>
                <a:cs typeface="Times New Roman" panose="02020603050405020304" pitchFamily="18" charset="0"/>
              </a:rPr>
              <a:t>21.88%</a:t>
            </a:r>
            <a:r>
              <a:rPr lang="en-ID" dirty="0">
                <a:latin typeface="Times New Roman" panose="02020603050405020304" pitchFamily="18" charset="0"/>
                <a:cs typeface="Times New Roman" panose="02020603050405020304" pitchFamily="18" charset="0"/>
              </a:rPr>
              <a:t>.</a:t>
            </a:r>
            <a:endParaRPr lang="en-ID" dirty="0">
              <a:solidFill>
                <a:schemeClr val="tx1"/>
              </a:solidFill>
              <a:latin typeface="Times New Roman" panose="02020603050405020304" pitchFamily="18" charset="0"/>
              <a:cs typeface="Times New Roman" panose="02020603050405020304" pitchFamily="18" charset="0"/>
            </a:endParaRPr>
          </a:p>
        </p:txBody>
      </p:sp>
      <p:grpSp>
        <p:nvGrpSpPr>
          <p:cNvPr id="1043" name="Google Shape;1043;p54"/>
          <p:cNvGrpSpPr/>
          <p:nvPr/>
        </p:nvGrpSpPr>
        <p:grpSpPr>
          <a:xfrm>
            <a:off x="7939054" y="4004072"/>
            <a:ext cx="1132984" cy="1066095"/>
            <a:chOff x="2342231" y="2896027"/>
            <a:chExt cx="1114384" cy="1198247"/>
          </a:xfrm>
        </p:grpSpPr>
        <p:sp>
          <p:nvSpPr>
            <p:cNvPr id="1044" name="Google Shape;1044;p54"/>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CCC54238-3E80-F3E7-5EE8-422609D1A819}"/>
              </a:ext>
            </a:extLst>
          </p:cNvPr>
          <p:cNvSpPr txBox="1"/>
          <p:nvPr/>
        </p:nvSpPr>
        <p:spPr>
          <a:xfrm>
            <a:off x="699715" y="866875"/>
            <a:ext cx="97975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SQL Query :</a:t>
            </a:r>
          </a:p>
        </p:txBody>
      </p:sp>
      <p:sp>
        <p:nvSpPr>
          <p:cNvPr id="14" name="TextBox 13">
            <a:extLst>
              <a:ext uri="{FF2B5EF4-FFF2-40B4-BE49-F238E27FC236}">
                <a16:creationId xmlns:a16="http://schemas.microsoft.com/office/drawing/2014/main" id="{51F707E0-7198-9B0E-37F9-8011CB46E199}"/>
              </a:ext>
            </a:extLst>
          </p:cNvPr>
          <p:cNvSpPr txBox="1"/>
          <p:nvPr/>
        </p:nvSpPr>
        <p:spPr>
          <a:xfrm>
            <a:off x="699715" y="3392392"/>
            <a:ext cx="66075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Result :</a:t>
            </a:r>
          </a:p>
        </p:txBody>
      </p:sp>
      <p:sp>
        <p:nvSpPr>
          <p:cNvPr id="15" name="TextBox 14">
            <a:extLst>
              <a:ext uri="{FF2B5EF4-FFF2-40B4-BE49-F238E27FC236}">
                <a16:creationId xmlns:a16="http://schemas.microsoft.com/office/drawing/2014/main" id="{0028F943-97BB-BB29-1C60-2114813953AB}"/>
              </a:ext>
            </a:extLst>
          </p:cNvPr>
          <p:cNvSpPr txBox="1"/>
          <p:nvPr/>
        </p:nvSpPr>
        <p:spPr>
          <a:xfrm>
            <a:off x="5777429" y="1581831"/>
            <a:ext cx="827471" cy="307777"/>
          </a:xfrm>
          <a:prstGeom prst="rect">
            <a:avLst/>
          </a:prstGeom>
          <a:noFill/>
        </p:spPr>
        <p:txBody>
          <a:bodyPr wrap="none" rtlCol="0">
            <a:spAutoFit/>
          </a:bodyPr>
          <a:lstStyle/>
          <a:p>
            <a:r>
              <a:rPr lang="en-ID" b="1" dirty="0">
                <a:solidFill>
                  <a:schemeClr val="tx1"/>
                </a:solidFill>
                <a:latin typeface="Times New Roman" panose="02020603050405020304" pitchFamily="18" charset="0"/>
                <a:cs typeface="Times New Roman" panose="02020603050405020304" pitchFamily="18" charset="0"/>
              </a:rPr>
              <a:t>Insight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0112120-F86F-A6C2-320A-06E71797D3E0}"/>
              </a:ext>
            </a:extLst>
          </p:cNvPr>
          <p:cNvPicPr>
            <a:picLocks noChangeAspect="1"/>
          </p:cNvPicPr>
          <p:nvPr/>
        </p:nvPicPr>
        <p:blipFill>
          <a:blip r:embed="rId3"/>
          <a:stretch>
            <a:fillRect/>
          </a:stretch>
        </p:blipFill>
        <p:spPr>
          <a:xfrm>
            <a:off x="1367150" y="3643875"/>
            <a:ext cx="3759824" cy="1220702"/>
          </a:xfrm>
          <a:prstGeom prst="rect">
            <a:avLst/>
          </a:prstGeom>
        </p:spPr>
      </p:pic>
      <p:pic>
        <p:nvPicPr>
          <p:cNvPr id="9" name="Picture 8">
            <a:extLst>
              <a:ext uri="{FF2B5EF4-FFF2-40B4-BE49-F238E27FC236}">
                <a16:creationId xmlns:a16="http://schemas.microsoft.com/office/drawing/2014/main" id="{7205FBA5-F6F2-7AC3-21A5-3C7FFA651E85}"/>
              </a:ext>
            </a:extLst>
          </p:cNvPr>
          <p:cNvPicPr>
            <a:picLocks noChangeAspect="1"/>
          </p:cNvPicPr>
          <p:nvPr/>
        </p:nvPicPr>
        <p:blipFill>
          <a:blip r:embed="rId4"/>
          <a:stretch>
            <a:fillRect/>
          </a:stretch>
        </p:blipFill>
        <p:spPr>
          <a:xfrm>
            <a:off x="801547" y="1143874"/>
            <a:ext cx="4501973" cy="2248518"/>
          </a:xfrm>
          <a:prstGeom prst="rect">
            <a:avLst/>
          </a:prstGeom>
        </p:spPr>
      </p:pic>
    </p:spTree>
    <p:extLst>
      <p:ext uri="{BB962C8B-B14F-4D97-AF65-F5344CB8AC3E}">
        <p14:creationId xmlns:p14="http://schemas.microsoft.com/office/powerpoint/2010/main" val="1250949618"/>
      </p:ext>
    </p:extLst>
  </p:cSld>
  <p:clrMapOvr>
    <a:masterClrMapping/>
  </p:clrMapOvr>
</p:sld>
</file>

<file path=ppt/theme/theme1.xml><?xml version="1.0" encoding="utf-8"?>
<a:theme xmlns:a="http://schemas.openxmlformats.org/drawingml/2006/main" name="Community Bank Business Plan by Slidesgo">
  <a:themeElements>
    <a:clrScheme name="Simple Light">
      <a:dk1>
        <a:srgbClr val="000000"/>
      </a:dk1>
      <a:lt1>
        <a:srgbClr val="FFFFFF"/>
      </a:lt1>
      <a:dk2>
        <a:srgbClr val="E3F5D0"/>
      </a:dk2>
      <a:lt2>
        <a:srgbClr val="FFD8BA"/>
      </a:lt2>
      <a:accent1>
        <a:srgbClr val="7753C7"/>
      </a:accent1>
      <a:accent2>
        <a:srgbClr val="4D9DFF"/>
      </a:accent2>
      <a:accent3>
        <a:srgbClr val="7CB53E"/>
      </a:accent3>
      <a:accent4>
        <a:srgbClr val="FF6F29"/>
      </a:accent4>
      <a:accent5>
        <a:srgbClr val="FFBC12"/>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985</Words>
  <Application>Microsoft Macintosh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Times New Roman</vt:lpstr>
      <vt:lpstr>Titillium Web Light</vt:lpstr>
      <vt:lpstr>Roboto Condensed Light</vt:lpstr>
      <vt:lpstr>Montserrat</vt:lpstr>
      <vt:lpstr>Kefa</vt:lpstr>
      <vt:lpstr>Titillium Web</vt:lpstr>
      <vt:lpstr>Community Bank Business Plan by Slidesgo</vt:lpstr>
      <vt:lpstr>Credit Risk Analysis Using SQL</vt:lpstr>
      <vt:lpstr>Background</vt:lpstr>
      <vt:lpstr>PowerPoint Presentation</vt:lpstr>
      <vt:lpstr>What is the performance distribution of the loan portfolio, in terms of repayment and default ?</vt:lpstr>
      <vt:lpstr>Which age group is most likely to default on their loans ?</vt:lpstr>
      <vt:lpstr>In which income group is the probability of loan default the greatest ?</vt:lpstr>
      <vt:lpstr> How does homeownership status impact the likelihood of loan default?</vt:lpstr>
      <vt:lpstr>What is the percentage of loan defaults for each loan category ?</vt:lpstr>
      <vt:lpstr>What is the correlation between interest rates and the probability of loan defaults?</vt:lpstr>
      <vt:lpstr>Does length of employment affect the borrower's ability to repay the loan?</vt:lpstr>
      <vt:lpstr>How likely is a customer with a history of default to default again?</vt:lpstr>
      <vt:lpstr>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4</cp:revision>
  <dcterms:modified xsi:type="dcterms:W3CDTF">2024-09-09T16:16:16Z</dcterms:modified>
</cp:coreProperties>
</file>