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6" r:id="rId3"/>
    <p:sldId id="311" r:id="rId4"/>
    <p:sldId id="272" r:id="rId5"/>
    <p:sldId id="261" r:id="rId6"/>
    <p:sldId id="277" r:id="rId7"/>
    <p:sldId id="263" r:id="rId8"/>
    <p:sldId id="274" r:id="rId9"/>
    <p:sldId id="279" r:id="rId10"/>
    <p:sldId id="281" r:id="rId11"/>
    <p:sldId id="283" r:id="rId12"/>
    <p:sldId id="284" r:id="rId13"/>
    <p:sldId id="285" r:id="rId14"/>
    <p:sldId id="286" r:id="rId15"/>
    <p:sldId id="268" r:id="rId16"/>
    <p:sldId id="295" r:id="rId17"/>
    <p:sldId id="293" r:id="rId18"/>
    <p:sldId id="294" r:id="rId19"/>
    <p:sldId id="296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596" autoAdjust="0"/>
  </p:normalViewPr>
  <p:slideViewPr>
    <p:cSldViewPr snapToGrid="0">
      <p:cViewPr varScale="1">
        <p:scale>
          <a:sx n="81" d="100"/>
          <a:sy n="81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389BB-A4D6-40BE-A749-B3B365FBDA14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5A807-E819-4112-A5DE-316C1A791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19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why I</a:t>
            </a:r>
            <a:r>
              <a:rPr lang="en-US" baseline="0" dirty="0" smtClean="0"/>
              <a:t> am here, because I too feel the frustration of OR/</a:t>
            </a:r>
            <a:r>
              <a:rPr lang="en-US" baseline="0" dirty="0" err="1" smtClean="0"/>
              <a:t>Ms</a:t>
            </a:r>
            <a:r>
              <a:rPr lang="en-US" baseline="0" dirty="0" smtClean="0"/>
              <a:t> sometimes.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25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an example of using the Query extension</a:t>
            </a:r>
          </a:p>
          <a:p>
            <a:r>
              <a:rPr lang="en-US" dirty="0" smtClean="0"/>
              <a:t>I’m selecting Name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ShoeSize</a:t>
            </a:r>
            <a:r>
              <a:rPr lang="en-US" baseline="0" dirty="0" smtClean="0"/>
              <a:t>, so those properties will be valid on the objects in the collection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Side note: behind the scenes, this is using </a:t>
            </a:r>
            <a:r>
              <a:rPr lang="en-US" baseline="0" dirty="0" err="1" smtClean="0"/>
              <a:t>DbReader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9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Dynamic is nifty, but we’re in a strongly typed language, so we can also take advantage of strong typing</a:t>
            </a:r>
          </a:p>
          <a:p>
            <a:r>
              <a:rPr lang="en-US" baseline="0" dirty="0" smtClean="0"/>
              <a:t>By using the Query&lt;T&gt; extension</a:t>
            </a:r>
          </a:p>
          <a:p>
            <a:r>
              <a:rPr lang="en-US" baseline="0" dirty="0" smtClean="0"/>
              <a:t>Now it will get a collection of whatever type you specify</a:t>
            </a:r>
          </a:p>
          <a:p>
            <a:r>
              <a:rPr lang="en-US" baseline="0" dirty="0" smtClean="0"/>
              <a:t>And it will (try to) map whatever fields you select in the SQL string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9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how Query&lt;T&gt; works with</a:t>
            </a:r>
            <a:r>
              <a:rPr lang="en-US" baseline="0" dirty="0" smtClean="0"/>
              <a:t> the same table and query</a:t>
            </a:r>
          </a:p>
          <a:p>
            <a:r>
              <a:rPr lang="en-US" baseline="0" dirty="0" smtClean="0"/>
              <a:t>But now I’m specifying a Person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98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about joins?</a:t>
            </a:r>
          </a:p>
          <a:p>
            <a:r>
              <a:rPr lang="en-US" dirty="0" smtClean="0"/>
              <a:t>We want </a:t>
            </a:r>
            <a:r>
              <a:rPr lang="en-US" baseline="0" dirty="0" smtClean="0"/>
              <a:t>objects that are related to another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12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 the actual </a:t>
            </a:r>
            <a:r>
              <a:rPr lang="en-US" dirty="0" err="1" smtClean="0"/>
              <a:t>entites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6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longer test, so I’ve broken it into two slides.</a:t>
            </a:r>
          </a:p>
          <a:p>
            <a:endParaRPr lang="en-US" dirty="0" smtClean="0"/>
          </a:p>
          <a:p>
            <a:r>
              <a:rPr lang="en-US" dirty="0" smtClean="0"/>
              <a:t>Two tables that are related.</a:t>
            </a:r>
          </a:p>
          <a:p>
            <a:r>
              <a:rPr lang="en-US" dirty="0" smtClean="0"/>
              <a:t>Each</a:t>
            </a:r>
            <a:r>
              <a:rPr lang="en-US" baseline="0" dirty="0" smtClean="0"/>
              <a:t> Hero has a comic book company that it belongs to.</a:t>
            </a:r>
          </a:p>
          <a:p>
            <a:r>
              <a:rPr lang="en-US" baseline="0" dirty="0" smtClean="0"/>
              <a:t>In the actual data, we have Batman and Superman that are both D.C.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32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SQL is joining the Heroes table to the Comic</a:t>
            </a:r>
            <a:r>
              <a:rPr lang="en-US" baseline="0" dirty="0" smtClean="0"/>
              <a:t> Book Companies.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I’m using the Query extension with THREE type parameters.</a:t>
            </a:r>
          </a:p>
          <a:p>
            <a:r>
              <a:rPr lang="en-US" baseline="0" dirty="0" smtClean="0"/>
              <a:t>The first two types are the types of the objects that will be mapped to. Note that now the order of the fields being selected in SQL matter.</a:t>
            </a:r>
          </a:p>
          <a:p>
            <a:r>
              <a:rPr lang="en-US" baseline="0" dirty="0" smtClean="0"/>
              <a:t>The last type is the type that will be returned.</a:t>
            </a:r>
          </a:p>
          <a:p>
            <a:r>
              <a:rPr lang="en-US" baseline="0" dirty="0" smtClean="0"/>
              <a:t>This lambda defines the relationship between the resultant objects.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dapper will assume that the</a:t>
            </a:r>
            <a:r>
              <a:rPr lang="en-US" baseline="0" dirty="0" smtClean="0"/>
              <a:t> rows are divided up when it sees a column named “Id”</a:t>
            </a:r>
          </a:p>
          <a:p>
            <a:r>
              <a:rPr lang="en-US" baseline="0" dirty="0" smtClean="0"/>
              <a:t>If you don’t have columns named “Id”, then you can override the convention using “</a:t>
            </a:r>
            <a:r>
              <a:rPr lang="en-US" baseline="0" dirty="0" err="1" smtClean="0"/>
              <a:t>splitOn</a:t>
            </a:r>
            <a:r>
              <a:rPr lang="en-US" baseline="0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4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3AF83-5447-435F-97FB-33C5164A801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82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Micro OR/</a:t>
            </a:r>
            <a:r>
              <a:rPr lang="en-US" baseline="0" dirty="0" err="1" smtClean="0"/>
              <a:t>Ms</a:t>
            </a:r>
            <a:r>
              <a:rPr lang="en-US" baseline="0" dirty="0" smtClean="0"/>
              <a:t> that I’ve used do not implement </a:t>
            </a:r>
            <a:r>
              <a:rPr lang="en-US" baseline="0" dirty="0" err="1" smtClean="0"/>
              <a:t>IQueryable</a:t>
            </a:r>
            <a:r>
              <a:rPr lang="en-US" baseline="0" dirty="0" smtClean="0"/>
              <a:t>. You can still use </a:t>
            </a:r>
            <a:r>
              <a:rPr lang="en-US" baseline="0" dirty="0" err="1" smtClean="0"/>
              <a:t>Linq</a:t>
            </a:r>
            <a:r>
              <a:rPr lang="en-US" baseline="0" dirty="0" smtClean="0"/>
              <a:t>, but it will be </a:t>
            </a:r>
            <a:r>
              <a:rPr lang="en-US" baseline="0" dirty="0" err="1" smtClean="0"/>
              <a:t>Linq</a:t>
            </a:r>
            <a:r>
              <a:rPr lang="en-US" baseline="0" dirty="0" smtClean="0"/>
              <a:t> on in-memory objects. This means you have to write SQL.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Raise your hand if you’ve ever</a:t>
            </a:r>
            <a:r>
              <a:rPr lang="en-US" baseline="0" dirty="0" smtClean="0"/>
              <a:t> gotten a </a:t>
            </a:r>
            <a:r>
              <a:rPr lang="en-US" baseline="0" dirty="0" err="1" smtClean="0"/>
              <a:t>NotSupportedException</a:t>
            </a:r>
            <a:r>
              <a:rPr lang="en-US" baseline="0" dirty="0" smtClean="0"/>
              <a:t>. Not trying to rain on your parade: I use </a:t>
            </a:r>
            <a:r>
              <a:rPr lang="en-US" baseline="0" dirty="0" err="1" smtClean="0"/>
              <a:t>IQueryable</a:t>
            </a:r>
            <a:r>
              <a:rPr lang="en-US" baseline="0" dirty="0" smtClean="0"/>
              <a:t> every day. But it’s a leaky abstraction, tight coupling. It’s a lie—a good lie—but still a lie.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56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StackOverflow</a:t>
            </a:r>
            <a:r>
              <a:rPr lang="en-US" dirty="0" smtClean="0"/>
              <a:t> was originally written with LINQ-to-SQL</a:t>
            </a:r>
          </a:p>
          <a:p>
            <a:r>
              <a:rPr lang="en-US" dirty="0" smtClean="0"/>
              <a:t>A</a:t>
            </a:r>
            <a:r>
              <a:rPr lang="en-US" baseline="0" dirty="0" smtClean="0"/>
              <a:t>s they grew, there found places with LINQ-to-SQL was a hindrance, and started to replace with Dapper. Not sure if they are still using any LINQ-to-SQL, but for a time they were running both an OR/M and Dapper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Your mileage may vary with benchmark, but Dapper appears to be the fastest when compared to other O/</a:t>
            </a:r>
            <a:r>
              <a:rPr lang="en-US" baseline="0" dirty="0" err="1" smtClean="0"/>
              <a:t>RMs.</a:t>
            </a:r>
            <a:r>
              <a:rPr lang="en-US" baseline="0" dirty="0" smtClean="0"/>
              <a:t> In some cases we’re talking 2 </a:t>
            </a:r>
            <a:r>
              <a:rPr lang="en-US" baseline="0" dirty="0" err="1" smtClean="0"/>
              <a:t>ms</a:t>
            </a:r>
            <a:r>
              <a:rPr lang="en-US" baseline="0" dirty="0" smtClean="0"/>
              <a:t> difference, in some cases we’re talking 600 </a:t>
            </a:r>
            <a:r>
              <a:rPr lang="en-US" baseline="0" dirty="0" err="1" smtClean="0"/>
              <a:t>ms</a:t>
            </a:r>
            <a:r>
              <a:rPr lang="en-US" baseline="0" dirty="0" smtClean="0"/>
              <a:t> (over 500 iterations of SELECT)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65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using SQLite in these demos because</a:t>
            </a:r>
            <a:r>
              <a:rPr lang="en-US" baseline="0" dirty="0" smtClean="0"/>
              <a:t> it’s fast and easy to do in-memory</a:t>
            </a:r>
          </a:p>
          <a:p>
            <a:r>
              <a:rPr lang="en-US" dirty="0" smtClean="0"/>
              <a:t>Each unit</a:t>
            </a:r>
            <a:r>
              <a:rPr lang="en-US" baseline="0" dirty="0" smtClean="0"/>
              <a:t> test creates a brand new SQLite database in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20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81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is the only thing required</a:t>
            </a:r>
          </a:p>
          <a:p>
            <a:r>
              <a:rPr lang="en-US" dirty="0" smtClean="0"/>
              <a:t>You can parameterize with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</a:t>
            </a:r>
            <a:r>
              <a:rPr lang="en-US" baseline="0" dirty="0" smtClean="0"/>
              <a:t>, it will map properties to parameters in the SQL string</a:t>
            </a:r>
          </a:p>
          <a:p>
            <a:r>
              <a:rPr lang="en-US" baseline="0" dirty="0" smtClean="0"/>
              <a:t>Transaction if you need it</a:t>
            </a:r>
          </a:p>
          <a:p>
            <a:r>
              <a:rPr lang="en-US" baseline="0" dirty="0" smtClean="0"/>
              <a:t>Timeout if you need it</a:t>
            </a:r>
          </a:p>
          <a:p>
            <a:r>
              <a:rPr lang="en-US" baseline="0" dirty="0" err="1" smtClean="0"/>
              <a:t>CommandType</a:t>
            </a:r>
            <a:r>
              <a:rPr lang="en-US" baseline="0" dirty="0" smtClean="0"/>
              <a:t> if you want to execute a </a:t>
            </a:r>
            <a:r>
              <a:rPr lang="en-US" baseline="0" dirty="0" err="1" smtClean="0"/>
              <a:t>sproc</a:t>
            </a:r>
            <a:r>
              <a:rPr lang="en-US" baseline="0" dirty="0" smtClean="0"/>
              <a:t> (I won’t show a </a:t>
            </a:r>
            <a:r>
              <a:rPr lang="en-US" baseline="0" dirty="0" err="1" smtClean="0"/>
              <a:t>sproc</a:t>
            </a:r>
            <a:r>
              <a:rPr lang="en-US" baseline="0" dirty="0" smtClean="0"/>
              <a:t> today because SQLite doesn’t support </a:t>
            </a:r>
            <a:r>
              <a:rPr lang="en-US" baseline="0" dirty="0" err="1" smtClean="0"/>
              <a:t>sprocs</a:t>
            </a:r>
            <a:r>
              <a:rPr lang="en-US" baseline="0" dirty="0" smtClean="0"/>
              <a:t>, but it can be done)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42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ExecuteScalar</a:t>
            </a:r>
            <a:r>
              <a:rPr lang="en-US" dirty="0" smtClean="0"/>
              <a:t> is very similar,</a:t>
            </a:r>
            <a:r>
              <a:rPr lang="en-US" baseline="0" dirty="0" smtClean="0"/>
              <a:t> except it will return first column of the first row</a:t>
            </a:r>
          </a:p>
          <a:p>
            <a:r>
              <a:rPr lang="en-US" baseline="0" dirty="0" smtClean="0"/>
              <a:t>You specify the type, but this is usually going to be a simple type like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decimal, string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72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we’re using parameters.</a:t>
            </a:r>
          </a:p>
          <a:p>
            <a:r>
              <a:rPr lang="en-US" dirty="0" smtClean="0"/>
              <a:t>In this case, I’m using an anonymous</a:t>
            </a:r>
            <a:r>
              <a:rPr lang="en-US" baseline="0" dirty="0" smtClean="0"/>
              <a:t> object.</a:t>
            </a:r>
          </a:p>
          <a:p>
            <a:r>
              <a:rPr lang="en-US" baseline="0" dirty="0" smtClean="0"/>
              <a:t>But you can use any object, as long as the names match the parameter names in the SQL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99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first Query extension</a:t>
            </a:r>
          </a:p>
          <a:p>
            <a:r>
              <a:rPr lang="en-US" dirty="0" smtClean="0"/>
              <a:t>Notice that it</a:t>
            </a:r>
            <a:r>
              <a:rPr lang="en-US" baseline="0" dirty="0" smtClean="0"/>
              <a:t> returns a collection of ‘dynamic’ objects</a:t>
            </a:r>
          </a:p>
          <a:p>
            <a:r>
              <a:rPr lang="en-US" baseline="0" dirty="0" smtClean="0"/>
              <a:t>Takes SQL just like before, this is all that’s required</a:t>
            </a:r>
          </a:p>
          <a:p>
            <a:r>
              <a:rPr lang="en-US" baseline="0" dirty="0" smtClean="0"/>
              <a:t>You can also use parameters, transaction, and some other stuff like buffering, timeout,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, I won’t cover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3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CA76-54C3-40A9-B899-48D849A88128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8F0-AB14-41BA-84F6-64F1F21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6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CA76-54C3-40A9-B899-48D849A88128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8F0-AB14-41BA-84F6-64F1F21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4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CA76-54C3-40A9-B899-48D849A88128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8F0-AB14-41BA-84F6-64F1F21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3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CA76-54C3-40A9-B899-48D849A88128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8F0-AB14-41BA-84F6-64F1F21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2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CA76-54C3-40A9-B899-48D849A88128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8F0-AB14-41BA-84F6-64F1F21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6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CA76-54C3-40A9-B899-48D849A88128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8F0-AB14-41BA-84F6-64F1F21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4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CA76-54C3-40A9-B899-48D849A88128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8F0-AB14-41BA-84F6-64F1F21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6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CA76-54C3-40A9-B899-48D849A88128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8F0-AB14-41BA-84F6-64F1F21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9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CA76-54C3-40A9-B899-48D849A88128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8F0-AB14-41BA-84F6-64F1F21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5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CA76-54C3-40A9-B899-48D849A88128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8F0-AB14-41BA-84F6-64F1F21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8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CA76-54C3-40A9-B899-48D849A88128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8F0-AB14-41BA-84F6-64F1F21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4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7CA76-54C3-40A9-B899-48D849A88128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5A8F0-AB14-41BA-84F6-64F1F21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7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bout.me/mgroves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nning.com/groves" TargetMode="External"/><Relationship Id="rId5" Type="http://schemas.openxmlformats.org/officeDocument/2006/relationships/hyperlink" Target="http://crosscuttingconcerns.com/" TargetMode="External"/><Relationship Id="rId4" Type="http://schemas.openxmlformats.org/officeDocument/2006/relationships/hyperlink" Target="http://github.com/mgrov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mmons.wikimedia.org/wiki/File:SpoonCollection.jp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Forget the big mapper,</a:t>
            </a:r>
            <a:br>
              <a:rPr lang="en-US" b="1" dirty="0" smtClean="0"/>
            </a:br>
            <a:r>
              <a:rPr lang="en-US" b="1" dirty="0" smtClean="0"/>
              <a:t>switch to Dapper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D. Groves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54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7799"/>
            <a:ext cx="12126620" cy="299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9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IEnumerable</a:t>
            </a:r>
            <a:r>
              <a:rPr lang="en-US" dirty="0" smtClean="0"/>
              <a:t>&lt;dynamic&gt; data = </a:t>
            </a:r>
            <a:r>
              <a:rPr lang="en-US" dirty="0" err="1" smtClean="0"/>
              <a:t>myConnection.Query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string </a:t>
            </a:r>
            <a:r>
              <a:rPr lang="en-US" dirty="0" err="1" smtClean="0"/>
              <a:t>sql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object </a:t>
            </a:r>
            <a:r>
              <a:rPr lang="en-US" dirty="0" err="1" smtClean="0"/>
              <a:t>param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0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4826"/>
            <a:ext cx="12191641" cy="383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0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IEnumerable</a:t>
            </a:r>
            <a:r>
              <a:rPr lang="en-US" dirty="0" smtClean="0"/>
              <a:t>&lt;T&gt; data = </a:t>
            </a:r>
            <a:r>
              <a:rPr lang="en-US" dirty="0" err="1" smtClean="0"/>
              <a:t>myConnection.Query</a:t>
            </a:r>
            <a:r>
              <a:rPr lang="en-US" dirty="0" smtClean="0"/>
              <a:t>&lt;T&gt;(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string </a:t>
            </a:r>
            <a:r>
              <a:rPr lang="en-US" dirty="0" err="1" smtClean="0"/>
              <a:t>sql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object </a:t>
            </a:r>
            <a:r>
              <a:rPr lang="en-US" dirty="0" err="1" smtClean="0"/>
              <a:t>param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4560"/>
            <a:ext cx="12146234" cy="3818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013" y="4187932"/>
            <a:ext cx="5723881" cy="2453092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56546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Dapper maps every row to one object.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But, Dapper can also map a row to multiple objects, and relate them.</a:t>
            </a:r>
          </a:p>
        </p:txBody>
      </p:sp>
    </p:spTree>
    <p:extLst>
      <p:ext uri="{BB962C8B-B14F-4D97-AF65-F5344CB8AC3E}">
        <p14:creationId xmlns:p14="http://schemas.microsoft.com/office/powerpoint/2010/main" val="277263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2407"/>
            <a:ext cx="12192000" cy="500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35" y="0"/>
            <a:ext cx="11117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2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96920"/>
            <a:ext cx="12192077" cy="531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7244"/>
            <a:ext cx="12201565" cy="37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6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96" y="696993"/>
            <a:ext cx="5946321" cy="28418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726" y="3332136"/>
            <a:ext cx="8568239" cy="31755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7836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1" y="1690688"/>
            <a:ext cx="7061876" cy="464978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dirty="0" smtClean="0">
                <a:hlinkClick r:id="rId3"/>
              </a:rPr>
              <a:t>http://about.me/mgroves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>
                <a:hlinkClick r:id="rId4"/>
              </a:rPr>
              <a:t>http://github.com/mgroves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>
                <a:hlinkClick r:id="rId5"/>
              </a:rPr>
              <a:t>http</a:t>
            </a:r>
            <a:r>
              <a:rPr lang="en-US" sz="3600" dirty="0">
                <a:hlinkClick r:id="rId5"/>
              </a:rPr>
              <a:t>://</a:t>
            </a:r>
            <a:r>
              <a:rPr lang="en-US" sz="3600" dirty="0" smtClean="0">
                <a:hlinkClick r:id="rId5"/>
              </a:rPr>
              <a:t>crosscuttingconcerns.com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>
                <a:hlinkClick r:id="rId6"/>
              </a:rPr>
              <a:t>http</a:t>
            </a:r>
            <a:r>
              <a:rPr lang="en-US" sz="3600" dirty="0">
                <a:hlinkClick r:id="rId6"/>
              </a:rPr>
              <a:t>://</a:t>
            </a:r>
            <a:r>
              <a:rPr lang="en-US" sz="3600" dirty="0" smtClean="0">
                <a:hlinkClick r:id="rId6"/>
              </a:rPr>
              <a:t>manning.com/groves</a:t>
            </a:r>
            <a:endParaRPr lang="en-US" sz="3600" dirty="0"/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42</a:t>
            </a:r>
            <a:r>
              <a:rPr lang="en-US" sz="3600" dirty="0"/>
              <a:t>% off code: </a:t>
            </a:r>
            <a:r>
              <a:rPr lang="en-US" sz="3600" b="1" dirty="0"/>
              <a:t>12mp25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  <a:p>
            <a:pPr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7177" y="762000"/>
            <a:ext cx="4139523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110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for Dapper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Simplicity:</a:t>
            </a:r>
          </a:p>
          <a:p>
            <a:pPr lvl="1"/>
            <a:r>
              <a:rPr lang="en-US" dirty="0" smtClean="0"/>
              <a:t>Simple domains, simple API</a:t>
            </a:r>
          </a:p>
          <a:p>
            <a:pPr lvl="1"/>
            <a:r>
              <a:rPr lang="en-US" dirty="0" smtClean="0"/>
              <a:t>Less ceremony than plain ADO.NET</a:t>
            </a:r>
            <a:endParaRPr lang="en-US" dirty="0" smtClean="0"/>
          </a:p>
          <a:p>
            <a:r>
              <a:rPr lang="en-US" dirty="0" smtClean="0"/>
              <a:t>Performance </a:t>
            </a:r>
            <a:r>
              <a:rPr lang="en-US" dirty="0" smtClean="0"/>
              <a:t>critical </a:t>
            </a:r>
            <a:r>
              <a:rPr lang="en-US" dirty="0" smtClean="0"/>
              <a:t>functionality</a:t>
            </a:r>
          </a:p>
          <a:p>
            <a:r>
              <a:rPr lang="en-US" dirty="0" smtClean="0"/>
              <a:t>CQRS</a:t>
            </a:r>
          </a:p>
          <a:p>
            <a:pPr lvl="1"/>
            <a:r>
              <a:rPr lang="en-US" dirty="0" smtClean="0"/>
              <a:t>Dapper for SELECT</a:t>
            </a:r>
          </a:p>
          <a:p>
            <a:pPr lvl="1"/>
            <a:r>
              <a:rPr lang="en-US" dirty="0" smtClean="0"/>
              <a:t>OR/M for INSERT/UPDATE</a:t>
            </a:r>
          </a:p>
          <a:p>
            <a:r>
              <a:rPr lang="en-US" dirty="0" smtClean="0"/>
              <a:t>Prototypes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3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940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0" y="3146425"/>
            <a:ext cx="5353050" cy="1325563"/>
          </a:xfrm>
        </p:spPr>
        <p:txBody>
          <a:bodyPr/>
          <a:lstStyle/>
          <a:p>
            <a:r>
              <a:rPr lang="en-US" b="1" dirty="0" smtClean="0"/>
              <a:t>There is no </a:t>
            </a:r>
            <a:r>
              <a:rPr lang="en-US" b="1" dirty="0" err="1" smtClean="0"/>
              <a:t>IQueryable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255438" y="6368534"/>
            <a:ext cx="59365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commons.wikimedia.org/wiki/File:SpoonCollection.jpg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2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Dapper?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Battle-tested </a:t>
            </a:r>
            <a:r>
              <a:rPr lang="en-US" dirty="0"/>
              <a:t>by </a:t>
            </a:r>
            <a:r>
              <a:rPr lang="en-US" dirty="0" err="1" smtClean="0"/>
              <a:t>StackOverflow</a:t>
            </a:r>
            <a:endParaRPr lang="en-US" dirty="0" smtClean="0"/>
          </a:p>
          <a:p>
            <a:r>
              <a:rPr lang="en-US" dirty="0" smtClean="0"/>
              <a:t>Works with:</a:t>
            </a:r>
          </a:p>
          <a:p>
            <a:pPr lvl="1"/>
            <a:r>
              <a:rPr lang="en-US" dirty="0" smtClean="0"/>
              <a:t>SQL Server</a:t>
            </a:r>
          </a:p>
          <a:p>
            <a:pPr lvl="1"/>
            <a:r>
              <a:rPr lang="en-US" dirty="0" smtClean="0"/>
              <a:t>MySQL</a:t>
            </a:r>
          </a:p>
          <a:p>
            <a:pPr lvl="1"/>
            <a:r>
              <a:rPr lang="en-US" dirty="0" smtClean="0"/>
              <a:t>SQLite</a:t>
            </a:r>
          </a:p>
          <a:p>
            <a:pPr lvl="1"/>
            <a:r>
              <a:rPr lang="en-US" dirty="0" smtClean="0"/>
              <a:t>PostgreSQL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 ADO.NET providers</a:t>
            </a:r>
          </a:p>
          <a:p>
            <a:r>
              <a:rPr lang="en-US" dirty="0" smtClean="0"/>
              <a:t>Fastest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with an </a:t>
            </a:r>
            <a:r>
              <a:rPr lang="en-US" dirty="0" err="1" smtClean="0"/>
              <a:t>IDbConnection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new </a:t>
            </a:r>
            <a:r>
              <a:rPr lang="en-US" dirty="0" err="1" smtClean="0"/>
              <a:t>SQLiteConnection</a:t>
            </a:r>
            <a:r>
              <a:rPr lang="en-US" dirty="0" smtClean="0"/>
              <a:t>(“Data Source=:memory:”)</a:t>
            </a:r>
          </a:p>
        </p:txBody>
      </p:sp>
    </p:spTree>
    <p:extLst>
      <p:ext uri="{BB962C8B-B14F-4D97-AF65-F5344CB8AC3E}">
        <p14:creationId xmlns:p14="http://schemas.microsoft.com/office/powerpoint/2010/main" val="63171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Dapper is a set of extension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</a:t>
            </a:r>
          </a:p>
          <a:p>
            <a:r>
              <a:rPr lang="en-US" dirty="0" err="1" smtClean="0"/>
              <a:t>ExecuteReader</a:t>
            </a:r>
            <a:endParaRPr lang="en-US" dirty="0" smtClean="0"/>
          </a:p>
          <a:p>
            <a:r>
              <a:rPr lang="en-US" dirty="0" err="1" smtClean="0"/>
              <a:t>ExecuteScalar</a:t>
            </a:r>
            <a:r>
              <a:rPr lang="en-US" dirty="0" smtClean="0"/>
              <a:t>&lt;T&gt;</a:t>
            </a:r>
          </a:p>
          <a:p>
            <a:r>
              <a:rPr lang="en-US" dirty="0" smtClean="0"/>
              <a:t>Query&lt;T&gt;</a:t>
            </a:r>
          </a:p>
          <a:p>
            <a:r>
              <a:rPr lang="en-US" dirty="0" err="1" smtClean="0"/>
              <a:t>QueryMultiple</a:t>
            </a:r>
            <a:endParaRPr lang="en-US" dirty="0" smtClean="0"/>
          </a:p>
          <a:p>
            <a:r>
              <a:rPr lang="en-US" dirty="0" smtClean="0"/>
              <a:t>(plus </a:t>
            </a:r>
            <a:r>
              <a:rPr lang="en-US" dirty="0" err="1" smtClean="0"/>
              <a:t>Async</a:t>
            </a:r>
            <a:r>
              <a:rPr lang="en-US" dirty="0" smtClean="0"/>
              <a:t> versions of the above)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0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myConnection.Execute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string </a:t>
            </a:r>
            <a:r>
              <a:rPr lang="en-US" dirty="0" err="1" smtClean="0"/>
              <a:t>sql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object </a:t>
            </a:r>
            <a:r>
              <a:rPr lang="en-US" dirty="0" err="1" smtClean="0"/>
              <a:t>param</a:t>
            </a:r>
            <a:r>
              <a:rPr lang="en-US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483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ExecuteScalar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returnValue</a:t>
            </a:r>
            <a:r>
              <a:rPr lang="en-US" dirty="0" smtClean="0"/>
              <a:t> = </a:t>
            </a:r>
            <a:r>
              <a:rPr lang="en-US" dirty="0" err="1" smtClean="0"/>
              <a:t>myConnection.ExecuteScalar</a:t>
            </a:r>
            <a:r>
              <a:rPr lang="en-US" dirty="0" smtClean="0"/>
              <a:t>&lt;T&gt;(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string </a:t>
            </a:r>
            <a:r>
              <a:rPr lang="en-US" dirty="0" err="1" smtClean="0"/>
              <a:t>sql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object </a:t>
            </a:r>
            <a:r>
              <a:rPr lang="en-US" dirty="0" err="1" smtClean="0"/>
              <a:t>param</a:t>
            </a:r>
            <a:r>
              <a:rPr lang="en-US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288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860</Words>
  <Application>Microsoft Office PowerPoint</Application>
  <PresentationFormat>Widescreen</PresentationFormat>
  <Paragraphs>132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Forget the big mapper, switch to Dapper</vt:lpstr>
      <vt:lpstr>PowerPoint Presentation</vt:lpstr>
      <vt:lpstr>Use cases for Dapper</vt:lpstr>
      <vt:lpstr>There is no IQueryable</vt:lpstr>
      <vt:lpstr>Why Dapper?</vt:lpstr>
      <vt:lpstr>Start with an IDbConnection</vt:lpstr>
      <vt:lpstr>Dapper is a set of extension methods</vt:lpstr>
      <vt:lpstr>Execute</vt:lpstr>
      <vt:lpstr>ExecuteScalar</vt:lpstr>
      <vt:lpstr>PowerPoint Presentation</vt:lpstr>
      <vt:lpstr>Query</vt:lpstr>
      <vt:lpstr>PowerPoint Presentation</vt:lpstr>
      <vt:lpstr>Query&lt;T&gt;</vt:lpstr>
      <vt:lpstr>PowerPoint Presentation</vt:lpstr>
      <vt:lpstr>Multi-mapping</vt:lpstr>
      <vt:lpstr>PowerPoint Presentation</vt:lpstr>
      <vt:lpstr>PowerPoint Presentation</vt:lpstr>
      <vt:lpstr>PowerPoint Presentation</vt:lpstr>
      <vt:lpstr>PowerPoint Presentation</vt:lpstr>
      <vt:lpstr>Contact 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Forget the big mapper, switch to Dapper</dc:title>
  <dc:creator>Matthew Groves</dc:creator>
  <cp:lastModifiedBy>Matthew Groves</cp:lastModifiedBy>
  <cp:revision>192</cp:revision>
  <dcterms:created xsi:type="dcterms:W3CDTF">2015-03-05T23:08:59Z</dcterms:created>
  <dcterms:modified xsi:type="dcterms:W3CDTF">2015-07-22T13:21:33Z</dcterms:modified>
</cp:coreProperties>
</file>