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9" r:id="rId3"/>
    <p:sldId id="257" r:id="rId4"/>
    <p:sldId id="258" r:id="rId5"/>
    <p:sldId id="262" r:id="rId6"/>
    <p:sldId id="276" r:id="rId7"/>
    <p:sldId id="272" r:id="rId8"/>
    <p:sldId id="273" r:id="rId9"/>
    <p:sldId id="260" r:id="rId10"/>
    <p:sldId id="261" r:id="rId11"/>
    <p:sldId id="292" r:id="rId12"/>
    <p:sldId id="277" r:id="rId13"/>
    <p:sldId id="263" r:id="rId14"/>
    <p:sldId id="274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66" r:id="rId25"/>
    <p:sldId id="288" r:id="rId26"/>
    <p:sldId id="267" r:id="rId27"/>
    <p:sldId id="291" r:id="rId28"/>
    <p:sldId id="268" r:id="rId29"/>
    <p:sldId id="295" r:id="rId30"/>
    <p:sldId id="293" r:id="rId31"/>
    <p:sldId id="294" r:id="rId32"/>
    <p:sldId id="296" r:id="rId33"/>
    <p:sldId id="307" r:id="rId34"/>
    <p:sldId id="310" r:id="rId35"/>
    <p:sldId id="308" r:id="rId36"/>
    <p:sldId id="309" r:id="rId37"/>
    <p:sldId id="299" r:id="rId38"/>
    <p:sldId id="301" r:id="rId39"/>
    <p:sldId id="302" r:id="rId40"/>
    <p:sldId id="303" r:id="rId41"/>
    <p:sldId id="304" r:id="rId42"/>
    <p:sldId id="305" r:id="rId43"/>
    <p:sldId id="306" r:id="rId44"/>
    <p:sldId id="269" r:id="rId45"/>
    <p:sldId id="297" r:id="rId46"/>
    <p:sldId id="298" r:id="rId47"/>
    <p:sldId id="289" r:id="rId48"/>
    <p:sldId id="290" r:id="rId49"/>
    <p:sldId id="27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96" autoAdjust="0"/>
  </p:normalViewPr>
  <p:slideViewPr>
    <p:cSldViewPr snapToGrid="0">
      <p:cViewPr varScale="1">
        <p:scale>
          <a:sx n="62" d="100"/>
          <a:sy n="62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389BB-A4D6-40BE-A749-B3B365FBDA1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5A807-E819-4112-A5DE-316C1A79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1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you’re looking for a SQL expert, I can introduce you to a few, but none of them are 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I’ve worked with SQL databases my whole career: large and small, complex and simple.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68546-8FE3-4697-98A1-CE523A4AB1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7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going to show you how to use Dapper</a:t>
            </a:r>
            <a:r>
              <a:rPr lang="en-US" baseline="0" dirty="0" smtClean="0"/>
              <a:t> with a series of passing unit tests.</a:t>
            </a:r>
          </a:p>
          <a:p>
            <a:r>
              <a:rPr lang="en-US" baseline="0" dirty="0" smtClean="0"/>
              <a:t>At the end, I’ll have a link to get all this code so you can see for yourself and start playing with dapper.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62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using SQLite in these demos because</a:t>
            </a:r>
            <a:r>
              <a:rPr lang="en-US" baseline="0" dirty="0" smtClean="0"/>
              <a:t> it’s fast and easy to do in-memory</a:t>
            </a:r>
          </a:p>
          <a:p>
            <a:r>
              <a:rPr lang="en-US" dirty="0" smtClean="0"/>
              <a:t>Each unit</a:t>
            </a:r>
            <a:r>
              <a:rPr lang="en-US" baseline="0" dirty="0" smtClean="0"/>
              <a:t> test creates a brand new SQLite database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0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1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is the only thing required</a:t>
            </a:r>
          </a:p>
          <a:p>
            <a:r>
              <a:rPr lang="en-US" dirty="0" smtClean="0"/>
              <a:t>You can parameterize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</a:t>
            </a:r>
            <a:r>
              <a:rPr lang="en-US" baseline="0" dirty="0" smtClean="0"/>
              <a:t>, it will map properties to parameters in the SQL string</a:t>
            </a:r>
          </a:p>
          <a:p>
            <a:r>
              <a:rPr lang="en-US" baseline="0" dirty="0" smtClean="0"/>
              <a:t>Transaction if you need it</a:t>
            </a:r>
          </a:p>
          <a:p>
            <a:r>
              <a:rPr lang="en-US" baseline="0" dirty="0" smtClean="0"/>
              <a:t>Timeout if you need it</a:t>
            </a:r>
          </a:p>
          <a:p>
            <a:r>
              <a:rPr lang="en-US" baseline="0" dirty="0" err="1" smtClean="0"/>
              <a:t>CommandType</a:t>
            </a:r>
            <a:r>
              <a:rPr lang="en-US" baseline="0" dirty="0" smtClean="0"/>
              <a:t> if you want to execute a </a:t>
            </a:r>
            <a:r>
              <a:rPr lang="en-US" baseline="0" dirty="0" err="1" smtClean="0"/>
              <a:t>sproc</a:t>
            </a:r>
            <a:r>
              <a:rPr lang="en-US" baseline="0" dirty="0" smtClean="0"/>
              <a:t> (I won’t show a </a:t>
            </a:r>
            <a:r>
              <a:rPr lang="en-US" baseline="0" dirty="0" err="1" smtClean="0"/>
              <a:t>sproc</a:t>
            </a:r>
            <a:r>
              <a:rPr lang="en-US" baseline="0" dirty="0" smtClean="0"/>
              <a:t> today because SQLite doesn’t support </a:t>
            </a:r>
            <a:r>
              <a:rPr lang="en-US" baseline="0" dirty="0" err="1" smtClean="0"/>
              <a:t>sprocs</a:t>
            </a:r>
            <a:r>
              <a:rPr lang="en-US" baseline="0" dirty="0" smtClean="0"/>
              <a:t>, but it can be done)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ExecuteScalar</a:t>
            </a:r>
            <a:r>
              <a:rPr lang="en-US" dirty="0" smtClean="0"/>
              <a:t> is very similar,</a:t>
            </a:r>
            <a:r>
              <a:rPr lang="en-US" baseline="0" dirty="0" smtClean="0"/>
              <a:t> except it will return first column of the first row</a:t>
            </a:r>
          </a:p>
          <a:p>
            <a:r>
              <a:rPr lang="en-US" baseline="0" dirty="0" smtClean="0"/>
              <a:t>You specify the type, but this is usually going to be a simple type like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decimal, string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2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usage of Execute and Execute scalar. Just uses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we’re using parameters.</a:t>
            </a:r>
          </a:p>
          <a:p>
            <a:r>
              <a:rPr lang="en-US" dirty="0" smtClean="0"/>
              <a:t>In this case, I’m using an anonymous</a:t>
            </a:r>
            <a:r>
              <a:rPr lang="en-US" baseline="0" dirty="0" smtClean="0"/>
              <a:t> object.</a:t>
            </a:r>
          </a:p>
          <a:p>
            <a:r>
              <a:rPr lang="en-US" baseline="0" dirty="0" smtClean="0"/>
              <a:t>But you can use any object, as long as the names match the parameter names in the SQL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9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I’m using a transactions.</a:t>
            </a:r>
          </a:p>
          <a:p>
            <a:r>
              <a:rPr lang="en-US" dirty="0" smtClean="0"/>
              <a:t>To prove it works, I’m committing the first transactions but rolling back the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07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first Query extension</a:t>
            </a:r>
          </a:p>
          <a:p>
            <a:r>
              <a:rPr lang="en-US" dirty="0" smtClean="0"/>
              <a:t>Notice that it</a:t>
            </a:r>
            <a:r>
              <a:rPr lang="en-US" baseline="0" dirty="0" smtClean="0"/>
              <a:t> returns a collection of ‘dynamic’ objects</a:t>
            </a:r>
          </a:p>
          <a:p>
            <a:r>
              <a:rPr lang="en-US" baseline="0" dirty="0" smtClean="0"/>
              <a:t>Takes SQL just like before, this is all that’s required</a:t>
            </a:r>
          </a:p>
          <a:p>
            <a:r>
              <a:rPr lang="en-US" baseline="0" dirty="0" smtClean="0"/>
              <a:t>You can also use parameters, transaction, and some other stuff like buffering, timeout,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I won’t cover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4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using the Query extension</a:t>
            </a:r>
          </a:p>
          <a:p>
            <a:r>
              <a:rPr lang="en-US" dirty="0" smtClean="0"/>
              <a:t>I’m selecting Name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ShoeSize</a:t>
            </a:r>
            <a:r>
              <a:rPr lang="en-US" baseline="0" dirty="0" smtClean="0"/>
              <a:t>, so those properties will be valid on the objects in the collection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Side note: behind the scenes, this is using </a:t>
            </a:r>
            <a:r>
              <a:rPr lang="en-US" baseline="0" dirty="0" err="1" smtClean="0"/>
              <a:t>DbReader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 I find myself fighting the OR/M, worrying about performance, configuration, having to use some weird hack to get it to work like I want.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But, </a:t>
            </a:r>
            <a:r>
              <a:rPr lang="en-US" dirty="0" smtClean="0"/>
              <a:t>OR/</a:t>
            </a:r>
            <a:r>
              <a:rPr lang="en-US" dirty="0" err="1" smtClean="0"/>
              <a:t>Ms</a:t>
            </a:r>
            <a:r>
              <a:rPr lang="en-US" baseline="0" dirty="0" smtClean="0"/>
              <a:t> are pretty great. They seem to follow the 80/20 rule. 80% of the stuff I do with them is painless and cause few problems.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aren’t silver bullets!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26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Dynamic is nifty, but we’re in a strongly typed language, so we can also take advantage of strong typing</a:t>
            </a:r>
          </a:p>
          <a:p>
            <a:r>
              <a:rPr lang="en-US" baseline="0" dirty="0" smtClean="0"/>
              <a:t>By using the Query&lt;T&gt; extension</a:t>
            </a:r>
          </a:p>
          <a:p>
            <a:r>
              <a:rPr lang="en-US" baseline="0" dirty="0" smtClean="0"/>
              <a:t>Now it will get a collection of whatever type you specify</a:t>
            </a:r>
          </a:p>
          <a:p>
            <a:r>
              <a:rPr lang="en-US" baseline="0" dirty="0" smtClean="0"/>
              <a:t>And it will (try to) map whatever fields you select in the SQL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how Query&lt;T&gt; works with</a:t>
            </a:r>
            <a:r>
              <a:rPr lang="en-US" baseline="0" dirty="0" smtClean="0"/>
              <a:t> the same table and query</a:t>
            </a:r>
          </a:p>
          <a:p>
            <a:r>
              <a:rPr lang="en-US" baseline="0" dirty="0" smtClean="0"/>
              <a:t>But now I’m specifying a Person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98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Dapper</a:t>
            </a:r>
            <a:r>
              <a:rPr lang="en-US" baseline="0" dirty="0" smtClean="0"/>
              <a:t> matches up the data to the object property by name</a:t>
            </a:r>
          </a:p>
          <a:p>
            <a:r>
              <a:rPr lang="en-US" baseline="0" dirty="0" smtClean="0"/>
              <a:t>So if the name doesn’t match, it won’t get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Execute will insert 5 records.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8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0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joins?</a:t>
            </a:r>
          </a:p>
          <a:p>
            <a:r>
              <a:rPr lang="en-US" dirty="0" smtClean="0"/>
              <a:t>We want </a:t>
            </a:r>
            <a:r>
              <a:rPr lang="en-US" baseline="0" dirty="0" smtClean="0"/>
              <a:t>objects that are related to another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2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actual </a:t>
            </a:r>
            <a:r>
              <a:rPr lang="en-US" dirty="0" err="1" smtClean="0"/>
              <a:t>entites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longer test, so I’ve broken it into two slides.</a:t>
            </a:r>
          </a:p>
          <a:p>
            <a:endParaRPr lang="en-US" dirty="0" smtClean="0"/>
          </a:p>
          <a:p>
            <a:r>
              <a:rPr lang="en-US" dirty="0" smtClean="0"/>
              <a:t>Two tables that are related.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Hero has a comic book company that it belongs to.</a:t>
            </a:r>
          </a:p>
          <a:p>
            <a:r>
              <a:rPr lang="en-US" baseline="0" dirty="0" smtClean="0"/>
              <a:t>In the actual data, we have Batman and Superman that are both D.C.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2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SQL is joining the Heroes table to the Comic</a:t>
            </a:r>
            <a:r>
              <a:rPr lang="en-US" baseline="0" dirty="0" smtClean="0"/>
              <a:t> Book Companies.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using the Query extension with THREE type parameters.</a:t>
            </a:r>
          </a:p>
          <a:p>
            <a:r>
              <a:rPr lang="en-US" baseline="0" dirty="0" smtClean="0"/>
              <a:t>The first two types are the types of the objects that will be mapped to. Note that now the order of the fields being selected in SQL matter.</a:t>
            </a:r>
          </a:p>
          <a:p>
            <a:r>
              <a:rPr lang="en-US" baseline="0" dirty="0" smtClean="0"/>
              <a:t>The last type is the type that will be returned.</a:t>
            </a:r>
          </a:p>
          <a:p>
            <a:r>
              <a:rPr lang="en-US" baseline="0" dirty="0" smtClean="0"/>
              <a:t>This lambda defines the relationship between the resultant objects.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dapper will assume that the</a:t>
            </a:r>
            <a:r>
              <a:rPr lang="en-US" baseline="0" dirty="0" smtClean="0"/>
              <a:t> rows are divided up when it sees a column named “Id”</a:t>
            </a:r>
          </a:p>
          <a:p>
            <a:r>
              <a:rPr lang="en-US" baseline="0" dirty="0" smtClean="0"/>
              <a:t>If you don’t have columns named “Id”, then you can override the convention using “</a:t>
            </a:r>
            <a:r>
              <a:rPr lang="en-US" baseline="0" dirty="0" err="1" smtClean="0"/>
              <a:t>splitOn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Dapper</a:t>
            </a:r>
            <a:r>
              <a:rPr lang="en-US" baseline="0" dirty="0" smtClean="0"/>
              <a:t> is great but it’s not the only 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5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9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lot to take in, but it’s all setup code. I’m creating</a:t>
            </a:r>
            <a:r>
              <a:rPr lang="en-US" baseline="0" dirty="0" smtClean="0"/>
              <a:t> three tables: </a:t>
            </a:r>
            <a:r>
              <a:rPr lang="en-US" baseline="0" dirty="0" err="1" smtClean="0"/>
              <a:t>ComicBookCompanies</a:t>
            </a:r>
            <a:r>
              <a:rPr lang="en-US" baseline="0" dirty="0" smtClean="0"/>
              <a:t>, Heroes, and Sidekicks.</a:t>
            </a:r>
          </a:p>
          <a:p>
            <a:r>
              <a:rPr lang="en-US" baseline="0" dirty="0" smtClean="0"/>
              <a:t>Then I’m inserting related data into each. D.C., Batman, Robin.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81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want to select the data back out.</a:t>
            </a:r>
          </a:p>
          <a:p>
            <a:r>
              <a:rPr lang="en-US" dirty="0" smtClean="0"/>
              <a:t>I join all</a:t>
            </a:r>
            <a:r>
              <a:rPr lang="en-US" baseline="0" dirty="0" smtClean="0"/>
              <a:t> three tables.</a:t>
            </a:r>
          </a:p>
          <a:p>
            <a:r>
              <a:rPr lang="en-US" baseline="0" dirty="0" smtClean="0"/>
              <a:t>I’m asking dapper to split the data up into 3 objects.</a:t>
            </a:r>
          </a:p>
          <a:p>
            <a:r>
              <a:rPr lang="en-US" baseline="0" dirty="0" smtClean="0"/>
              <a:t>For each row, it will give me a Sidekick.</a:t>
            </a:r>
          </a:p>
          <a:p>
            <a:r>
              <a:rPr lang="en-US" baseline="0" dirty="0" smtClean="0"/>
              <a:t>For each sidekick, I specify a lambda to associate the other objects.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15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that I used different ID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2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97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this COULD be modeled the other way: </a:t>
            </a:r>
            <a:r>
              <a:rPr lang="en-US" baseline="0" dirty="0" err="1" smtClean="0"/>
              <a:t>CrewMember</a:t>
            </a:r>
            <a:r>
              <a:rPr lang="en-US" baseline="0" dirty="0" smtClean="0"/>
              <a:t> would have a Starship parent.</a:t>
            </a:r>
          </a:p>
          <a:p>
            <a:r>
              <a:rPr lang="en-US" baseline="0" dirty="0" smtClean="0"/>
              <a:t>But maybe that doesn’t fit your model: maybe crewmembers can be assigned to multiple starships, whatever.</a:t>
            </a:r>
          </a:p>
          <a:p>
            <a:r>
              <a:rPr lang="en-US" baseline="0" dirty="0" smtClean="0"/>
              <a:t>How can Dapper populate that </a:t>
            </a:r>
            <a:r>
              <a:rPr lang="en-US" baseline="0" dirty="0" err="1" smtClean="0"/>
              <a:t>CrewMembers</a:t>
            </a:r>
            <a:r>
              <a:rPr lang="en-US" baseline="0" dirty="0" smtClean="0"/>
              <a:t> field?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9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 the answer is “yeah you </a:t>
            </a:r>
            <a:r>
              <a:rPr lang="en-US" dirty="0" err="1" smtClean="0"/>
              <a:t>kinda</a:t>
            </a:r>
            <a:r>
              <a:rPr lang="en-US" dirty="0" smtClean="0"/>
              <a:t> can,</a:t>
            </a:r>
            <a:r>
              <a:rPr lang="en-US" baseline="0" dirty="0" smtClean="0"/>
              <a:t> but you probably won’t like it”</a:t>
            </a:r>
          </a:p>
          <a:p>
            <a:r>
              <a:rPr lang="en-US" baseline="0" dirty="0" smtClean="0"/>
              <a:t>And if you need to do this a lot, then you should either a) write some convenience methods or classes to do this for you, or b) consider using a normal OR/M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22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straightforward stuff. Create</a:t>
            </a:r>
            <a:r>
              <a:rPr lang="en-US" baseline="0" dirty="0" smtClean="0"/>
              <a:t> the tables and putting stuff in them.</a:t>
            </a:r>
          </a:p>
          <a:p>
            <a:r>
              <a:rPr lang="en-US" baseline="0" dirty="0" smtClean="0"/>
              <a:t>I’m creating one starship enterprise, with Kirk and Spock as crewmembers.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9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the query at the top. As before, this will be a </a:t>
            </a:r>
            <a:r>
              <a:rPr lang="en-US" dirty="0" err="1" smtClean="0"/>
              <a:t>multimap</a:t>
            </a:r>
            <a:r>
              <a:rPr lang="en-US" dirty="0" smtClean="0"/>
              <a:t> query, so dapper will split on “ID” by convention.</a:t>
            </a:r>
          </a:p>
          <a:p>
            <a:endParaRPr lang="en-US" dirty="0" smtClean="0"/>
          </a:p>
          <a:p>
            <a:r>
              <a:rPr lang="en-US" dirty="0" smtClean="0"/>
              <a:t>Keep in mind that dapper will return one record PER ROW. So in this case, Dapper would attempt</a:t>
            </a:r>
            <a:r>
              <a:rPr lang="en-US" baseline="0" dirty="0" smtClean="0"/>
              <a:t> to return two records, but really only want one starship record with TWO crewmembers.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I have to take some extra steps</a:t>
            </a:r>
            <a:r>
              <a:rPr lang="en-US" baseline="0" dirty="0" smtClean="0"/>
              <a:t> to get what I want. I’m interested in the FIRST starship only, but EVERY crewmember.</a:t>
            </a:r>
          </a:p>
          <a:p>
            <a:r>
              <a:rPr lang="en-US" baseline="0" dirty="0" smtClean="0"/>
              <a:t>I create a lookup to hold a list of Starships.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then each time this dapper </a:t>
            </a:r>
            <a:r>
              <a:rPr lang="en-US" baseline="0" dirty="0" err="1" smtClean="0"/>
              <a:t>multimap</a:t>
            </a:r>
            <a:r>
              <a:rPr lang="en-US" baseline="0" dirty="0" smtClean="0"/>
              <a:t> method runs, I have to lookup to see if I’ve already got that starship, see if its crewmember collection has been instantiated, and then add a crewmember to that collection.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other approaches you can take, I’m sure you could write a helper for this, but the bottom line is that it’s extra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9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here to suggest that any</a:t>
            </a:r>
            <a:r>
              <a:rPr lang="en-US" baseline="0" dirty="0" smtClean="0"/>
              <a:t> one tool is best. Some things a full OR/M does well, some things a micro OR/M does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call me crazy, but maybe we can use a combination of both in the same code base? (like </a:t>
            </a:r>
            <a:r>
              <a:rPr lang="en-US" baseline="0" dirty="0" err="1" smtClean="0"/>
              <a:t>StackOverflow</a:t>
            </a:r>
            <a:r>
              <a:rPr lang="en-US" baseline="0" dirty="0" smtClean="0"/>
              <a:t> did)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you’re looking for a cat fight about databases and OR/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, this session isn’t for you. I’m just not interested in that fight.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9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 is of type </a:t>
            </a:r>
            <a:r>
              <a:rPr lang="en-US" dirty="0" err="1" smtClean="0"/>
              <a:t>GridReader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9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test used Read,</a:t>
            </a:r>
            <a:r>
              <a:rPr lang="en-US" baseline="0" dirty="0" smtClean="0"/>
              <a:t> which returns dynamic, but you can use strong typing and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just like everywhere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74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some exceptions dapper will throw, like with the </a:t>
            </a:r>
            <a:r>
              <a:rPr lang="en-US" baseline="0" dirty="0" err="1" smtClean="0"/>
              <a:t>multimapping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323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the exception type being thrown is of type </a:t>
            </a:r>
            <a:r>
              <a:rPr lang="en-US" baseline="0" dirty="0" err="1" smtClean="0"/>
              <a:t>SQLiteException</a:t>
            </a:r>
            <a:r>
              <a:rPr lang="en-US" baseline="0" dirty="0" smtClean="0"/>
              <a:t> and not </a:t>
            </a:r>
            <a:r>
              <a:rPr lang="en-US" baseline="0" dirty="0" err="1" smtClean="0"/>
              <a:t>DapperSqlException</a:t>
            </a:r>
            <a:r>
              <a:rPr lang="en-US" baseline="0" dirty="0" smtClean="0"/>
              <a:t> or anything like that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47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I</a:t>
            </a:r>
            <a:r>
              <a:rPr lang="en-US" baseline="0" dirty="0" smtClean="0"/>
              <a:t> am here, because I too feel the frustration of OR/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sometimes.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2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Micro OR/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that I’ve used do not implement </a:t>
            </a:r>
            <a:r>
              <a:rPr lang="en-US" baseline="0" dirty="0" err="1" smtClean="0"/>
              <a:t>IQueryable</a:t>
            </a:r>
            <a:r>
              <a:rPr lang="en-US" baseline="0" dirty="0" smtClean="0"/>
              <a:t>. You can still use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, but it will be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on in-memory objects. This means you have to write SQL.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Raise your hand if you’ve ever</a:t>
            </a:r>
            <a:r>
              <a:rPr lang="en-US" baseline="0" dirty="0" smtClean="0"/>
              <a:t> gotten a </a:t>
            </a:r>
            <a:r>
              <a:rPr lang="en-US" baseline="0" dirty="0" err="1" smtClean="0"/>
              <a:t>NotSupportedException</a:t>
            </a:r>
            <a:r>
              <a:rPr lang="en-US" baseline="0" dirty="0" smtClean="0"/>
              <a:t>. Not trying to rain on your parade: I use </a:t>
            </a:r>
            <a:r>
              <a:rPr lang="en-US" baseline="0" dirty="0" err="1" smtClean="0"/>
              <a:t>IQueryable</a:t>
            </a:r>
            <a:r>
              <a:rPr lang="en-US" baseline="0" dirty="0" smtClean="0"/>
              <a:t> every day. But it’s a leaky abstraction, tight coupling. It’s a lie—a good lie—but still a lie.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Okay, now that I’ve scared everyone away.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7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 – OR/M means overhead, a</a:t>
            </a:r>
            <a:r>
              <a:rPr lang="en-US" baseline="0" dirty="0" smtClean="0"/>
              <a:t> micro OR/M performance will be very close to plain ADO.NET. In my experience, data access is very often the performance bottleneck.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YAGNI – OR/</a:t>
            </a:r>
            <a:r>
              <a:rPr lang="en-US" dirty="0" err="1" smtClean="0"/>
              <a:t>Ms</a:t>
            </a:r>
            <a:r>
              <a:rPr lang="en-US" dirty="0" smtClean="0"/>
              <a:t> ship with a bunch of features that require some extra work that you don’t need,</a:t>
            </a:r>
            <a:r>
              <a:rPr lang="en-US" baseline="0" dirty="0" smtClean="0"/>
              <a:t> </a:t>
            </a:r>
            <a:r>
              <a:rPr lang="en-US" dirty="0" smtClean="0"/>
              <a:t>shouldn’t need. OR/</a:t>
            </a:r>
            <a:r>
              <a:rPr lang="en-US" dirty="0" err="1" smtClean="0"/>
              <a:t>Ms</a:t>
            </a:r>
            <a:r>
              <a:rPr lang="en-US" dirty="0" smtClean="0"/>
              <a:t> often need a significant amount</a:t>
            </a:r>
            <a:r>
              <a:rPr lang="en-US" baseline="0" dirty="0" smtClean="0"/>
              <a:t> of </a:t>
            </a:r>
            <a:r>
              <a:rPr lang="en-US" dirty="0" smtClean="0"/>
              <a:t>configuration and setup, especially if you don’t (or can’t) follow conventions. With</a:t>
            </a:r>
            <a:r>
              <a:rPr lang="en-US" baseline="0" dirty="0" smtClean="0"/>
              <a:t> a Micro OR/M it’s pretty much Install-Package and you’re ready to go.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ADO.NET</a:t>
            </a:r>
            <a:r>
              <a:rPr lang="en-US" baseline="0" dirty="0" smtClean="0"/>
              <a:t> is (was) pretty great, but it shipped with .NET 1.0, that’s like 15 years ago</a:t>
            </a:r>
          </a:p>
          <a:p>
            <a:r>
              <a:rPr lang="en-US" baseline="0" dirty="0" smtClean="0"/>
              <a:t>In technology terms, it’s as old as the moon. There is so much ceremony with ADO.NET that it’s just intolerable in many (not all)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StackOverflow</a:t>
            </a:r>
            <a:r>
              <a:rPr lang="en-US" dirty="0" smtClean="0"/>
              <a:t> was originally written with LINQ-to-SQL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s they grew, there found places with LINQ-to-SQL was a hindrance, and started to replace with Dapper. Not sure if they are still using any LINQ-to-SQL, but for a time they were running both an OR/M and Dapper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Your mileage may vary with benchmark, but Dapper appears to be the fastest when compared to other O/</a:t>
            </a:r>
            <a:r>
              <a:rPr lang="en-US" baseline="0" dirty="0" err="1" smtClean="0"/>
              <a:t>RMs.</a:t>
            </a:r>
            <a:r>
              <a:rPr lang="en-US" baseline="0" dirty="0" smtClean="0"/>
              <a:t> In some cases we’re talking 2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difference, in some cases we’re talking 600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(over 500 iterations of SELECT)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4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5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8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CA76-54C3-40A9-B899-48D849A8812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7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bout.me/mgroves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nning.com/groves" TargetMode="External"/><Relationship Id="rId5" Type="http://schemas.openxmlformats.org/officeDocument/2006/relationships/hyperlink" Target="http://crosscuttingconcerns.com/" TargetMode="External"/><Relationship Id="rId4" Type="http://schemas.openxmlformats.org/officeDocument/2006/relationships/hyperlink" Target="http://github.com/mgrov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postal67/2909264223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SpoonCollection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xabay.com/en/auditorium-classroom-lecture-572776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Forget the big mapper,</a:t>
            </a:r>
            <a:br>
              <a:rPr lang="en-US" b="1" dirty="0" smtClean="0"/>
            </a:br>
            <a:r>
              <a:rPr lang="en-US" b="1" dirty="0" smtClean="0"/>
              <a:t>switch to Dapper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D. Groves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Dapper?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Battle-tested </a:t>
            </a:r>
            <a:r>
              <a:rPr lang="en-US" dirty="0"/>
              <a:t>by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 smtClean="0"/>
              <a:t>Works with: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 smtClean="0"/>
              <a:t>PostgreSQL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ADO.NET providers</a:t>
            </a:r>
          </a:p>
          <a:p>
            <a:r>
              <a:rPr lang="en-US" dirty="0" smtClean="0"/>
              <a:t>Fastest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an </a:t>
            </a:r>
            <a:r>
              <a:rPr lang="en-US" dirty="0" err="1" smtClean="0"/>
              <a:t>IDbConnection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 err="1" smtClean="0"/>
              <a:t>SQLiteConnection</a:t>
            </a:r>
            <a:r>
              <a:rPr lang="en-US" dirty="0" smtClean="0"/>
              <a:t>(“Data Source=:memory:”)</a:t>
            </a:r>
          </a:p>
        </p:txBody>
      </p:sp>
    </p:spTree>
    <p:extLst>
      <p:ext uri="{BB962C8B-B14F-4D97-AF65-F5344CB8AC3E}">
        <p14:creationId xmlns:p14="http://schemas.microsoft.com/office/powerpoint/2010/main" val="6317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 is a set of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</a:p>
          <a:p>
            <a:r>
              <a:rPr lang="en-US" dirty="0" err="1" smtClean="0"/>
              <a:t>ExecuteReader</a:t>
            </a:r>
            <a:endParaRPr lang="en-US" dirty="0" smtClean="0"/>
          </a:p>
          <a:p>
            <a:r>
              <a:rPr lang="en-US" dirty="0" err="1" smtClean="0"/>
              <a:t>ExecuteScalar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Query&lt;T&gt;</a:t>
            </a:r>
          </a:p>
          <a:p>
            <a:r>
              <a:rPr lang="en-US" dirty="0" err="1" smtClean="0"/>
              <a:t>QueryMultiple</a:t>
            </a:r>
            <a:endParaRPr lang="en-US" dirty="0" smtClean="0"/>
          </a:p>
          <a:p>
            <a:r>
              <a:rPr lang="en-US" dirty="0" smtClean="0"/>
              <a:t>(plus </a:t>
            </a:r>
            <a:r>
              <a:rPr lang="en-US" dirty="0" err="1" smtClean="0"/>
              <a:t>Async</a:t>
            </a:r>
            <a:r>
              <a:rPr lang="en-US" dirty="0" smtClean="0"/>
              <a:t> versions of the above)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myConnection.Execute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 err="1" smtClean="0"/>
              <a:t>param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IDbTransaction</a:t>
            </a:r>
            <a:r>
              <a:rPr lang="en-US" dirty="0" smtClean="0"/>
              <a:t> transaction,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? </a:t>
            </a:r>
            <a:r>
              <a:rPr lang="en-US" dirty="0" err="1" smtClean="0"/>
              <a:t>commandTimeout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CommandType</a:t>
            </a:r>
            <a:r>
              <a:rPr lang="en-US" dirty="0" smtClean="0"/>
              <a:t> </a:t>
            </a:r>
            <a:r>
              <a:rPr lang="en-US" dirty="0" err="1" smtClean="0"/>
              <a:t>commandType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8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ExecuteScalar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returnValue</a:t>
            </a:r>
            <a:r>
              <a:rPr lang="en-US" dirty="0" smtClean="0"/>
              <a:t> = </a:t>
            </a:r>
            <a:r>
              <a:rPr lang="en-US" dirty="0" err="1" smtClean="0"/>
              <a:t>myConnection.ExecuteScalar</a:t>
            </a:r>
            <a:r>
              <a:rPr lang="en-US" dirty="0" smtClean="0"/>
              <a:t>&lt;T&gt;(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 err="1" smtClean="0"/>
              <a:t>param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IDbTransaction</a:t>
            </a:r>
            <a:r>
              <a:rPr lang="en-US" dirty="0" smtClean="0"/>
              <a:t> transaction,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? </a:t>
            </a:r>
            <a:r>
              <a:rPr lang="en-US" dirty="0" err="1" smtClean="0"/>
              <a:t>commandTimeout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CommandType</a:t>
            </a:r>
            <a:r>
              <a:rPr lang="en-US" dirty="0" smtClean="0"/>
              <a:t> </a:t>
            </a:r>
            <a:r>
              <a:rPr lang="en-US" dirty="0" err="1" smtClean="0"/>
              <a:t>commandType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8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158"/>
            <a:ext cx="12200074" cy="58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7799"/>
            <a:ext cx="12126620" cy="29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52"/>
            <a:ext cx="12192000" cy="66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IEnumerable</a:t>
            </a:r>
            <a:r>
              <a:rPr lang="en-US" dirty="0" smtClean="0"/>
              <a:t>&lt;dynamic&gt; data = </a:t>
            </a:r>
            <a:r>
              <a:rPr lang="en-US" dirty="0" err="1" smtClean="0"/>
              <a:t>myConnection.Query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 err="1" smtClean="0"/>
              <a:t>param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IDbTransaction</a:t>
            </a:r>
            <a:r>
              <a:rPr lang="en-US" dirty="0" smtClean="0"/>
              <a:t> transaction,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78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A little about me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I’ve been writing code since I was 8</a:t>
            </a:r>
          </a:p>
          <a:p>
            <a:r>
              <a:rPr lang="en-US" dirty="0" smtClean="0"/>
              <a:t>I mainly work with .NET, but I also work with PHP and other OSS</a:t>
            </a:r>
          </a:p>
          <a:p>
            <a:r>
              <a:rPr lang="en-US" dirty="0" smtClean="0"/>
              <a:t>BS, MBA, Microsoft MVP</a:t>
            </a:r>
          </a:p>
          <a:p>
            <a:r>
              <a:rPr lang="en-US" dirty="0" smtClean="0"/>
              <a:t>“I am </a:t>
            </a:r>
            <a:r>
              <a:rPr lang="en-US" i="1" dirty="0" smtClean="0"/>
              <a:t>not</a:t>
            </a:r>
            <a:r>
              <a:rPr lang="en-US" dirty="0" smtClean="0"/>
              <a:t> an expert, but I am an enthusiast!” – Alan Stevens</a:t>
            </a:r>
          </a:p>
          <a:p>
            <a:r>
              <a:rPr lang="en-US" dirty="0" smtClean="0"/>
              <a:t>Buy my book: AOP in .NET (Manning)</a:t>
            </a:r>
          </a:p>
        </p:txBody>
      </p:sp>
    </p:spTree>
    <p:extLst>
      <p:ext uri="{BB962C8B-B14F-4D97-AF65-F5344CB8AC3E}">
        <p14:creationId xmlns:p14="http://schemas.microsoft.com/office/powerpoint/2010/main" val="2018676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826"/>
            <a:ext cx="12191641" cy="38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IEnumerable</a:t>
            </a:r>
            <a:r>
              <a:rPr lang="en-US" dirty="0" smtClean="0"/>
              <a:t>&lt;T&gt; data = </a:t>
            </a:r>
            <a:r>
              <a:rPr lang="en-US" dirty="0" err="1" smtClean="0"/>
              <a:t>myConnection.Query</a:t>
            </a:r>
            <a:r>
              <a:rPr lang="en-US" dirty="0" smtClean="0"/>
              <a:t>&lt;T&gt;(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 err="1" smtClean="0"/>
              <a:t>param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IDbTransaction</a:t>
            </a:r>
            <a:r>
              <a:rPr lang="en-US" dirty="0" smtClean="0"/>
              <a:t> transaction,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5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560"/>
            <a:ext cx="12146234" cy="381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013" y="4187932"/>
            <a:ext cx="5723881" cy="245309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654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0851"/>
            <a:ext cx="12200624" cy="40611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03294" y="3444849"/>
            <a:ext cx="1487837" cy="3874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89037" y="4293431"/>
            <a:ext cx="1069383" cy="3874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the parameters is a collection, then the query will be run once for each parameter in the collection.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" y="900917"/>
            <a:ext cx="12178332" cy="473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IN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 supported with parameterization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48" y="591141"/>
            <a:ext cx="12203583" cy="54890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97202" y="4595952"/>
            <a:ext cx="3983066" cy="3874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38531" y="4965192"/>
            <a:ext cx="4522921" cy="3874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Dapper maps </a:t>
            </a:r>
            <a:r>
              <a:rPr lang="en-US" dirty="0" smtClean="0"/>
              <a:t>every </a:t>
            </a:r>
            <a:r>
              <a:rPr lang="en-US" dirty="0" smtClean="0"/>
              <a:t>row </a:t>
            </a:r>
            <a:r>
              <a:rPr lang="en-US" dirty="0" smtClean="0"/>
              <a:t>to </a:t>
            </a:r>
            <a:r>
              <a:rPr lang="en-US" dirty="0" smtClean="0"/>
              <a:t>one </a:t>
            </a:r>
            <a:r>
              <a:rPr lang="en-US" dirty="0" smtClean="0"/>
              <a:t>object.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But, </a:t>
            </a:r>
            <a:r>
              <a:rPr lang="en-US" dirty="0" smtClean="0"/>
              <a:t>Dapper can also map a row to multiple objects, and relate them.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6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2407"/>
            <a:ext cx="12192000" cy="50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</a:t>
            </a:r>
            <a:r>
              <a:rPr lang="en-US" dirty="0" smtClean="0"/>
              <a:t> forget the big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OR/</a:t>
            </a:r>
            <a:r>
              <a:rPr lang="en-US" dirty="0" err="1" smtClean="0"/>
              <a:t>Ms</a:t>
            </a:r>
            <a:r>
              <a:rPr lang="en-US" dirty="0" smtClean="0"/>
              <a:t> are useful!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35" y="0"/>
            <a:ext cx="1111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96920"/>
            <a:ext cx="12192077" cy="53169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19593" y="2479729"/>
            <a:ext cx="743919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46909" y="2479729"/>
            <a:ext cx="2125850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64643" y="2479729"/>
            <a:ext cx="743919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70142" y="2479729"/>
            <a:ext cx="5207431" cy="12708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244"/>
            <a:ext cx="12201565" cy="37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default, Dapper returns one object per 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using multi-mapping, it splits each row into multiple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By default, it splits on “Id” columns. With </a:t>
            </a:r>
            <a:r>
              <a:rPr lang="en-US" dirty="0" err="1" smtClean="0"/>
              <a:t>splitOn</a:t>
            </a:r>
            <a:r>
              <a:rPr lang="en-US" dirty="0" smtClean="0"/>
              <a:t>, you can specify different names.</a:t>
            </a:r>
          </a:p>
        </p:txBody>
      </p:sp>
    </p:spTree>
    <p:extLst>
      <p:ext uri="{BB962C8B-B14F-4D97-AF65-F5344CB8AC3E}">
        <p14:creationId xmlns:p14="http://schemas.microsoft.com/office/powerpoint/2010/main" val="1574955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7" y="0"/>
            <a:ext cx="10635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19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35" y="0"/>
            <a:ext cx="11320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14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441"/>
            <a:ext cx="12204712" cy="56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64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81361"/>
            <a:ext cx="12255103" cy="3301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883" y="249383"/>
            <a:ext cx="1172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s.SidekickID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s.SidekickName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h.HeroID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h.HeroName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c.ComicBookCompanyId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Sidekicks s</a:t>
            </a:r>
          </a:p>
          <a:p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INNER JOIN Heroes h ON s.HeroID = h.HeroID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ComicBookCompanies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h.ComicBookCompanyId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c.ComicBookCompanyId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9497" y="1579887"/>
            <a:ext cx="45719" cy="37525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98535" y="1579887"/>
            <a:ext cx="45719" cy="37525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saw easy 1-to-1 (parent to child) mapping.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also do 1-to-many (parent to children) mapping with some extra effort.</a:t>
            </a:r>
          </a:p>
        </p:txBody>
      </p:sp>
    </p:spTree>
    <p:extLst>
      <p:ext uri="{BB962C8B-B14F-4D97-AF65-F5344CB8AC3E}">
        <p14:creationId xmlns:p14="http://schemas.microsoft.com/office/powerpoint/2010/main" val="23057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34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</a:t>
            </a:r>
            <a:r>
              <a:rPr lang="en-US" dirty="0" smtClean="0"/>
              <a:t> switch to Dapper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others!</a:t>
            </a:r>
          </a:p>
          <a:p>
            <a:r>
              <a:rPr lang="en-US" dirty="0" smtClean="0"/>
              <a:t>Check out </a:t>
            </a:r>
            <a:r>
              <a:rPr lang="en-US" dirty="0" err="1" smtClean="0"/>
              <a:t>PetaPoco</a:t>
            </a:r>
            <a:r>
              <a:rPr lang="en-US" dirty="0" smtClean="0"/>
              <a:t>, Massive, </a:t>
            </a:r>
            <a:r>
              <a:rPr lang="en-US" dirty="0" err="1" smtClean="0"/>
              <a:t>Simple.Data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1.kym-cdn.com/entries/icons/original/000/000/742/Broccoli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3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80" y="0"/>
            <a:ext cx="8963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135" y="0"/>
            <a:ext cx="9134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175"/>
            <a:ext cx="12374076" cy="4147735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1115878" y="2651663"/>
            <a:ext cx="11076122" cy="683379"/>
          </a:xfrm>
          <a:prstGeom prst="bentConnector3">
            <a:avLst>
              <a:gd name="adj1" fmla="val 6567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115878" y="1952786"/>
            <a:ext cx="0" cy="698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15878" y="1952786"/>
            <a:ext cx="11076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115878" y="4049416"/>
            <a:ext cx="11076122" cy="1204509"/>
          </a:xfrm>
          <a:prstGeom prst="bentConnector3">
            <a:avLst>
              <a:gd name="adj1" fmla="val 6553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5878" y="3350539"/>
            <a:ext cx="0" cy="698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15878" y="3350539"/>
            <a:ext cx="11076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6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Dapper can handle multiple result sets in a single query.</a:t>
            </a:r>
          </a:p>
        </p:txBody>
      </p:sp>
    </p:spTree>
    <p:extLst>
      <p:ext uri="{BB962C8B-B14F-4D97-AF65-F5344CB8AC3E}">
        <p14:creationId xmlns:p14="http://schemas.microsoft.com/office/powerpoint/2010/main" val="19949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43" y="0"/>
            <a:ext cx="842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Read&lt;T&gt;</a:t>
            </a:r>
          </a:p>
          <a:p>
            <a:r>
              <a:rPr lang="en-US" dirty="0" err="1" smtClean="0"/>
              <a:t>ReadAsync</a:t>
            </a:r>
            <a:endParaRPr lang="en-US" dirty="0" smtClean="0"/>
          </a:p>
          <a:p>
            <a:r>
              <a:rPr lang="en-US" dirty="0" err="1" smtClean="0"/>
              <a:t>ReadAsync</a:t>
            </a:r>
            <a:r>
              <a:rPr lang="en-US" dirty="0" smtClean="0"/>
              <a:t>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Since Dapper is just a collection of extension methods on </a:t>
            </a:r>
            <a:r>
              <a:rPr lang="en-US" dirty="0" err="1" smtClean="0"/>
              <a:t>IDbConnection</a:t>
            </a:r>
            <a:r>
              <a:rPr lang="en-US" dirty="0" smtClean="0"/>
              <a:t>, most exceptions you encounter will come from the </a:t>
            </a:r>
            <a:r>
              <a:rPr lang="en-US" dirty="0" err="1" smtClean="0"/>
              <a:t>IDbConnection</a:t>
            </a:r>
            <a:r>
              <a:rPr lang="en-US" dirty="0" smtClean="0"/>
              <a:t> implementation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41" y="1660498"/>
            <a:ext cx="10307970" cy="35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690688"/>
            <a:ext cx="7061876" cy="46497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>
                <a:hlinkClick r:id="rId3"/>
              </a:rPr>
              <a:t>http://about.me/mgroves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>
                <a:hlinkClick r:id="rId4"/>
              </a:rPr>
              <a:t>http://github.com/mgroves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>
                <a:hlinkClick r:id="rId5"/>
              </a:rPr>
              <a:t>http</a:t>
            </a:r>
            <a:r>
              <a:rPr lang="en-US" sz="3600" dirty="0">
                <a:hlinkClick r:id="rId5"/>
              </a:rPr>
              <a:t>://</a:t>
            </a:r>
            <a:r>
              <a:rPr lang="en-US" sz="3600" dirty="0" smtClean="0">
                <a:hlinkClick r:id="rId5"/>
              </a:rPr>
              <a:t>crosscuttingconcerns.com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>
                <a:hlinkClick r:id="rId6"/>
              </a:rPr>
              <a:t>http</a:t>
            </a:r>
            <a:r>
              <a:rPr lang="en-US" sz="3600" dirty="0">
                <a:hlinkClick r:id="rId6"/>
              </a:rPr>
              <a:t>://</a:t>
            </a:r>
            <a:r>
              <a:rPr lang="en-US" sz="3600" dirty="0" smtClean="0">
                <a:hlinkClick r:id="rId6"/>
              </a:rPr>
              <a:t>manning.com/groves</a:t>
            </a:r>
            <a:endParaRPr lang="en-US" sz="3600" dirty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42</a:t>
            </a:r>
            <a:r>
              <a:rPr lang="en-US" sz="3600" dirty="0"/>
              <a:t>% off code: </a:t>
            </a:r>
            <a:r>
              <a:rPr lang="en-US" sz="3600" b="1" dirty="0"/>
              <a:t>12mp25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7177" y="762000"/>
            <a:ext cx="413952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1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4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70350" y="6486298"/>
            <a:ext cx="5321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https://www.flickr.com/photos/postal67/2909264223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247650" y="533400"/>
            <a:ext cx="3219450" cy="1962150"/>
          </a:xfrm>
          <a:prstGeom prst="wedgeEllipseCallout">
            <a:avLst>
              <a:gd name="adj1" fmla="val 82498"/>
              <a:gd name="adj2" fmla="val 76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OR/M’s are the Vietnam of CS!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8553450" y="19050"/>
            <a:ext cx="3276600" cy="2476500"/>
          </a:xfrm>
          <a:prstGeom prst="wedgeEllipseCallout">
            <a:avLst>
              <a:gd name="adj1" fmla="val -85949"/>
              <a:gd name="adj2" fmla="val 3403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You’re doing it wrong!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6" y="696993"/>
            <a:ext cx="5946321" cy="28418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726" y="3332136"/>
            <a:ext cx="8568239" cy="3175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83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940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0" y="3146425"/>
            <a:ext cx="5353050" cy="1325563"/>
          </a:xfrm>
        </p:spPr>
        <p:txBody>
          <a:bodyPr/>
          <a:lstStyle/>
          <a:p>
            <a:r>
              <a:rPr lang="en-US" b="1" dirty="0" smtClean="0"/>
              <a:t>There is no </a:t>
            </a:r>
            <a:r>
              <a:rPr lang="en-US" b="1" dirty="0" err="1" smtClean="0"/>
              <a:t>IQueryable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255438" y="6368534"/>
            <a:ext cx="5936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commons.wikimedia.org/wiki/File:SpoonCollection.jpg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3601" y="0"/>
            <a:ext cx="1741714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81969" y="6383119"/>
            <a:ext cx="6033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http://pixabay.com/en/auditorium-classroom-lecture-572776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micro OR/M?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Avoiding the ceremony of ADO.NET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2062</Words>
  <Application>Microsoft Office PowerPoint</Application>
  <PresentationFormat>Widescreen</PresentationFormat>
  <Paragraphs>267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Office Theme</vt:lpstr>
      <vt:lpstr>Forget the big mapper, switch to Dapper</vt:lpstr>
      <vt:lpstr>{ A little about me }</vt:lpstr>
      <vt:lpstr>Don’t forget the big mapper</vt:lpstr>
      <vt:lpstr>Don’t switch to Dapper</vt:lpstr>
      <vt:lpstr>PowerPoint Presentation</vt:lpstr>
      <vt:lpstr>PowerPoint Presentation</vt:lpstr>
      <vt:lpstr>There is no IQueryable</vt:lpstr>
      <vt:lpstr>PowerPoint Presentation</vt:lpstr>
      <vt:lpstr>Why a micro OR/M?</vt:lpstr>
      <vt:lpstr>Why Dapper?</vt:lpstr>
      <vt:lpstr>Show me the code</vt:lpstr>
      <vt:lpstr>Start with an IDbConnection</vt:lpstr>
      <vt:lpstr>Dapper is a set of extension methods</vt:lpstr>
      <vt:lpstr>Execute</vt:lpstr>
      <vt:lpstr>ExecuteScalar</vt:lpstr>
      <vt:lpstr>PowerPoint Presentation</vt:lpstr>
      <vt:lpstr>PowerPoint Presentation</vt:lpstr>
      <vt:lpstr>PowerPoint Presentation</vt:lpstr>
      <vt:lpstr>Query</vt:lpstr>
      <vt:lpstr>PowerPoint Presentation</vt:lpstr>
      <vt:lpstr>Query&lt;T&gt;</vt:lpstr>
      <vt:lpstr>PowerPoint Presentation</vt:lpstr>
      <vt:lpstr>PowerPoint Presentation</vt:lpstr>
      <vt:lpstr>Bulk insert</vt:lpstr>
      <vt:lpstr>PowerPoint Presentation</vt:lpstr>
      <vt:lpstr>Using the IN keyword</vt:lpstr>
      <vt:lpstr>PowerPoint Presentation</vt:lpstr>
      <vt:lpstr>Multi-mapping</vt:lpstr>
      <vt:lpstr>PowerPoint Presentation</vt:lpstr>
      <vt:lpstr>PowerPoint Presentation</vt:lpstr>
      <vt:lpstr>PowerPoint Presentation</vt:lpstr>
      <vt:lpstr>PowerPoint Presentation</vt:lpstr>
      <vt:lpstr>splitOn</vt:lpstr>
      <vt:lpstr>PowerPoint Presentation</vt:lpstr>
      <vt:lpstr>PowerPoint Presentation</vt:lpstr>
      <vt:lpstr>PowerPoint Presentation</vt:lpstr>
      <vt:lpstr>PowerPoint Presentation</vt:lpstr>
      <vt:lpstr>Multi-mapping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results</vt:lpstr>
      <vt:lpstr>PowerPoint Presentation</vt:lpstr>
      <vt:lpstr>GridReader</vt:lpstr>
      <vt:lpstr>Errors</vt:lpstr>
      <vt:lpstr>PowerPoint Presentation</vt:lpstr>
      <vt:lpstr>Contact 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Forget the big mapper, switch to Dapper</dc:title>
  <dc:creator>Matthew Groves</dc:creator>
  <cp:lastModifiedBy>Matthew Groves</cp:lastModifiedBy>
  <cp:revision>181</cp:revision>
  <dcterms:created xsi:type="dcterms:W3CDTF">2015-03-05T23:08:59Z</dcterms:created>
  <dcterms:modified xsi:type="dcterms:W3CDTF">2015-04-24T20:38:05Z</dcterms:modified>
</cp:coreProperties>
</file>