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56" r:id="rId2"/>
    <p:sldId id="257" r:id="rId3"/>
    <p:sldId id="258" r:id="rId4"/>
    <p:sldId id="260" r:id="rId5"/>
    <p:sldId id="259" r:id="rId6"/>
    <p:sldId id="269" r:id="rId7"/>
    <p:sldId id="270" r:id="rId8"/>
    <p:sldId id="272" r:id="rId9"/>
    <p:sldId id="274" r:id="rId10"/>
    <p:sldId id="276" r:id="rId11"/>
    <p:sldId id="262" r:id="rId12"/>
    <p:sldId id="263" r:id="rId13"/>
    <p:sldId id="267" r:id="rId14"/>
    <p:sldId id="275" r:id="rId15"/>
    <p:sldId id="26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rás Papp" initials="AP" lastIdx="1" clrIdx="0">
    <p:extLst>
      <p:ext uri="{19B8F6BF-5375-455C-9EA6-DF929625EA0E}">
        <p15:presenceInfo xmlns:p15="http://schemas.microsoft.com/office/powerpoint/2012/main" userId="466d0a147607f21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p:cViewPr varScale="1">
        <p:scale>
          <a:sx n="70" d="100"/>
          <a:sy n="70" d="100"/>
        </p:scale>
        <p:origin x="500" y="56"/>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5204CD-6958-4A55-82AA-4AD73B3B6A19}"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C712D637-7FF1-401C-9304-F85D1B95B226}">
      <dgm:prSet phldrT="[Text]"/>
      <dgm:spPr/>
      <dgm:t>
        <a:bodyPr/>
        <a:lstStyle/>
        <a:p>
          <a:r>
            <a:rPr lang="hu-HU" dirty="0" smtClean="0"/>
            <a:t>1. Lépés</a:t>
          </a:r>
          <a:endParaRPr lang="en-US" dirty="0"/>
        </a:p>
      </dgm:t>
    </dgm:pt>
    <dgm:pt modelId="{05E1DD5C-7FEF-48F0-9651-C74D082ACBA9}" type="parTrans" cxnId="{9653D664-EC18-40D7-9F5E-3B27A70DCA4D}">
      <dgm:prSet/>
      <dgm:spPr/>
      <dgm:t>
        <a:bodyPr/>
        <a:lstStyle/>
        <a:p>
          <a:endParaRPr lang="en-US"/>
        </a:p>
      </dgm:t>
    </dgm:pt>
    <dgm:pt modelId="{F14B97BF-E90F-4D5A-A42B-6364BCB81249}" type="sibTrans" cxnId="{9653D664-EC18-40D7-9F5E-3B27A70DCA4D}">
      <dgm:prSet/>
      <dgm:spPr/>
      <dgm:t>
        <a:bodyPr/>
        <a:lstStyle/>
        <a:p>
          <a:endParaRPr lang="en-US"/>
        </a:p>
      </dgm:t>
    </dgm:pt>
    <dgm:pt modelId="{DA33CDF4-5B94-4B92-9E0A-4DFD4CBFAF2D}">
      <dgm:prSet phldrT="[Text]" custT="1"/>
      <dgm:spPr/>
      <dgm:t>
        <a:bodyPr anchor="ctr"/>
        <a:lstStyle/>
        <a:p>
          <a:pPr algn="l"/>
          <a:r>
            <a:rPr lang="hu-HU" sz="2000" dirty="0" err="1" smtClean="0">
              <a:solidFill>
                <a:schemeClr val="tx1">
                  <a:lumMod val="75000"/>
                  <a:lumOff val="25000"/>
                </a:schemeClr>
              </a:solidFill>
            </a:rPr>
            <a:t>Duplikációk</a:t>
          </a:r>
          <a:r>
            <a:rPr lang="hu-HU" sz="2000" dirty="0" smtClean="0">
              <a:solidFill>
                <a:schemeClr val="tx1">
                  <a:lumMod val="75000"/>
                  <a:lumOff val="25000"/>
                </a:schemeClr>
              </a:solidFill>
            </a:rPr>
            <a:t> ellenőrzése</a:t>
          </a:r>
          <a:endParaRPr lang="en-US" sz="2000" dirty="0">
            <a:solidFill>
              <a:schemeClr val="tx1">
                <a:lumMod val="75000"/>
                <a:lumOff val="25000"/>
              </a:schemeClr>
            </a:solidFill>
          </a:endParaRPr>
        </a:p>
      </dgm:t>
    </dgm:pt>
    <dgm:pt modelId="{B7ECB8E0-4CD3-4804-BE8C-5260A5083C57}" type="parTrans" cxnId="{88A87FA6-C1EB-4109-9B9E-2FE10DE80F14}">
      <dgm:prSet/>
      <dgm:spPr/>
      <dgm:t>
        <a:bodyPr/>
        <a:lstStyle/>
        <a:p>
          <a:endParaRPr lang="en-US"/>
        </a:p>
      </dgm:t>
    </dgm:pt>
    <dgm:pt modelId="{D3EF4DE2-351E-4A5C-980A-1BBDC899AAC2}" type="sibTrans" cxnId="{88A87FA6-C1EB-4109-9B9E-2FE10DE80F14}">
      <dgm:prSet/>
      <dgm:spPr/>
      <dgm:t>
        <a:bodyPr/>
        <a:lstStyle/>
        <a:p>
          <a:endParaRPr lang="en-US"/>
        </a:p>
      </dgm:t>
    </dgm:pt>
    <dgm:pt modelId="{DB6AA457-F75F-415D-BDD5-92045774FE4B}">
      <dgm:prSet phldrT="[Text]"/>
      <dgm:spPr/>
      <dgm:t>
        <a:bodyPr/>
        <a:lstStyle/>
        <a:p>
          <a:r>
            <a:rPr lang="hu-HU" dirty="0" smtClean="0"/>
            <a:t>2. Lépés</a:t>
          </a:r>
          <a:endParaRPr lang="en-US" dirty="0"/>
        </a:p>
      </dgm:t>
    </dgm:pt>
    <dgm:pt modelId="{195DBB62-3C1E-4BED-ADB6-6E31CA6ABD63}" type="parTrans" cxnId="{93F76B4F-907D-4630-B1A9-C3BE3C102DFF}">
      <dgm:prSet/>
      <dgm:spPr/>
      <dgm:t>
        <a:bodyPr/>
        <a:lstStyle/>
        <a:p>
          <a:endParaRPr lang="en-US"/>
        </a:p>
      </dgm:t>
    </dgm:pt>
    <dgm:pt modelId="{C684833D-85CC-4010-A138-ABC65E139C69}" type="sibTrans" cxnId="{93F76B4F-907D-4630-B1A9-C3BE3C102DFF}">
      <dgm:prSet/>
      <dgm:spPr/>
      <dgm:t>
        <a:bodyPr/>
        <a:lstStyle/>
        <a:p>
          <a:endParaRPr lang="en-US"/>
        </a:p>
      </dgm:t>
    </dgm:pt>
    <dgm:pt modelId="{99C943DF-AAA4-4E2C-A283-FA2BF761F447}">
      <dgm:prSet phldrT="[Text]" custT="1"/>
      <dgm:spPr/>
      <dgm:t>
        <a:bodyPr/>
        <a:lstStyle/>
        <a:p>
          <a:r>
            <a:rPr lang="hu-HU" sz="2000" dirty="0" smtClean="0">
              <a:solidFill>
                <a:schemeClr val="tx1">
                  <a:lumMod val="75000"/>
                  <a:lumOff val="25000"/>
                </a:schemeClr>
              </a:solidFill>
            </a:rPr>
            <a:t>Hiányzó értékek keresése</a:t>
          </a:r>
          <a:endParaRPr lang="en-US" sz="2000" dirty="0">
            <a:solidFill>
              <a:schemeClr val="tx1">
                <a:lumMod val="75000"/>
                <a:lumOff val="25000"/>
              </a:schemeClr>
            </a:solidFill>
          </a:endParaRPr>
        </a:p>
      </dgm:t>
    </dgm:pt>
    <dgm:pt modelId="{20F107AF-35DA-4D25-AB35-B8AD821D3FE7}" type="parTrans" cxnId="{F9232B4D-645E-4C93-A5D6-A89B30504327}">
      <dgm:prSet/>
      <dgm:spPr/>
      <dgm:t>
        <a:bodyPr/>
        <a:lstStyle/>
        <a:p>
          <a:endParaRPr lang="en-US"/>
        </a:p>
      </dgm:t>
    </dgm:pt>
    <dgm:pt modelId="{4802CB64-7B32-458C-A9FF-C35C0A51E69A}" type="sibTrans" cxnId="{F9232B4D-645E-4C93-A5D6-A89B30504327}">
      <dgm:prSet/>
      <dgm:spPr/>
      <dgm:t>
        <a:bodyPr/>
        <a:lstStyle/>
        <a:p>
          <a:endParaRPr lang="en-US"/>
        </a:p>
      </dgm:t>
    </dgm:pt>
    <dgm:pt modelId="{C3DC95A2-4D92-42C5-966E-8600E4BA31BD}">
      <dgm:prSet phldrT="[Text]"/>
      <dgm:spPr/>
      <dgm:t>
        <a:bodyPr/>
        <a:lstStyle/>
        <a:p>
          <a:r>
            <a:rPr lang="hu-HU" dirty="0" smtClean="0"/>
            <a:t>3. Lépés</a:t>
          </a:r>
          <a:endParaRPr lang="en-US" dirty="0"/>
        </a:p>
      </dgm:t>
    </dgm:pt>
    <dgm:pt modelId="{F9D94033-59E5-4228-A5F3-6CB272E77E3B}" type="parTrans" cxnId="{8A476EEB-6A39-4004-AD8C-BD56913E7B26}">
      <dgm:prSet/>
      <dgm:spPr/>
      <dgm:t>
        <a:bodyPr/>
        <a:lstStyle/>
        <a:p>
          <a:endParaRPr lang="en-US"/>
        </a:p>
      </dgm:t>
    </dgm:pt>
    <dgm:pt modelId="{A43E3114-C8AC-4F44-952D-8A0D6A8A6B45}" type="sibTrans" cxnId="{8A476EEB-6A39-4004-AD8C-BD56913E7B26}">
      <dgm:prSet/>
      <dgm:spPr/>
      <dgm:t>
        <a:bodyPr/>
        <a:lstStyle/>
        <a:p>
          <a:endParaRPr lang="en-US"/>
        </a:p>
      </dgm:t>
    </dgm:pt>
    <dgm:pt modelId="{17ACD041-408C-4E7D-B463-7267D32756A1}">
      <dgm:prSet phldrT="[Text]" custT="1"/>
      <dgm:spPr/>
      <dgm:t>
        <a:bodyPr/>
        <a:lstStyle/>
        <a:p>
          <a:r>
            <a:rPr lang="hu-HU" sz="2000" dirty="0" err="1" smtClean="0">
              <a:solidFill>
                <a:schemeClr val="tx1">
                  <a:lumMod val="75000"/>
                  <a:lumOff val="25000"/>
                </a:schemeClr>
              </a:solidFill>
            </a:rPr>
            <a:t>Date</a:t>
          </a:r>
          <a:r>
            <a:rPr lang="hu-HU" sz="2000" dirty="0" smtClean="0">
              <a:solidFill>
                <a:schemeClr val="tx1">
                  <a:lumMod val="75000"/>
                  <a:lumOff val="25000"/>
                </a:schemeClr>
              </a:solidFill>
            </a:rPr>
            <a:t> oszlop dátum formátumúvá alakítása, index képzés</a:t>
          </a:r>
          <a:endParaRPr lang="en-US" sz="2000" dirty="0">
            <a:solidFill>
              <a:schemeClr val="tx1">
                <a:lumMod val="75000"/>
                <a:lumOff val="25000"/>
              </a:schemeClr>
            </a:solidFill>
          </a:endParaRPr>
        </a:p>
      </dgm:t>
    </dgm:pt>
    <dgm:pt modelId="{209FC651-3F8E-4BF8-8C06-328027667041}" type="parTrans" cxnId="{EBCDDEFB-4955-4864-90AB-7D693BE5DA0A}">
      <dgm:prSet/>
      <dgm:spPr/>
      <dgm:t>
        <a:bodyPr/>
        <a:lstStyle/>
        <a:p>
          <a:endParaRPr lang="en-US"/>
        </a:p>
      </dgm:t>
    </dgm:pt>
    <dgm:pt modelId="{A6AA8096-532A-4378-9BB6-B585B46357E5}" type="sibTrans" cxnId="{EBCDDEFB-4955-4864-90AB-7D693BE5DA0A}">
      <dgm:prSet/>
      <dgm:spPr/>
      <dgm:t>
        <a:bodyPr/>
        <a:lstStyle/>
        <a:p>
          <a:endParaRPr lang="en-US"/>
        </a:p>
      </dgm:t>
    </dgm:pt>
    <dgm:pt modelId="{443CF9A0-8662-4454-81B7-75C2C04D2CFD}">
      <dgm:prSet phldrT="[Text]"/>
      <dgm:spPr/>
      <dgm:t>
        <a:bodyPr anchor="ctr"/>
        <a:lstStyle/>
        <a:p>
          <a:pPr algn="l"/>
          <a:endParaRPr lang="en-US" sz="1500" dirty="0"/>
        </a:p>
      </dgm:t>
    </dgm:pt>
    <dgm:pt modelId="{9948F4B8-436A-485C-A31D-4BBDB837F1EF}" type="parTrans" cxnId="{1535EBBE-FFFD-421A-92EB-D4991A911C41}">
      <dgm:prSet/>
      <dgm:spPr/>
      <dgm:t>
        <a:bodyPr/>
        <a:lstStyle/>
        <a:p>
          <a:endParaRPr lang="hu-HU"/>
        </a:p>
      </dgm:t>
    </dgm:pt>
    <dgm:pt modelId="{F39235A7-E460-435A-B749-EAC07F15EDDC}" type="sibTrans" cxnId="{1535EBBE-FFFD-421A-92EB-D4991A911C41}">
      <dgm:prSet/>
      <dgm:spPr/>
      <dgm:t>
        <a:bodyPr/>
        <a:lstStyle/>
        <a:p>
          <a:endParaRPr lang="hu-HU"/>
        </a:p>
      </dgm:t>
    </dgm:pt>
    <dgm:pt modelId="{22865198-5B61-48FF-B565-D5B56168CD76}">
      <dgm:prSet phldrT="[Text]"/>
      <dgm:spPr/>
      <dgm:t>
        <a:bodyPr/>
        <a:lstStyle/>
        <a:p>
          <a:r>
            <a:rPr lang="hu-HU" dirty="0" smtClean="0"/>
            <a:t>4. Lépés</a:t>
          </a:r>
          <a:endParaRPr lang="en-US" dirty="0"/>
        </a:p>
      </dgm:t>
    </dgm:pt>
    <dgm:pt modelId="{BCBA679D-9A4F-48C3-B457-4F8039E7228B}" type="parTrans" cxnId="{C2C9F9E6-C90B-4E3A-8CA0-153FDEF4C175}">
      <dgm:prSet/>
      <dgm:spPr/>
      <dgm:t>
        <a:bodyPr/>
        <a:lstStyle/>
        <a:p>
          <a:endParaRPr lang="hu-HU"/>
        </a:p>
      </dgm:t>
    </dgm:pt>
    <dgm:pt modelId="{0FD002EA-1457-40AE-BF5A-9333C6AA9C34}" type="sibTrans" cxnId="{C2C9F9E6-C90B-4E3A-8CA0-153FDEF4C175}">
      <dgm:prSet/>
      <dgm:spPr/>
      <dgm:t>
        <a:bodyPr/>
        <a:lstStyle/>
        <a:p>
          <a:endParaRPr lang="hu-HU"/>
        </a:p>
      </dgm:t>
    </dgm:pt>
    <dgm:pt modelId="{CFAD6481-1C41-4CDB-BCB6-D61E67D6D123}">
      <dgm:prSet phldrT="[Text]"/>
      <dgm:spPr/>
      <dgm:t>
        <a:bodyPr anchor="ctr"/>
        <a:lstStyle/>
        <a:p>
          <a:pPr algn="l"/>
          <a:endParaRPr lang="en-US" sz="1500" dirty="0"/>
        </a:p>
      </dgm:t>
    </dgm:pt>
    <dgm:pt modelId="{23BE3282-B531-4F13-922C-3D43CF9E67CA}" type="parTrans" cxnId="{5ACDC46F-67A3-4425-ADBE-51989A9CFC86}">
      <dgm:prSet/>
      <dgm:spPr/>
      <dgm:t>
        <a:bodyPr/>
        <a:lstStyle/>
        <a:p>
          <a:endParaRPr lang="hu-HU"/>
        </a:p>
      </dgm:t>
    </dgm:pt>
    <dgm:pt modelId="{5C1DA280-9C7D-4A5D-A71A-CFA57DC8B3E6}" type="sibTrans" cxnId="{5ACDC46F-67A3-4425-ADBE-51989A9CFC86}">
      <dgm:prSet/>
      <dgm:spPr/>
      <dgm:t>
        <a:bodyPr/>
        <a:lstStyle/>
        <a:p>
          <a:endParaRPr lang="hu-HU"/>
        </a:p>
      </dgm:t>
    </dgm:pt>
    <dgm:pt modelId="{BCF513E0-B3B5-4016-9600-7A5764FEAB06}">
      <dgm:prSet custT="1"/>
      <dgm:spPr/>
      <dgm:t>
        <a:bodyPr/>
        <a:lstStyle/>
        <a:p>
          <a:r>
            <a:rPr lang="hu-HU" sz="2000" dirty="0" smtClean="0">
              <a:solidFill>
                <a:schemeClr val="tx1">
                  <a:lumMod val="75000"/>
                  <a:lumOff val="25000"/>
                </a:schemeClr>
              </a:solidFill>
            </a:rPr>
            <a:t>Összegző oszlop készítése </a:t>
          </a:r>
          <a:endParaRPr lang="hu-HU" sz="2000" dirty="0">
            <a:solidFill>
              <a:schemeClr val="tx1">
                <a:lumMod val="75000"/>
                <a:lumOff val="25000"/>
              </a:schemeClr>
            </a:solidFill>
          </a:endParaRPr>
        </a:p>
      </dgm:t>
    </dgm:pt>
    <dgm:pt modelId="{CD8C99AA-EDF9-40A5-89D4-167D11A2CFE2}" type="parTrans" cxnId="{E6F25CFA-824A-40EC-9843-24DE268A6E3A}">
      <dgm:prSet/>
      <dgm:spPr/>
      <dgm:t>
        <a:bodyPr/>
        <a:lstStyle/>
        <a:p>
          <a:endParaRPr lang="hu-HU"/>
        </a:p>
      </dgm:t>
    </dgm:pt>
    <dgm:pt modelId="{4BAE4C1F-08CE-4352-AADD-3F196C716030}" type="sibTrans" cxnId="{E6F25CFA-824A-40EC-9843-24DE268A6E3A}">
      <dgm:prSet/>
      <dgm:spPr/>
      <dgm:t>
        <a:bodyPr/>
        <a:lstStyle/>
        <a:p>
          <a:endParaRPr lang="hu-HU"/>
        </a:p>
      </dgm:t>
    </dgm:pt>
    <dgm:pt modelId="{DFE845C3-B80F-400E-97FA-DC97A26350D5}" type="pres">
      <dgm:prSet presAssocID="{CD5204CD-6958-4A55-82AA-4AD73B3B6A19}" presName="linearFlow" presStyleCnt="0">
        <dgm:presLayoutVars>
          <dgm:dir/>
          <dgm:animLvl val="lvl"/>
          <dgm:resizeHandles val="exact"/>
        </dgm:presLayoutVars>
      </dgm:prSet>
      <dgm:spPr/>
      <dgm:t>
        <a:bodyPr/>
        <a:lstStyle/>
        <a:p>
          <a:endParaRPr lang="hu-HU"/>
        </a:p>
      </dgm:t>
    </dgm:pt>
    <dgm:pt modelId="{0BFB0010-6E1E-4528-BA86-2A889955CB09}" type="pres">
      <dgm:prSet presAssocID="{C712D637-7FF1-401C-9304-F85D1B95B226}" presName="composite" presStyleCnt="0"/>
      <dgm:spPr/>
    </dgm:pt>
    <dgm:pt modelId="{CE4A345F-7F03-4DDB-B98D-563C4AC195BC}" type="pres">
      <dgm:prSet presAssocID="{C712D637-7FF1-401C-9304-F85D1B95B226}" presName="parentText" presStyleLbl="alignNode1" presStyleIdx="0" presStyleCnt="4">
        <dgm:presLayoutVars>
          <dgm:chMax val="1"/>
          <dgm:bulletEnabled val="1"/>
        </dgm:presLayoutVars>
      </dgm:prSet>
      <dgm:spPr/>
      <dgm:t>
        <a:bodyPr/>
        <a:lstStyle/>
        <a:p>
          <a:endParaRPr lang="hu-HU"/>
        </a:p>
      </dgm:t>
    </dgm:pt>
    <dgm:pt modelId="{5F7504BE-A142-4CB7-B0F3-94A9EC79C182}" type="pres">
      <dgm:prSet presAssocID="{C712D637-7FF1-401C-9304-F85D1B95B226}" presName="descendantText" presStyleLbl="alignAcc1" presStyleIdx="0" presStyleCnt="4" custLinFactNeighborX="-152" custLinFactNeighborY="-134">
        <dgm:presLayoutVars>
          <dgm:bulletEnabled val="1"/>
        </dgm:presLayoutVars>
      </dgm:prSet>
      <dgm:spPr/>
      <dgm:t>
        <a:bodyPr/>
        <a:lstStyle/>
        <a:p>
          <a:endParaRPr lang="hu-HU"/>
        </a:p>
      </dgm:t>
    </dgm:pt>
    <dgm:pt modelId="{18B4C3BA-64DF-401D-830B-402D17DCE1CD}" type="pres">
      <dgm:prSet presAssocID="{F14B97BF-E90F-4D5A-A42B-6364BCB81249}" presName="sp" presStyleCnt="0"/>
      <dgm:spPr/>
    </dgm:pt>
    <dgm:pt modelId="{AE6B854D-A52E-4882-A361-74B97E820DDF}" type="pres">
      <dgm:prSet presAssocID="{DB6AA457-F75F-415D-BDD5-92045774FE4B}" presName="composite" presStyleCnt="0"/>
      <dgm:spPr/>
    </dgm:pt>
    <dgm:pt modelId="{D83B9AC0-7DE9-4789-8C58-7544C33BD2CE}" type="pres">
      <dgm:prSet presAssocID="{DB6AA457-F75F-415D-BDD5-92045774FE4B}" presName="parentText" presStyleLbl="alignNode1" presStyleIdx="1" presStyleCnt="4">
        <dgm:presLayoutVars>
          <dgm:chMax val="1"/>
          <dgm:bulletEnabled val="1"/>
        </dgm:presLayoutVars>
      </dgm:prSet>
      <dgm:spPr/>
      <dgm:t>
        <a:bodyPr/>
        <a:lstStyle/>
        <a:p>
          <a:endParaRPr lang="hu-HU"/>
        </a:p>
      </dgm:t>
    </dgm:pt>
    <dgm:pt modelId="{951EF5D0-7063-4722-B06F-44231E6179CC}" type="pres">
      <dgm:prSet presAssocID="{DB6AA457-F75F-415D-BDD5-92045774FE4B}" presName="descendantText" presStyleLbl="alignAcc1" presStyleIdx="1" presStyleCnt="4">
        <dgm:presLayoutVars>
          <dgm:bulletEnabled val="1"/>
        </dgm:presLayoutVars>
      </dgm:prSet>
      <dgm:spPr/>
      <dgm:t>
        <a:bodyPr/>
        <a:lstStyle/>
        <a:p>
          <a:endParaRPr lang="hu-HU"/>
        </a:p>
      </dgm:t>
    </dgm:pt>
    <dgm:pt modelId="{C6A176C1-F2F6-4F57-89D8-D92481B85063}" type="pres">
      <dgm:prSet presAssocID="{C684833D-85CC-4010-A138-ABC65E139C69}" presName="sp" presStyleCnt="0"/>
      <dgm:spPr/>
    </dgm:pt>
    <dgm:pt modelId="{E4A6F4C0-44CC-400D-97B7-CE3EEDF5CECB}" type="pres">
      <dgm:prSet presAssocID="{C3DC95A2-4D92-42C5-966E-8600E4BA31BD}" presName="composite" presStyleCnt="0"/>
      <dgm:spPr/>
    </dgm:pt>
    <dgm:pt modelId="{04D61F16-9D68-4175-A409-46F587C57272}" type="pres">
      <dgm:prSet presAssocID="{C3DC95A2-4D92-42C5-966E-8600E4BA31BD}" presName="parentText" presStyleLbl="alignNode1" presStyleIdx="2" presStyleCnt="4">
        <dgm:presLayoutVars>
          <dgm:chMax val="1"/>
          <dgm:bulletEnabled val="1"/>
        </dgm:presLayoutVars>
      </dgm:prSet>
      <dgm:spPr/>
      <dgm:t>
        <a:bodyPr/>
        <a:lstStyle/>
        <a:p>
          <a:endParaRPr lang="hu-HU"/>
        </a:p>
      </dgm:t>
    </dgm:pt>
    <dgm:pt modelId="{F194FFEF-15D7-4BE8-B3DA-24E3AA4DF657}" type="pres">
      <dgm:prSet presAssocID="{C3DC95A2-4D92-42C5-966E-8600E4BA31BD}" presName="descendantText" presStyleLbl="alignAcc1" presStyleIdx="2" presStyleCnt="4" custLinFactNeighborX="-152" custLinFactNeighborY="-1962">
        <dgm:presLayoutVars>
          <dgm:bulletEnabled val="1"/>
        </dgm:presLayoutVars>
      </dgm:prSet>
      <dgm:spPr/>
      <dgm:t>
        <a:bodyPr/>
        <a:lstStyle/>
        <a:p>
          <a:endParaRPr lang="hu-HU"/>
        </a:p>
      </dgm:t>
    </dgm:pt>
    <dgm:pt modelId="{7FEC5ED5-48A2-4219-B75E-C834294256CB}" type="pres">
      <dgm:prSet presAssocID="{A43E3114-C8AC-4F44-952D-8A0D6A8A6B45}" presName="sp" presStyleCnt="0"/>
      <dgm:spPr/>
    </dgm:pt>
    <dgm:pt modelId="{A27F8CC0-3C84-431A-AAF3-0E0C5BB0EBA0}" type="pres">
      <dgm:prSet presAssocID="{22865198-5B61-48FF-B565-D5B56168CD76}" presName="composite" presStyleCnt="0"/>
      <dgm:spPr/>
    </dgm:pt>
    <dgm:pt modelId="{1CE6F44B-F50D-4A34-BB1A-33059D2F712E}" type="pres">
      <dgm:prSet presAssocID="{22865198-5B61-48FF-B565-D5B56168CD76}" presName="parentText" presStyleLbl="alignNode1" presStyleIdx="3" presStyleCnt="4">
        <dgm:presLayoutVars>
          <dgm:chMax val="1"/>
          <dgm:bulletEnabled val="1"/>
        </dgm:presLayoutVars>
      </dgm:prSet>
      <dgm:spPr/>
      <dgm:t>
        <a:bodyPr/>
        <a:lstStyle/>
        <a:p>
          <a:endParaRPr lang="hu-HU"/>
        </a:p>
      </dgm:t>
    </dgm:pt>
    <dgm:pt modelId="{3FFAADE0-37F2-48BA-8B50-AFFC2B676278}" type="pres">
      <dgm:prSet presAssocID="{22865198-5B61-48FF-B565-D5B56168CD76}" presName="descendantText" presStyleLbl="alignAcc1" presStyleIdx="3" presStyleCnt="4">
        <dgm:presLayoutVars>
          <dgm:bulletEnabled val="1"/>
        </dgm:presLayoutVars>
      </dgm:prSet>
      <dgm:spPr/>
      <dgm:t>
        <a:bodyPr/>
        <a:lstStyle/>
        <a:p>
          <a:endParaRPr lang="hu-HU"/>
        </a:p>
      </dgm:t>
    </dgm:pt>
  </dgm:ptLst>
  <dgm:cxnLst>
    <dgm:cxn modelId="{85922702-6FED-43B8-A608-7819F9C719BC}" type="presOf" srcId="{C712D637-7FF1-401C-9304-F85D1B95B226}" destId="{CE4A345F-7F03-4DDB-B98D-563C4AC195BC}" srcOrd="0" destOrd="0" presId="urn:microsoft.com/office/officeart/2005/8/layout/chevron2"/>
    <dgm:cxn modelId="{56A56CD0-73DD-46E4-B545-9BE2468E37BB}" type="presOf" srcId="{99C943DF-AAA4-4E2C-A283-FA2BF761F447}" destId="{951EF5D0-7063-4722-B06F-44231E6179CC}" srcOrd="0" destOrd="0" presId="urn:microsoft.com/office/officeart/2005/8/layout/chevron2"/>
    <dgm:cxn modelId="{9653D664-EC18-40D7-9F5E-3B27A70DCA4D}" srcId="{CD5204CD-6958-4A55-82AA-4AD73B3B6A19}" destId="{C712D637-7FF1-401C-9304-F85D1B95B226}" srcOrd="0" destOrd="0" parTransId="{05E1DD5C-7FEF-48F0-9651-C74D082ACBA9}" sibTransId="{F14B97BF-E90F-4D5A-A42B-6364BCB81249}"/>
    <dgm:cxn modelId="{E6F25CFA-824A-40EC-9843-24DE268A6E3A}" srcId="{22865198-5B61-48FF-B565-D5B56168CD76}" destId="{BCF513E0-B3B5-4016-9600-7A5764FEAB06}" srcOrd="0" destOrd="0" parTransId="{CD8C99AA-EDF9-40A5-89D4-167D11A2CFE2}" sibTransId="{4BAE4C1F-08CE-4352-AADD-3F196C716030}"/>
    <dgm:cxn modelId="{29768836-B9FE-453E-8648-76D0A5BF6EB0}" type="presOf" srcId="{BCF513E0-B3B5-4016-9600-7A5764FEAB06}" destId="{3FFAADE0-37F2-48BA-8B50-AFFC2B676278}" srcOrd="0" destOrd="0" presId="urn:microsoft.com/office/officeart/2005/8/layout/chevron2"/>
    <dgm:cxn modelId="{8A476EEB-6A39-4004-AD8C-BD56913E7B26}" srcId="{CD5204CD-6958-4A55-82AA-4AD73B3B6A19}" destId="{C3DC95A2-4D92-42C5-966E-8600E4BA31BD}" srcOrd="2" destOrd="0" parTransId="{F9D94033-59E5-4228-A5F3-6CB272E77E3B}" sibTransId="{A43E3114-C8AC-4F44-952D-8A0D6A8A6B45}"/>
    <dgm:cxn modelId="{88A87FA6-C1EB-4109-9B9E-2FE10DE80F14}" srcId="{C712D637-7FF1-401C-9304-F85D1B95B226}" destId="{DA33CDF4-5B94-4B92-9E0A-4DFD4CBFAF2D}" srcOrd="1" destOrd="0" parTransId="{B7ECB8E0-4CD3-4804-BE8C-5260A5083C57}" sibTransId="{D3EF4DE2-351E-4A5C-980A-1BBDC899AAC2}"/>
    <dgm:cxn modelId="{C2C9F9E6-C90B-4E3A-8CA0-153FDEF4C175}" srcId="{CD5204CD-6958-4A55-82AA-4AD73B3B6A19}" destId="{22865198-5B61-48FF-B565-D5B56168CD76}" srcOrd="3" destOrd="0" parTransId="{BCBA679D-9A4F-48C3-B457-4F8039E7228B}" sibTransId="{0FD002EA-1457-40AE-BF5A-9333C6AA9C34}"/>
    <dgm:cxn modelId="{05228C49-89A0-499B-B2D4-7BCDA1F8196B}" type="presOf" srcId="{443CF9A0-8662-4454-81B7-75C2C04D2CFD}" destId="{5F7504BE-A142-4CB7-B0F3-94A9EC79C182}" srcOrd="0" destOrd="2" presId="urn:microsoft.com/office/officeart/2005/8/layout/chevron2"/>
    <dgm:cxn modelId="{874F0F54-235D-4B53-800C-BBBE45DEDBC7}" type="presOf" srcId="{22865198-5B61-48FF-B565-D5B56168CD76}" destId="{1CE6F44B-F50D-4A34-BB1A-33059D2F712E}" srcOrd="0" destOrd="0" presId="urn:microsoft.com/office/officeart/2005/8/layout/chevron2"/>
    <dgm:cxn modelId="{93F76B4F-907D-4630-B1A9-C3BE3C102DFF}" srcId="{CD5204CD-6958-4A55-82AA-4AD73B3B6A19}" destId="{DB6AA457-F75F-415D-BDD5-92045774FE4B}" srcOrd="1" destOrd="0" parTransId="{195DBB62-3C1E-4BED-ADB6-6E31CA6ABD63}" sibTransId="{C684833D-85CC-4010-A138-ABC65E139C69}"/>
    <dgm:cxn modelId="{1535EBBE-FFFD-421A-92EB-D4991A911C41}" srcId="{C712D637-7FF1-401C-9304-F85D1B95B226}" destId="{443CF9A0-8662-4454-81B7-75C2C04D2CFD}" srcOrd="2" destOrd="0" parTransId="{9948F4B8-436A-485C-A31D-4BBDB837F1EF}" sibTransId="{F39235A7-E460-435A-B749-EAC07F15EDDC}"/>
    <dgm:cxn modelId="{8C246B33-08B4-4A9C-80AD-150B1316A064}" type="presOf" srcId="{CFAD6481-1C41-4CDB-BCB6-D61E67D6D123}" destId="{5F7504BE-A142-4CB7-B0F3-94A9EC79C182}" srcOrd="0" destOrd="0" presId="urn:microsoft.com/office/officeart/2005/8/layout/chevron2"/>
    <dgm:cxn modelId="{8225AD67-246F-4BE3-8ACF-E65D15E0E8F9}" type="presOf" srcId="{17ACD041-408C-4E7D-B463-7267D32756A1}" destId="{F194FFEF-15D7-4BE8-B3DA-24E3AA4DF657}" srcOrd="0" destOrd="0" presId="urn:microsoft.com/office/officeart/2005/8/layout/chevron2"/>
    <dgm:cxn modelId="{B7B88DB4-C283-414A-90DE-7687BB91AF61}" type="presOf" srcId="{DA33CDF4-5B94-4B92-9E0A-4DFD4CBFAF2D}" destId="{5F7504BE-A142-4CB7-B0F3-94A9EC79C182}" srcOrd="0" destOrd="1" presId="urn:microsoft.com/office/officeart/2005/8/layout/chevron2"/>
    <dgm:cxn modelId="{F9232B4D-645E-4C93-A5D6-A89B30504327}" srcId="{DB6AA457-F75F-415D-BDD5-92045774FE4B}" destId="{99C943DF-AAA4-4E2C-A283-FA2BF761F447}" srcOrd="0" destOrd="0" parTransId="{20F107AF-35DA-4D25-AB35-B8AD821D3FE7}" sibTransId="{4802CB64-7B32-458C-A9FF-C35C0A51E69A}"/>
    <dgm:cxn modelId="{D58A2BEF-D525-47D8-8818-1C4895DDC9CF}" type="presOf" srcId="{DB6AA457-F75F-415D-BDD5-92045774FE4B}" destId="{D83B9AC0-7DE9-4789-8C58-7544C33BD2CE}" srcOrd="0" destOrd="0" presId="urn:microsoft.com/office/officeart/2005/8/layout/chevron2"/>
    <dgm:cxn modelId="{5ACDC46F-67A3-4425-ADBE-51989A9CFC86}" srcId="{C712D637-7FF1-401C-9304-F85D1B95B226}" destId="{CFAD6481-1C41-4CDB-BCB6-D61E67D6D123}" srcOrd="0" destOrd="0" parTransId="{23BE3282-B531-4F13-922C-3D43CF9E67CA}" sibTransId="{5C1DA280-9C7D-4A5D-A71A-CFA57DC8B3E6}"/>
    <dgm:cxn modelId="{CA923A15-A717-498E-ABC6-DABC91A47932}" type="presOf" srcId="{CD5204CD-6958-4A55-82AA-4AD73B3B6A19}" destId="{DFE845C3-B80F-400E-97FA-DC97A26350D5}" srcOrd="0" destOrd="0" presId="urn:microsoft.com/office/officeart/2005/8/layout/chevron2"/>
    <dgm:cxn modelId="{EBCDDEFB-4955-4864-90AB-7D693BE5DA0A}" srcId="{C3DC95A2-4D92-42C5-966E-8600E4BA31BD}" destId="{17ACD041-408C-4E7D-B463-7267D32756A1}" srcOrd="0" destOrd="0" parTransId="{209FC651-3F8E-4BF8-8C06-328027667041}" sibTransId="{A6AA8096-532A-4378-9BB6-B585B46357E5}"/>
    <dgm:cxn modelId="{BB5CA6A5-18A2-46F5-ABF4-93479098F9CD}" type="presOf" srcId="{C3DC95A2-4D92-42C5-966E-8600E4BA31BD}" destId="{04D61F16-9D68-4175-A409-46F587C57272}" srcOrd="0" destOrd="0" presId="urn:microsoft.com/office/officeart/2005/8/layout/chevron2"/>
    <dgm:cxn modelId="{440109FA-E5F0-4C7E-8BC2-55D766C1EC78}" type="presParOf" srcId="{DFE845C3-B80F-400E-97FA-DC97A26350D5}" destId="{0BFB0010-6E1E-4528-BA86-2A889955CB09}" srcOrd="0" destOrd="0" presId="urn:microsoft.com/office/officeart/2005/8/layout/chevron2"/>
    <dgm:cxn modelId="{9786F4AF-ABC7-4CFF-82C2-F5EBA9BF3375}" type="presParOf" srcId="{0BFB0010-6E1E-4528-BA86-2A889955CB09}" destId="{CE4A345F-7F03-4DDB-B98D-563C4AC195BC}" srcOrd="0" destOrd="0" presId="urn:microsoft.com/office/officeart/2005/8/layout/chevron2"/>
    <dgm:cxn modelId="{02CD43BD-666B-4650-8013-4F0ABA545634}" type="presParOf" srcId="{0BFB0010-6E1E-4528-BA86-2A889955CB09}" destId="{5F7504BE-A142-4CB7-B0F3-94A9EC79C182}" srcOrd="1" destOrd="0" presId="urn:microsoft.com/office/officeart/2005/8/layout/chevron2"/>
    <dgm:cxn modelId="{DE901B6D-1AF1-4973-A1DA-C618D62C289A}" type="presParOf" srcId="{DFE845C3-B80F-400E-97FA-DC97A26350D5}" destId="{18B4C3BA-64DF-401D-830B-402D17DCE1CD}" srcOrd="1" destOrd="0" presId="urn:microsoft.com/office/officeart/2005/8/layout/chevron2"/>
    <dgm:cxn modelId="{C4E0AC4E-6B5D-4054-BEE8-0FA71EC25D66}" type="presParOf" srcId="{DFE845C3-B80F-400E-97FA-DC97A26350D5}" destId="{AE6B854D-A52E-4882-A361-74B97E820DDF}" srcOrd="2" destOrd="0" presId="urn:microsoft.com/office/officeart/2005/8/layout/chevron2"/>
    <dgm:cxn modelId="{1ABDB5AE-6A65-47C3-9B7F-4A89635E3B2C}" type="presParOf" srcId="{AE6B854D-A52E-4882-A361-74B97E820DDF}" destId="{D83B9AC0-7DE9-4789-8C58-7544C33BD2CE}" srcOrd="0" destOrd="0" presId="urn:microsoft.com/office/officeart/2005/8/layout/chevron2"/>
    <dgm:cxn modelId="{02DC2E01-5D30-4A62-899C-0CAF65D6884B}" type="presParOf" srcId="{AE6B854D-A52E-4882-A361-74B97E820DDF}" destId="{951EF5D0-7063-4722-B06F-44231E6179CC}" srcOrd="1" destOrd="0" presId="urn:microsoft.com/office/officeart/2005/8/layout/chevron2"/>
    <dgm:cxn modelId="{D69046DA-FF91-4604-B769-B0EC2BF6AE97}" type="presParOf" srcId="{DFE845C3-B80F-400E-97FA-DC97A26350D5}" destId="{C6A176C1-F2F6-4F57-89D8-D92481B85063}" srcOrd="3" destOrd="0" presId="urn:microsoft.com/office/officeart/2005/8/layout/chevron2"/>
    <dgm:cxn modelId="{20757F77-E1FE-4A72-A4A5-C23CF599902C}" type="presParOf" srcId="{DFE845C3-B80F-400E-97FA-DC97A26350D5}" destId="{E4A6F4C0-44CC-400D-97B7-CE3EEDF5CECB}" srcOrd="4" destOrd="0" presId="urn:microsoft.com/office/officeart/2005/8/layout/chevron2"/>
    <dgm:cxn modelId="{3EE5B9A7-5805-4BEF-A93E-93BA02211077}" type="presParOf" srcId="{E4A6F4C0-44CC-400D-97B7-CE3EEDF5CECB}" destId="{04D61F16-9D68-4175-A409-46F587C57272}" srcOrd="0" destOrd="0" presId="urn:microsoft.com/office/officeart/2005/8/layout/chevron2"/>
    <dgm:cxn modelId="{BA07A049-B4AF-41DC-B0C8-AAB5EC29611D}" type="presParOf" srcId="{E4A6F4C0-44CC-400D-97B7-CE3EEDF5CECB}" destId="{F194FFEF-15D7-4BE8-B3DA-24E3AA4DF657}" srcOrd="1" destOrd="0" presId="urn:microsoft.com/office/officeart/2005/8/layout/chevron2"/>
    <dgm:cxn modelId="{BD3BF54D-1EAE-4D36-A76E-E28C5A2065F5}" type="presParOf" srcId="{DFE845C3-B80F-400E-97FA-DC97A26350D5}" destId="{7FEC5ED5-48A2-4219-B75E-C834294256CB}" srcOrd="5" destOrd="0" presId="urn:microsoft.com/office/officeart/2005/8/layout/chevron2"/>
    <dgm:cxn modelId="{8D96872C-5D3E-4577-98DC-1E7EF73BC0AD}" type="presParOf" srcId="{DFE845C3-B80F-400E-97FA-DC97A26350D5}" destId="{A27F8CC0-3C84-431A-AAF3-0E0C5BB0EBA0}" srcOrd="6" destOrd="0" presId="urn:microsoft.com/office/officeart/2005/8/layout/chevron2"/>
    <dgm:cxn modelId="{FDE123E9-054E-469D-A04A-2C0B2DD4006B}" type="presParOf" srcId="{A27F8CC0-3C84-431A-AAF3-0E0C5BB0EBA0}" destId="{1CE6F44B-F50D-4A34-BB1A-33059D2F712E}" srcOrd="0" destOrd="0" presId="urn:microsoft.com/office/officeart/2005/8/layout/chevron2"/>
    <dgm:cxn modelId="{556D211A-9977-4BDB-9078-B27A787D37CD}" type="presParOf" srcId="{A27F8CC0-3C84-431A-AAF3-0E0C5BB0EBA0}" destId="{3FFAADE0-37F2-48BA-8B50-AFFC2B676278}"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D5204CD-6958-4A55-82AA-4AD73B3B6A19}"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C712D637-7FF1-401C-9304-F85D1B95B226}">
      <dgm:prSet phldrT="[Text]"/>
      <dgm:spPr/>
      <dgm:t>
        <a:bodyPr/>
        <a:lstStyle/>
        <a:p>
          <a:r>
            <a:rPr lang="hu-HU" dirty="0" smtClean="0"/>
            <a:t>5. Lépés</a:t>
          </a:r>
          <a:endParaRPr lang="en-US" dirty="0"/>
        </a:p>
      </dgm:t>
    </dgm:pt>
    <dgm:pt modelId="{05E1DD5C-7FEF-48F0-9651-C74D082ACBA9}" type="parTrans" cxnId="{9653D664-EC18-40D7-9F5E-3B27A70DCA4D}">
      <dgm:prSet/>
      <dgm:spPr/>
      <dgm:t>
        <a:bodyPr/>
        <a:lstStyle/>
        <a:p>
          <a:endParaRPr lang="en-US"/>
        </a:p>
      </dgm:t>
    </dgm:pt>
    <dgm:pt modelId="{F14B97BF-E90F-4D5A-A42B-6364BCB81249}" type="sibTrans" cxnId="{9653D664-EC18-40D7-9F5E-3B27A70DCA4D}">
      <dgm:prSet/>
      <dgm:spPr/>
      <dgm:t>
        <a:bodyPr/>
        <a:lstStyle/>
        <a:p>
          <a:endParaRPr lang="en-US"/>
        </a:p>
      </dgm:t>
    </dgm:pt>
    <dgm:pt modelId="{DA33CDF4-5B94-4B92-9E0A-4DFD4CBFAF2D}">
      <dgm:prSet phldrT="[Text]"/>
      <dgm:spPr/>
      <dgm:t>
        <a:bodyPr anchor="ctr"/>
        <a:lstStyle/>
        <a:p>
          <a:pPr algn="l"/>
          <a:r>
            <a:rPr lang="hu-HU" dirty="0" smtClean="0">
              <a:solidFill>
                <a:schemeClr val="tx1">
                  <a:lumMod val="75000"/>
                  <a:lumOff val="25000"/>
                </a:schemeClr>
              </a:solidFill>
            </a:rPr>
            <a:t>Idősor ábrázolása</a:t>
          </a:r>
          <a:endParaRPr lang="en-US" dirty="0">
            <a:solidFill>
              <a:schemeClr val="tx1">
                <a:lumMod val="75000"/>
                <a:lumOff val="25000"/>
              </a:schemeClr>
            </a:solidFill>
          </a:endParaRPr>
        </a:p>
      </dgm:t>
    </dgm:pt>
    <dgm:pt modelId="{B7ECB8E0-4CD3-4804-BE8C-5260A5083C57}" type="parTrans" cxnId="{88A87FA6-C1EB-4109-9B9E-2FE10DE80F14}">
      <dgm:prSet/>
      <dgm:spPr/>
      <dgm:t>
        <a:bodyPr/>
        <a:lstStyle/>
        <a:p>
          <a:endParaRPr lang="en-US"/>
        </a:p>
      </dgm:t>
    </dgm:pt>
    <dgm:pt modelId="{D3EF4DE2-351E-4A5C-980A-1BBDC899AAC2}" type="sibTrans" cxnId="{88A87FA6-C1EB-4109-9B9E-2FE10DE80F14}">
      <dgm:prSet/>
      <dgm:spPr/>
      <dgm:t>
        <a:bodyPr/>
        <a:lstStyle/>
        <a:p>
          <a:endParaRPr lang="en-US"/>
        </a:p>
      </dgm:t>
    </dgm:pt>
    <dgm:pt modelId="{DB6AA457-F75F-415D-BDD5-92045774FE4B}">
      <dgm:prSet phldrT="[Text]"/>
      <dgm:spPr/>
      <dgm:t>
        <a:bodyPr/>
        <a:lstStyle/>
        <a:p>
          <a:r>
            <a:rPr lang="hu-HU" dirty="0" smtClean="0"/>
            <a:t>6. Lépés</a:t>
          </a:r>
          <a:endParaRPr lang="en-US" dirty="0"/>
        </a:p>
      </dgm:t>
    </dgm:pt>
    <dgm:pt modelId="{195DBB62-3C1E-4BED-ADB6-6E31CA6ABD63}" type="parTrans" cxnId="{93F76B4F-907D-4630-B1A9-C3BE3C102DFF}">
      <dgm:prSet/>
      <dgm:spPr/>
      <dgm:t>
        <a:bodyPr/>
        <a:lstStyle/>
        <a:p>
          <a:endParaRPr lang="en-US"/>
        </a:p>
      </dgm:t>
    </dgm:pt>
    <dgm:pt modelId="{C684833D-85CC-4010-A138-ABC65E139C69}" type="sibTrans" cxnId="{93F76B4F-907D-4630-B1A9-C3BE3C102DFF}">
      <dgm:prSet/>
      <dgm:spPr/>
      <dgm:t>
        <a:bodyPr/>
        <a:lstStyle/>
        <a:p>
          <a:endParaRPr lang="en-US"/>
        </a:p>
      </dgm:t>
    </dgm:pt>
    <dgm:pt modelId="{99C943DF-AAA4-4E2C-A283-FA2BF761F447}">
      <dgm:prSet phldrT="[Text]"/>
      <dgm:spPr/>
      <dgm:t>
        <a:bodyPr/>
        <a:lstStyle/>
        <a:p>
          <a:r>
            <a:rPr lang="hu-HU" dirty="0" smtClean="0">
              <a:solidFill>
                <a:schemeClr val="tx1">
                  <a:lumMod val="75000"/>
                  <a:lumOff val="25000"/>
                </a:schemeClr>
              </a:solidFill>
            </a:rPr>
            <a:t>Kiugró értékék </a:t>
          </a:r>
          <a:r>
            <a:rPr lang="hu-HU" dirty="0" err="1" smtClean="0">
              <a:solidFill>
                <a:schemeClr val="tx1">
                  <a:lumMod val="75000"/>
                  <a:lumOff val="25000"/>
                </a:schemeClr>
              </a:solidFill>
            </a:rPr>
            <a:t>NaN</a:t>
          </a:r>
          <a:r>
            <a:rPr lang="hu-HU" dirty="0" smtClean="0">
              <a:solidFill>
                <a:schemeClr val="tx1">
                  <a:lumMod val="75000"/>
                  <a:lumOff val="25000"/>
                </a:schemeClr>
              </a:solidFill>
            </a:rPr>
            <a:t> értékűvé alakítása </a:t>
          </a:r>
          <a:endParaRPr lang="en-US" dirty="0">
            <a:solidFill>
              <a:schemeClr val="tx1">
                <a:lumMod val="75000"/>
                <a:lumOff val="25000"/>
              </a:schemeClr>
            </a:solidFill>
          </a:endParaRPr>
        </a:p>
      </dgm:t>
    </dgm:pt>
    <dgm:pt modelId="{20F107AF-35DA-4D25-AB35-B8AD821D3FE7}" type="parTrans" cxnId="{F9232B4D-645E-4C93-A5D6-A89B30504327}">
      <dgm:prSet/>
      <dgm:spPr/>
      <dgm:t>
        <a:bodyPr/>
        <a:lstStyle/>
        <a:p>
          <a:endParaRPr lang="en-US"/>
        </a:p>
      </dgm:t>
    </dgm:pt>
    <dgm:pt modelId="{4802CB64-7B32-458C-A9FF-C35C0A51E69A}" type="sibTrans" cxnId="{F9232B4D-645E-4C93-A5D6-A89B30504327}">
      <dgm:prSet/>
      <dgm:spPr/>
      <dgm:t>
        <a:bodyPr/>
        <a:lstStyle/>
        <a:p>
          <a:endParaRPr lang="en-US"/>
        </a:p>
      </dgm:t>
    </dgm:pt>
    <dgm:pt modelId="{C3DC95A2-4D92-42C5-966E-8600E4BA31BD}">
      <dgm:prSet phldrT="[Text]"/>
      <dgm:spPr/>
      <dgm:t>
        <a:bodyPr/>
        <a:lstStyle/>
        <a:p>
          <a:r>
            <a:rPr lang="hu-HU" dirty="0" smtClean="0"/>
            <a:t>7. Lépés</a:t>
          </a:r>
          <a:endParaRPr lang="en-US" dirty="0"/>
        </a:p>
      </dgm:t>
    </dgm:pt>
    <dgm:pt modelId="{F9D94033-59E5-4228-A5F3-6CB272E77E3B}" type="parTrans" cxnId="{8A476EEB-6A39-4004-AD8C-BD56913E7B26}">
      <dgm:prSet/>
      <dgm:spPr/>
      <dgm:t>
        <a:bodyPr/>
        <a:lstStyle/>
        <a:p>
          <a:endParaRPr lang="en-US"/>
        </a:p>
      </dgm:t>
    </dgm:pt>
    <dgm:pt modelId="{A43E3114-C8AC-4F44-952D-8A0D6A8A6B45}" type="sibTrans" cxnId="{8A476EEB-6A39-4004-AD8C-BD56913E7B26}">
      <dgm:prSet/>
      <dgm:spPr/>
      <dgm:t>
        <a:bodyPr/>
        <a:lstStyle/>
        <a:p>
          <a:endParaRPr lang="en-US"/>
        </a:p>
      </dgm:t>
    </dgm:pt>
    <dgm:pt modelId="{17ACD041-408C-4E7D-B463-7267D32756A1}">
      <dgm:prSet phldrT="[Text]"/>
      <dgm:spPr/>
      <dgm:t>
        <a:bodyPr/>
        <a:lstStyle/>
        <a:p>
          <a:r>
            <a:rPr lang="hu-HU" dirty="0" err="1" smtClean="0">
              <a:solidFill>
                <a:schemeClr val="tx1">
                  <a:lumMod val="75000"/>
                  <a:lumOff val="25000"/>
                </a:schemeClr>
              </a:solidFill>
            </a:rPr>
            <a:t>NaN</a:t>
          </a:r>
          <a:r>
            <a:rPr lang="hu-HU" dirty="0" smtClean="0">
              <a:solidFill>
                <a:schemeClr val="tx1">
                  <a:lumMod val="75000"/>
                  <a:lumOff val="25000"/>
                </a:schemeClr>
              </a:solidFill>
            </a:rPr>
            <a:t> értékek lineáris interpolációja</a:t>
          </a:r>
          <a:endParaRPr lang="en-US" dirty="0">
            <a:solidFill>
              <a:schemeClr val="tx1">
                <a:lumMod val="75000"/>
                <a:lumOff val="25000"/>
              </a:schemeClr>
            </a:solidFill>
          </a:endParaRPr>
        </a:p>
      </dgm:t>
    </dgm:pt>
    <dgm:pt modelId="{209FC651-3F8E-4BF8-8C06-328027667041}" type="parTrans" cxnId="{EBCDDEFB-4955-4864-90AB-7D693BE5DA0A}">
      <dgm:prSet/>
      <dgm:spPr/>
      <dgm:t>
        <a:bodyPr/>
        <a:lstStyle/>
        <a:p>
          <a:endParaRPr lang="en-US"/>
        </a:p>
      </dgm:t>
    </dgm:pt>
    <dgm:pt modelId="{A6AA8096-532A-4378-9BB6-B585B46357E5}" type="sibTrans" cxnId="{EBCDDEFB-4955-4864-90AB-7D693BE5DA0A}">
      <dgm:prSet/>
      <dgm:spPr/>
      <dgm:t>
        <a:bodyPr/>
        <a:lstStyle/>
        <a:p>
          <a:endParaRPr lang="en-US"/>
        </a:p>
      </dgm:t>
    </dgm:pt>
    <dgm:pt modelId="{443CF9A0-8662-4454-81B7-75C2C04D2CFD}">
      <dgm:prSet phldrT="[Text]"/>
      <dgm:spPr/>
      <dgm:t>
        <a:bodyPr anchor="ctr"/>
        <a:lstStyle/>
        <a:p>
          <a:pPr algn="l"/>
          <a:endParaRPr lang="en-US" dirty="0"/>
        </a:p>
      </dgm:t>
    </dgm:pt>
    <dgm:pt modelId="{9948F4B8-436A-485C-A31D-4BBDB837F1EF}" type="parTrans" cxnId="{1535EBBE-FFFD-421A-92EB-D4991A911C41}">
      <dgm:prSet/>
      <dgm:spPr/>
      <dgm:t>
        <a:bodyPr/>
        <a:lstStyle/>
        <a:p>
          <a:endParaRPr lang="hu-HU"/>
        </a:p>
      </dgm:t>
    </dgm:pt>
    <dgm:pt modelId="{F39235A7-E460-435A-B749-EAC07F15EDDC}" type="sibTrans" cxnId="{1535EBBE-FFFD-421A-92EB-D4991A911C41}">
      <dgm:prSet/>
      <dgm:spPr/>
      <dgm:t>
        <a:bodyPr/>
        <a:lstStyle/>
        <a:p>
          <a:endParaRPr lang="hu-HU"/>
        </a:p>
      </dgm:t>
    </dgm:pt>
    <dgm:pt modelId="{CFAD6481-1C41-4CDB-BCB6-D61E67D6D123}">
      <dgm:prSet phldrT="[Text]"/>
      <dgm:spPr/>
      <dgm:t>
        <a:bodyPr anchor="ctr"/>
        <a:lstStyle/>
        <a:p>
          <a:pPr algn="l"/>
          <a:endParaRPr lang="en-US" dirty="0"/>
        </a:p>
      </dgm:t>
    </dgm:pt>
    <dgm:pt modelId="{23BE3282-B531-4F13-922C-3D43CF9E67CA}" type="parTrans" cxnId="{5ACDC46F-67A3-4425-ADBE-51989A9CFC86}">
      <dgm:prSet/>
      <dgm:spPr/>
      <dgm:t>
        <a:bodyPr/>
        <a:lstStyle/>
        <a:p>
          <a:endParaRPr lang="hu-HU"/>
        </a:p>
      </dgm:t>
    </dgm:pt>
    <dgm:pt modelId="{5C1DA280-9C7D-4A5D-A71A-CFA57DC8B3E6}" type="sibTrans" cxnId="{5ACDC46F-67A3-4425-ADBE-51989A9CFC86}">
      <dgm:prSet/>
      <dgm:spPr/>
      <dgm:t>
        <a:bodyPr/>
        <a:lstStyle/>
        <a:p>
          <a:endParaRPr lang="hu-HU"/>
        </a:p>
      </dgm:t>
    </dgm:pt>
    <dgm:pt modelId="{DFE845C3-B80F-400E-97FA-DC97A26350D5}" type="pres">
      <dgm:prSet presAssocID="{CD5204CD-6958-4A55-82AA-4AD73B3B6A19}" presName="linearFlow" presStyleCnt="0">
        <dgm:presLayoutVars>
          <dgm:dir/>
          <dgm:animLvl val="lvl"/>
          <dgm:resizeHandles val="exact"/>
        </dgm:presLayoutVars>
      </dgm:prSet>
      <dgm:spPr/>
      <dgm:t>
        <a:bodyPr/>
        <a:lstStyle/>
        <a:p>
          <a:endParaRPr lang="hu-HU"/>
        </a:p>
      </dgm:t>
    </dgm:pt>
    <dgm:pt modelId="{0BFB0010-6E1E-4528-BA86-2A889955CB09}" type="pres">
      <dgm:prSet presAssocID="{C712D637-7FF1-401C-9304-F85D1B95B226}" presName="composite" presStyleCnt="0"/>
      <dgm:spPr/>
    </dgm:pt>
    <dgm:pt modelId="{CE4A345F-7F03-4DDB-B98D-563C4AC195BC}" type="pres">
      <dgm:prSet presAssocID="{C712D637-7FF1-401C-9304-F85D1B95B226}" presName="parentText" presStyleLbl="alignNode1" presStyleIdx="0" presStyleCnt="3">
        <dgm:presLayoutVars>
          <dgm:chMax val="1"/>
          <dgm:bulletEnabled val="1"/>
        </dgm:presLayoutVars>
      </dgm:prSet>
      <dgm:spPr/>
      <dgm:t>
        <a:bodyPr/>
        <a:lstStyle/>
        <a:p>
          <a:endParaRPr lang="hu-HU"/>
        </a:p>
      </dgm:t>
    </dgm:pt>
    <dgm:pt modelId="{5F7504BE-A142-4CB7-B0F3-94A9EC79C182}" type="pres">
      <dgm:prSet presAssocID="{C712D637-7FF1-401C-9304-F85D1B95B226}" presName="descendantText" presStyleLbl="alignAcc1" presStyleIdx="0" presStyleCnt="3" custLinFactNeighborX="-152" custLinFactNeighborY="-134">
        <dgm:presLayoutVars>
          <dgm:bulletEnabled val="1"/>
        </dgm:presLayoutVars>
      </dgm:prSet>
      <dgm:spPr/>
      <dgm:t>
        <a:bodyPr/>
        <a:lstStyle/>
        <a:p>
          <a:endParaRPr lang="hu-HU"/>
        </a:p>
      </dgm:t>
    </dgm:pt>
    <dgm:pt modelId="{18B4C3BA-64DF-401D-830B-402D17DCE1CD}" type="pres">
      <dgm:prSet presAssocID="{F14B97BF-E90F-4D5A-A42B-6364BCB81249}" presName="sp" presStyleCnt="0"/>
      <dgm:spPr/>
    </dgm:pt>
    <dgm:pt modelId="{AE6B854D-A52E-4882-A361-74B97E820DDF}" type="pres">
      <dgm:prSet presAssocID="{DB6AA457-F75F-415D-BDD5-92045774FE4B}" presName="composite" presStyleCnt="0"/>
      <dgm:spPr/>
    </dgm:pt>
    <dgm:pt modelId="{D83B9AC0-7DE9-4789-8C58-7544C33BD2CE}" type="pres">
      <dgm:prSet presAssocID="{DB6AA457-F75F-415D-BDD5-92045774FE4B}" presName="parentText" presStyleLbl="alignNode1" presStyleIdx="1" presStyleCnt="3">
        <dgm:presLayoutVars>
          <dgm:chMax val="1"/>
          <dgm:bulletEnabled val="1"/>
        </dgm:presLayoutVars>
      </dgm:prSet>
      <dgm:spPr/>
      <dgm:t>
        <a:bodyPr/>
        <a:lstStyle/>
        <a:p>
          <a:endParaRPr lang="hu-HU"/>
        </a:p>
      </dgm:t>
    </dgm:pt>
    <dgm:pt modelId="{951EF5D0-7063-4722-B06F-44231E6179CC}" type="pres">
      <dgm:prSet presAssocID="{DB6AA457-F75F-415D-BDD5-92045774FE4B}" presName="descendantText" presStyleLbl="alignAcc1" presStyleIdx="1" presStyleCnt="3">
        <dgm:presLayoutVars>
          <dgm:bulletEnabled val="1"/>
        </dgm:presLayoutVars>
      </dgm:prSet>
      <dgm:spPr/>
      <dgm:t>
        <a:bodyPr/>
        <a:lstStyle/>
        <a:p>
          <a:endParaRPr lang="hu-HU"/>
        </a:p>
      </dgm:t>
    </dgm:pt>
    <dgm:pt modelId="{C6A176C1-F2F6-4F57-89D8-D92481B85063}" type="pres">
      <dgm:prSet presAssocID="{C684833D-85CC-4010-A138-ABC65E139C69}" presName="sp" presStyleCnt="0"/>
      <dgm:spPr/>
    </dgm:pt>
    <dgm:pt modelId="{E4A6F4C0-44CC-400D-97B7-CE3EEDF5CECB}" type="pres">
      <dgm:prSet presAssocID="{C3DC95A2-4D92-42C5-966E-8600E4BA31BD}" presName="composite" presStyleCnt="0"/>
      <dgm:spPr/>
    </dgm:pt>
    <dgm:pt modelId="{04D61F16-9D68-4175-A409-46F587C57272}" type="pres">
      <dgm:prSet presAssocID="{C3DC95A2-4D92-42C5-966E-8600E4BA31BD}" presName="parentText" presStyleLbl="alignNode1" presStyleIdx="2" presStyleCnt="3">
        <dgm:presLayoutVars>
          <dgm:chMax val="1"/>
          <dgm:bulletEnabled val="1"/>
        </dgm:presLayoutVars>
      </dgm:prSet>
      <dgm:spPr/>
      <dgm:t>
        <a:bodyPr/>
        <a:lstStyle/>
        <a:p>
          <a:endParaRPr lang="hu-HU"/>
        </a:p>
      </dgm:t>
    </dgm:pt>
    <dgm:pt modelId="{F194FFEF-15D7-4BE8-B3DA-24E3AA4DF657}" type="pres">
      <dgm:prSet presAssocID="{C3DC95A2-4D92-42C5-966E-8600E4BA31BD}" presName="descendantText" presStyleLbl="alignAcc1" presStyleIdx="2" presStyleCnt="3" custLinFactNeighborX="-152" custLinFactNeighborY="-1962">
        <dgm:presLayoutVars>
          <dgm:bulletEnabled val="1"/>
        </dgm:presLayoutVars>
      </dgm:prSet>
      <dgm:spPr/>
      <dgm:t>
        <a:bodyPr/>
        <a:lstStyle/>
        <a:p>
          <a:endParaRPr lang="hu-HU"/>
        </a:p>
      </dgm:t>
    </dgm:pt>
  </dgm:ptLst>
  <dgm:cxnLst>
    <dgm:cxn modelId="{85922702-6FED-43B8-A608-7819F9C719BC}" type="presOf" srcId="{C712D637-7FF1-401C-9304-F85D1B95B226}" destId="{CE4A345F-7F03-4DDB-B98D-563C4AC195BC}" srcOrd="0" destOrd="0" presId="urn:microsoft.com/office/officeart/2005/8/layout/chevron2"/>
    <dgm:cxn modelId="{56A56CD0-73DD-46E4-B545-9BE2468E37BB}" type="presOf" srcId="{99C943DF-AAA4-4E2C-A283-FA2BF761F447}" destId="{951EF5D0-7063-4722-B06F-44231E6179CC}" srcOrd="0" destOrd="0" presId="urn:microsoft.com/office/officeart/2005/8/layout/chevron2"/>
    <dgm:cxn modelId="{9653D664-EC18-40D7-9F5E-3B27A70DCA4D}" srcId="{CD5204CD-6958-4A55-82AA-4AD73B3B6A19}" destId="{C712D637-7FF1-401C-9304-F85D1B95B226}" srcOrd="0" destOrd="0" parTransId="{05E1DD5C-7FEF-48F0-9651-C74D082ACBA9}" sibTransId="{F14B97BF-E90F-4D5A-A42B-6364BCB81249}"/>
    <dgm:cxn modelId="{88A87FA6-C1EB-4109-9B9E-2FE10DE80F14}" srcId="{C712D637-7FF1-401C-9304-F85D1B95B226}" destId="{DA33CDF4-5B94-4B92-9E0A-4DFD4CBFAF2D}" srcOrd="1" destOrd="0" parTransId="{B7ECB8E0-4CD3-4804-BE8C-5260A5083C57}" sibTransId="{D3EF4DE2-351E-4A5C-980A-1BBDC899AAC2}"/>
    <dgm:cxn modelId="{8A476EEB-6A39-4004-AD8C-BD56913E7B26}" srcId="{CD5204CD-6958-4A55-82AA-4AD73B3B6A19}" destId="{C3DC95A2-4D92-42C5-966E-8600E4BA31BD}" srcOrd="2" destOrd="0" parTransId="{F9D94033-59E5-4228-A5F3-6CB272E77E3B}" sibTransId="{A43E3114-C8AC-4F44-952D-8A0D6A8A6B45}"/>
    <dgm:cxn modelId="{05228C49-89A0-499B-B2D4-7BCDA1F8196B}" type="presOf" srcId="{443CF9A0-8662-4454-81B7-75C2C04D2CFD}" destId="{5F7504BE-A142-4CB7-B0F3-94A9EC79C182}" srcOrd="0" destOrd="2" presId="urn:microsoft.com/office/officeart/2005/8/layout/chevron2"/>
    <dgm:cxn modelId="{93F76B4F-907D-4630-B1A9-C3BE3C102DFF}" srcId="{CD5204CD-6958-4A55-82AA-4AD73B3B6A19}" destId="{DB6AA457-F75F-415D-BDD5-92045774FE4B}" srcOrd="1" destOrd="0" parTransId="{195DBB62-3C1E-4BED-ADB6-6E31CA6ABD63}" sibTransId="{C684833D-85CC-4010-A138-ABC65E139C69}"/>
    <dgm:cxn modelId="{1535EBBE-FFFD-421A-92EB-D4991A911C41}" srcId="{C712D637-7FF1-401C-9304-F85D1B95B226}" destId="{443CF9A0-8662-4454-81B7-75C2C04D2CFD}" srcOrd="2" destOrd="0" parTransId="{9948F4B8-436A-485C-A31D-4BBDB837F1EF}" sibTransId="{F39235A7-E460-435A-B749-EAC07F15EDDC}"/>
    <dgm:cxn modelId="{8C246B33-08B4-4A9C-80AD-150B1316A064}" type="presOf" srcId="{CFAD6481-1C41-4CDB-BCB6-D61E67D6D123}" destId="{5F7504BE-A142-4CB7-B0F3-94A9EC79C182}" srcOrd="0" destOrd="0" presId="urn:microsoft.com/office/officeart/2005/8/layout/chevron2"/>
    <dgm:cxn modelId="{8225AD67-246F-4BE3-8ACF-E65D15E0E8F9}" type="presOf" srcId="{17ACD041-408C-4E7D-B463-7267D32756A1}" destId="{F194FFEF-15D7-4BE8-B3DA-24E3AA4DF657}" srcOrd="0" destOrd="0" presId="urn:microsoft.com/office/officeart/2005/8/layout/chevron2"/>
    <dgm:cxn modelId="{B7B88DB4-C283-414A-90DE-7687BB91AF61}" type="presOf" srcId="{DA33CDF4-5B94-4B92-9E0A-4DFD4CBFAF2D}" destId="{5F7504BE-A142-4CB7-B0F3-94A9EC79C182}" srcOrd="0" destOrd="1" presId="urn:microsoft.com/office/officeart/2005/8/layout/chevron2"/>
    <dgm:cxn modelId="{F9232B4D-645E-4C93-A5D6-A89B30504327}" srcId="{DB6AA457-F75F-415D-BDD5-92045774FE4B}" destId="{99C943DF-AAA4-4E2C-A283-FA2BF761F447}" srcOrd="0" destOrd="0" parTransId="{20F107AF-35DA-4D25-AB35-B8AD821D3FE7}" sibTransId="{4802CB64-7B32-458C-A9FF-C35C0A51E69A}"/>
    <dgm:cxn modelId="{D58A2BEF-D525-47D8-8818-1C4895DDC9CF}" type="presOf" srcId="{DB6AA457-F75F-415D-BDD5-92045774FE4B}" destId="{D83B9AC0-7DE9-4789-8C58-7544C33BD2CE}" srcOrd="0" destOrd="0" presId="urn:microsoft.com/office/officeart/2005/8/layout/chevron2"/>
    <dgm:cxn modelId="{5ACDC46F-67A3-4425-ADBE-51989A9CFC86}" srcId="{C712D637-7FF1-401C-9304-F85D1B95B226}" destId="{CFAD6481-1C41-4CDB-BCB6-D61E67D6D123}" srcOrd="0" destOrd="0" parTransId="{23BE3282-B531-4F13-922C-3D43CF9E67CA}" sibTransId="{5C1DA280-9C7D-4A5D-A71A-CFA57DC8B3E6}"/>
    <dgm:cxn modelId="{CA923A15-A717-498E-ABC6-DABC91A47932}" type="presOf" srcId="{CD5204CD-6958-4A55-82AA-4AD73B3B6A19}" destId="{DFE845C3-B80F-400E-97FA-DC97A26350D5}" srcOrd="0" destOrd="0" presId="urn:microsoft.com/office/officeart/2005/8/layout/chevron2"/>
    <dgm:cxn modelId="{EBCDDEFB-4955-4864-90AB-7D693BE5DA0A}" srcId="{C3DC95A2-4D92-42C5-966E-8600E4BA31BD}" destId="{17ACD041-408C-4E7D-B463-7267D32756A1}" srcOrd="0" destOrd="0" parTransId="{209FC651-3F8E-4BF8-8C06-328027667041}" sibTransId="{A6AA8096-532A-4378-9BB6-B585B46357E5}"/>
    <dgm:cxn modelId="{BB5CA6A5-18A2-46F5-ABF4-93479098F9CD}" type="presOf" srcId="{C3DC95A2-4D92-42C5-966E-8600E4BA31BD}" destId="{04D61F16-9D68-4175-A409-46F587C57272}" srcOrd="0" destOrd="0" presId="urn:microsoft.com/office/officeart/2005/8/layout/chevron2"/>
    <dgm:cxn modelId="{440109FA-E5F0-4C7E-8BC2-55D766C1EC78}" type="presParOf" srcId="{DFE845C3-B80F-400E-97FA-DC97A26350D5}" destId="{0BFB0010-6E1E-4528-BA86-2A889955CB09}" srcOrd="0" destOrd="0" presId="urn:microsoft.com/office/officeart/2005/8/layout/chevron2"/>
    <dgm:cxn modelId="{9786F4AF-ABC7-4CFF-82C2-F5EBA9BF3375}" type="presParOf" srcId="{0BFB0010-6E1E-4528-BA86-2A889955CB09}" destId="{CE4A345F-7F03-4DDB-B98D-563C4AC195BC}" srcOrd="0" destOrd="0" presId="urn:microsoft.com/office/officeart/2005/8/layout/chevron2"/>
    <dgm:cxn modelId="{02CD43BD-666B-4650-8013-4F0ABA545634}" type="presParOf" srcId="{0BFB0010-6E1E-4528-BA86-2A889955CB09}" destId="{5F7504BE-A142-4CB7-B0F3-94A9EC79C182}" srcOrd="1" destOrd="0" presId="urn:microsoft.com/office/officeart/2005/8/layout/chevron2"/>
    <dgm:cxn modelId="{DE901B6D-1AF1-4973-A1DA-C618D62C289A}" type="presParOf" srcId="{DFE845C3-B80F-400E-97FA-DC97A26350D5}" destId="{18B4C3BA-64DF-401D-830B-402D17DCE1CD}" srcOrd="1" destOrd="0" presId="urn:microsoft.com/office/officeart/2005/8/layout/chevron2"/>
    <dgm:cxn modelId="{C4E0AC4E-6B5D-4054-BEE8-0FA71EC25D66}" type="presParOf" srcId="{DFE845C3-B80F-400E-97FA-DC97A26350D5}" destId="{AE6B854D-A52E-4882-A361-74B97E820DDF}" srcOrd="2" destOrd="0" presId="urn:microsoft.com/office/officeart/2005/8/layout/chevron2"/>
    <dgm:cxn modelId="{1ABDB5AE-6A65-47C3-9B7F-4A89635E3B2C}" type="presParOf" srcId="{AE6B854D-A52E-4882-A361-74B97E820DDF}" destId="{D83B9AC0-7DE9-4789-8C58-7544C33BD2CE}" srcOrd="0" destOrd="0" presId="urn:microsoft.com/office/officeart/2005/8/layout/chevron2"/>
    <dgm:cxn modelId="{02DC2E01-5D30-4A62-899C-0CAF65D6884B}" type="presParOf" srcId="{AE6B854D-A52E-4882-A361-74B97E820DDF}" destId="{951EF5D0-7063-4722-B06F-44231E6179CC}" srcOrd="1" destOrd="0" presId="urn:microsoft.com/office/officeart/2005/8/layout/chevron2"/>
    <dgm:cxn modelId="{D69046DA-FF91-4604-B769-B0EC2BF6AE97}" type="presParOf" srcId="{DFE845C3-B80F-400E-97FA-DC97A26350D5}" destId="{C6A176C1-F2F6-4F57-89D8-D92481B85063}" srcOrd="3" destOrd="0" presId="urn:microsoft.com/office/officeart/2005/8/layout/chevron2"/>
    <dgm:cxn modelId="{20757F77-E1FE-4A72-A4A5-C23CF599902C}" type="presParOf" srcId="{DFE845C3-B80F-400E-97FA-DC97A26350D5}" destId="{E4A6F4C0-44CC-400D-97B7-CE3EEDF5CECB}" srcOrd="4" destOrd="0" presId="urn:microsoft.com/office/officeart/2005/8/layout/chevron2"/>
    <dgm:cxn modelId="{3EE5B9A7-5805-4BEF-A93E-93BA02211077}" type="presParOf" srcId="{E4A6F4C0-44CC-400D-97B7-CE3EEDF5CECB}" destId="{04D61F16-9D68-4175-A409-46F587C57272}" srcOrd="0" destOrd="0" presId="urn:microsoft.com/office/officeart/2005/8/layout/chevron2"/>
    <dgm:cxn modelId="{BA07A049-B4AF-41DC-B0C8-AAB5EC29611D}" type="presParOf" srcId="{E4A6F4C0-44CC-400D-97B7-CE3EEDF5CECB}" destId="{F194FFEF-15D7-4BE8-B3DA-24E3AA4DF657}"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4A345F-7F03-4DDB-B98D-563C4AC195BC}">
      <dsp:nvSpPr>
        <dsp:cNvPr id="0" name=""/>
        <dsp:cNvSpPr/>
      </dsp:nvSpPr>
      <dsp:spPr>
        <a:xfrm rot="5400000">
          <a:off x="-179091" y="182116"/>
          <a:ext cx="1193940" cy="835758"/>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hu-HU" sz="1700" kern="1200" dirty="0" smtClean="0"/>
            <a:t>1. Lépés</a:t>
          </a:r>
          <a:endParaRPr lang="en-US" sz="1700" kern="1200" dirty="0"/>
        </a:p>
      </dsp:txBody>
      <dsp:txXfrm rot="-5400000">
        <a:off x="0" y="420904"/>
        <a:ext cx="835758" cy="358182"/>
      </dsp:txXfrm>
    </dsp:sp>
    <dsp:sp modelId="{5F7504BE-A142-4CB7-B0F3-94A9EC79C182}">
      <dsp:nvSpPr>
        <dsp:cNvPr id="0" name=""/>
        <dsp:cNvSpPr/>
      </dsp:nvSpPr>
      <dsp:spPr>
        <a:xfrm rot="5400000">
          <a:off x="3719555" y="-2891788"/>
          <a:ext cx="776061" cy="656360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114300" lvl="1" indent="-114300" algn="l" defTabSz="666750">
            <a:lnSpc>
              <a:spcPct val="90000"/>
            </a:lnSpc>
            <a:spcBef>
              <a:spcPct val="0"/>
            </a:spcBef>
            <a:spcAft>
              <a:spcPct val="15000"/>
            </a:spcAft>
            <a:buChar char="••"/>
          </a:pPr>
          <a:endParaRPr lang="en-US" sz="1500" kern="1200" dirty="0"/>
        </a:p>
        <a:p>
          <a:pPr marL="228600" lvl="1" indent="-228600" algn="l" defTabSz="889000">
            <a:lnSpc>
              <a:spcPct val="90000"/>
            </a:lnSpc>
            <a:spcBef>
              <a:spcPct val="0"/>
            </a:spcBef>
            <a:spcAft>
              <a:spcPct val="15000"/>
            </a:spcAft>
            <a:buChar char="••"/>
          </a:pPr>
          <a:r>
            <a:rPr lang="hu-HU" sz="2000" kern="1200" dirty="0" err="1" smtClean="0">
              <a:solidFill>
                <a:schemeClr val="tx1">
                  <a:lumMod val="75000"/>
                  <a:lumOff val="25000"/>
                </a:schemeClr>
              </a:solidFill>
            </a:rPr>
            <a:t>Duplikációk</a:t>
          </a:r>
          <a:r>
            <a:rPr lang="hu-HU" sz="2000" kern="1200" dirty="0" smtClean="0">
              <a:solidFill>
                <a:schemeClr val="tx1">
                  <a:lumMod val="75000"/>
                  <a:lumOff val="25000"/>
                </a:schemeClr>
              </a:solidFill>
            </a:rPr>
            <a:t> ellenőrzése</a:t>
          </a:r>
          <a:endParaRPr lang="en-US" sz="2000" kern="1200" dirty="0">
            <a:solidFill>
              <a:schemeClr val="tx1">
                <a:lumMod val="75000"/>
                <a:lumOff val="25000"/>
              </a:schemeClr>
            </a:solidFill>
          </a:endParaRPr>
        </a:p>
        <a:p>
          <a:pPr marL="114300" lvl="1" indent="-114300" algn="l" defTabSz="666750">
            <a:lnSpc>
              <a:spcPct val="90000"/>
            </a:lnSpc>
            <a:spcBef>
              <a:spcPct val="0"/>
            </a:spcBef>
            <a:spcAft>
              <a:spcPct val="15000"/>
            </a:spcAft>
            <a:buChar char="••"/>
          </a:pPr>
          <a:endParaRPr lang="en-US" sz="1500" kern="1200" dirty="0"/>
        </a:p>
      </dsp:txBody>
      <dsp:txXfrm rot="-5400000">
        <a:off x="825781" y="39870"/>
        <a:ext cx="6525725" cy="700293"/>
      </dsp:txXfrm>
    </dsp:sp>
    <dsp:sp modelId="{D83B9AC0-7DE9-4789-8C58-7544C33BD2CE}">
      <dsp:nvSpPr>
        <dsp:cNvPr id="0" name=""/>
        <dsp:cNvSpPr/>
      </dsp:nvSpPr>
      <dsp:spPr>
        <a:xfrm rot="5400000">
          <a:off x="-179091" y="1228679"/>
          <a:ext cx="1193940" cy="835758"/>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hu-HU" sz="1700" kern="1200" dirty="0" smtClean="0"/>
            <a:t>2. Lépés</a:t>
          </a:r>
          <a:endParaRPr lang="en-US" sz="1700" kern="1200" dirty="0"/>
        </a:p>
      </dsp:txBody>
      <dsp:txXfrm rot="-5400000">
        <a:off x="0" y="1467467"/>
        <a:ext cx="835758" cy="358182"/>
      </dsp:txXfrm>
    </dsp:sp>
    <dsp:sp modelId="{951EF5D0-7063-4722-B06F-44231E6179CC}">
      <dsp:nvSpPr>
        <dsp:cNvPr id="0" name=""/>
        <dsp:cNvSpPr/>
      </dsp:nvSpPr>
      <dsp:spPr>
        <a:xfrm rot="5400000">
          <a:off x="3729532" y="-1844185"/>
          <a:ext cx="776061" cy="656360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hu-HU" sz="2000" kern="1200" dirty="0" smtClean="0">
              <a:solidFill>
                <a:schemeClr val="tx1">
                  <a:lumMod val="75000"/>
                  <a:lumOff val="25000"/>
                </a:schemeClr>
              </a:solidFill>
            </a:rPr>
            <a:t>Hiányzó értékek keresése</a:t>
          </a:r>
          <a:endParaRPr lang="en-US" sz="2000" kern="1200" dirty="0">
            <a:solidFill>
              <a:schemeClr val="tx1">
                <a:lumMod val="75000"/>
                <a:lumOff val="25000"/>
              </a:schemeClr>
            </a:solidFill>
          </a:endParaRPr>
        </a:p>
      </dsp:txBody>
      <dsp:txXfrm rot="-5400000">
        <a:off x="835758" y="1087473"/>
        <a:ext cx="6525725" cy="700293"/>
      </dsp:txXfrm>
    </dsp:sp>
    <dsp:sp modelId="{04D61F16-9D68-4175-A409-46F587C57272}">
      <dsp:nvSpPr>
        <dsp:cNvPr id="0" name=""/>
        <dsp:cNvSpPr/>
      </dsp:nvSpPr>
      <dsp:spPr>
        <a:xfrm rot="5400000">
          <a:off x="-179091" y="2275242"/>
          <a:ext cx="1193940" cy="835758"/>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hu-HU" sz="1700" kern="1200" dirty="0" smtClean="0"/>
            <a:t>3. Lépés</a:t>
          </a:r>
          <a:endParaRPr lang="en-US" sz="1700" kern="1200" dirty="0"/>
        </a:p>
      </dsp:txBody>
      <dsp:txXfrm rot="-5400000">
        <a:off x="0" y="2514030"/>
        <a:ext cx="835758" cy="358182"/>
      </dsp:txXfrm>
    </dsp:sp>
    <dsp:sp modelId="{F194FFEF-15D7-4BE8-B3DA-24E3AA4DF657}">
      <dsp:nvSpPr>
        <dsp:cNvPr id="0" name=""/>
        <dsp:cNvSpPr/>
      </dsp:nvSpPr>
      <dsp:spPr>
        <a:xfrm rot="5400000">
          <a:off x="3719555" y="-812849"/>
          <a:ext cx="776061" cy="656360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hu-HU" sz="2000" kern="1200" dirty="0" err="1" smtClean="0">
              <a:solidFill>
                <a:schemeClr val="tx1">
                  <a:lumMod val="75000"/>
                  <a:lumOff val="25000"/>
                </a:schemeClr>
              </a:solidFill>
            </a:rPr>
            <a:t>Date</a:t>
          </a:r>
          <a:r>
            <a:rPr lang="hu-HU" sz="2000" kern="1200" dirty="0" smtClean="0">
              <a:solidFill>
                <a:schemeClr val="tx1">
                  <a:lumMod val="75000"/>
                  <a:lumOff val="25000"/>
                </a:schemeClr>
              </a:solidFill>
            </a:rPr>
            <a:t> oszlop dátum formátumúvá alakítása, index képzés</a:t>
          </a:r>
          <a:endParaRPr lang="en-US" sz="2000" kern="1200" dirty="0">
            <a:solidFill>
              <a:schemeClr val="tx1">
                <a:lumMod val="75000"/>
                <a:lumOff val="25000"/>
              </a:schemeClr>
            </a:solidFill>
          </a:endParaRPr>
        </a:p>
      </dsp:txBody>
      <dsp:txXfrm rot="-5400000">
        <a:off x="825781" y="2118809"/>
        <a:ext cx="6525725" cy="700293"/>
      </dsp:txXfrm>
    </dsp:sp>
    <dsp:sp modelId="{1CE6F44B-F50D-4A34-BB1A-33059D2F712E}">
      <dsp:nvSpPr>
        <dsp:cNvPr id="0" name=""/>
        <dsp:cNvSpPr/>
      </dsp:nvSpPr>
      <dsp:spPr>
        <a:xfrm rot="5400000">
          <a:off x="-179091" y="3321805"/>
          <a:ext cx="1193940" cy="835758"/>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hu-HU" sz="1700" kern="1200" dirty="0" smtClean="0"/>
            <a:t>4. Lépés</a:t>
          </a:r>
          <a:endParaRPr lang="en-US" sz="1700" kern="1200" dirty="0"/>
        </a:p>
      </dsp:txBody>
      <dsp:txXfrm rot="-5400000">
        <a:off x="0" y="3560593"/>
        <a:ext cx="835758" cy="358182"/>
      </dsp:txXfrm>
    </dsp:sp>
    <dsp:sp modelId="{3FFAADE0-37F2-48BA-8B50-AFFC2B676278}">
      <dsp:nvSpPr>
        <dsp:cNvPr id="0" name=""/>
        <dsp:cNvSpPr/>
      </dsp:nvSpPr>
      <dsp:spPr>
        <a:xfrm rot="5400000">
          <a:off x="3729532" y="248939"/>
          <a:ext cx="776061" cy="656360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hu-HU" sz="2000" kern="1200" dirty="0" smtClean="0">
              <a:solidFill>
                <a:schemeClr val="tx1">
                  <a:lumMod val="75000"/>
                  <a:lumOff val="25000"/>
                </a:schemeClr>
              </a:solidFill>
            </a:rPr>
            <a:t>Összegző oszlop készítése </a:t>
          </a:r>
          <a:endParaRPr lang="hu-HU" sz="2000" kern="1200" dirty="0">
            <a:solidFill>
              <a:schemeClr val="tx1">
                <a:lumMod val="75000"/>
                <a:lumOff val="25000"/>
              </a:schemeClr>
            </a:solidFill>
          </a:endParaRPr>
        </a:p>
      </dsp:txBody>
      <dsp:txXfrm rot="-5400000">
        <a:off x="835758" y="3180597"/>
        <a:ext cx="6525725" cy="7002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4A345F-7F03-4DDB-B98D-563C4AC195BC}">
      <dsp:nvSpPr>
        <dsp:cNvPr id="0" name=""/>
        <dsp:cNvSpPr/>
      </dsp:nvSpPr>
      <dsp:spPr>
        <a:xfrm rot="5400000">
          <a:off x="-236160" y="238733"/>
          <a:ext cx="1574405" cy="110208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hu-HU" sz="2300" kern="1200" dirty="0" smtClean="0"/>
            <a:t>5. Lépés</a:t>
          </a:r>
          <a:endParaRPr lang="en-US" sz="2300" kern="1200" dirty="0"/>
        </a:p>
      </dsp:txBody>
      <dsp:txXfrm rot="-5400000">
        <a:off x="2" y="553614"/>
        <a:ext cx="1102083" cy="472322"/>
      </dsp:txXfrm>
    </dsp:sp>
    <dsp:sp modelId="{5F7504BE-A142-4CB7-B0F3-94A9EC79C182}">
      <dsp:nvSpPr>
        <dsp:cNvPr id="0" name=""/>
        <dsp:cNvSpPr/>
      </dsp:nvSpPr>
      <dsp:spPr>
        <a:xfrm rot="5400000">
          <a:off x="2445970" y="-1348342"/>
          <a:ext cx="1023363" cy="3722452"/>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endParaRPr lang="en-US" sz="2000" kern="1200" dirty="0"/>
        </a:p>
        <a:p>
          <a:pPr marL="228600" lvl="1" indent="-228600" algn="l" defTabSz="889000">
            <a:lnSpc>
              <a:spcPct val="90000"/>
            </a:lnSpc>
            <a:spcBef>
              <a:spcPct val="0"/>
            </a:spcBef>
            <a:spcAft>
              <a:spcPct val="15000"/>
            </a:spcAft>
            <a:buChar char="••"/>
          </a:pPr>
          <a:r>
            <a:rPr lang="hu-HU" sz="2000" kern="1200" dirty="0" smtClean="0">
              <a:solidFill>
                <a:schemeClr val="tx1">
                  <a:lumMod val="75000"/>
                  <a:lumOff val="25000"/>
                </a:schemeClr>
              </a:solidFill>
            </a:rPr>
            <a:t>Idősor ábrázolása</a:t>
          </a:r>
          <a:endParaRPr lang="en-US" sz="2000" kern="1200" dirty="0">
            <a:solidFill>
              <a:schemeClr val="tx1">
                <a:lumMod val="75000"/>
                <a:lumOff val="25000"/>
              </a:schemeClr>
            </a:solidFill>
          </a:endParaRPr>
        </a:p>
        <a:p>
          <a:pPr marL="228600" lvl="1" indent="-228600" algn="l" defTabSz="889000">
            <a:lnSpc>
              <a:spcPct val="90000"/>
            </a:lnSpc>
            <a:spcBef>
              <a:spcPct val="0"/>
            </a:spcBef>
            <a:spcAft>
              <a:spcPct val="15000"/>
            </a:spcAft>
            <a:buChar char="••"/>
          </a:pPr>
          <a:endParaRPr lang="en-US" sz="2000" kern="1200" dirty="0"/>
        </a:p>
      </dsp:txBody>
      <dsp:txXfrm rot="-5400000">
        <a:off x="1096426" y="51158"/>
        <a:ext cx="3672496" cy="923451"/>
      </dsp:txXfrm>
    </dsp:sp>
    <dsp:sp modelId="{D83B9AC0-7DE9-4789-8C58-7544C33BD2CE}">
      <dsp:nvSpPr>
        <dsp:cNvPr id="0" name=""/>
        <dsp:cNvSpPr/>
      </dsp:nvSpPr>
      <dsp:spPr>
        <a:xfrm rot="5400000">
          <a:off x="-236160" y="1618798"/>
          <a:ext cx="1574405" cy="110208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hu-HU" sz="2300" kern="1200" dirty="0" smtClean="0"/>
            <a:t>6. Lépés</a:t>
          </a:r>
          <a:endParaRPr lang="en-US" sz="2300" kern="1200" dirty="0"/>
        </a:p>
      </dsp:txBody>
      <dsp:txXfrm rot="-5400000">
        <a:off x="2" y="1933679"/>
        <a:ext cx="1102083" cy="472322"/>
      </dsp:txXfrm>
    </dsp:sp>
    <dsp:sp modelId="{951EF5D0-7063-4722-B06F-44231E6179CC}">
      <dsp:nvSpPr>
        <dsp:cNvPr id="0" name=""/>
        <dsp:cNvSpPr/>
      </dsp:nvSpPr>
      <dsp:spPr>
        <a:xfrm rot="5400000">
          <a:off x="2451628" y="33092"/>
          <a:ext cx="1023363" cy="3722452"/>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hu-HU" sz="2000" kern="1200" dirty="0" smtClean="0">
              <a:solidFill>
                <a:schemeClr val="tx1">
                  <a:lumMod val="75000"/>
                  <a:lumOff val="25000"/>
                </a:schemeClr>
              </a:solidFill>
            </a:rPr>
            <a:t>Kiugró értékék </a:t>
          </a:r>
          <a:r>
            <a:rPr lang="hu-HU" sz="2000" kern="1200" dirty="0" err="1" smtClean="0">
              <a:solidFill>
                <a:schemeClr val="tx1">
                  <a:lumMod val="75000"/>
                  <a:lumOff val="25000"/>
                </a:schemeClr>
              </a:solidFill>
            </a:rPr>
            <a:t>NaN</a:t>
          </a:r>
          <a:r>
            <a:rPr lang="hu-HU" sz="2000" kern="1200" dirty="0" smtClean="0">
              <a:solidFill>
                <a:schemeClr val="tx1">
                  <a:lumMod val="75000"/>
                  <a:lumOff val="25000"/>
                </a:schemeClr>
              </a:solidFill>
            </a:rPr>
            <a:t> értékűvé alakítása </a:t>
          </a:r>
          <a:endParaRPr lang="en-US" sz="2000" kern="1200" dirty="0">
            <a:solidFill>
              <a:schemeClr val="tx1">
                <a:lumMod val="75000"/>
                <a:lumOff val="25000"/>
              </a:schemeClr>
            </a:solidFill>
          </a:endParaRPr>
        </a:p>
      </dsp:txBody>
      <dsp:txXfrm rot="-5400000">
        <a:off x="1102084" y="1432592"/>
        <a:ext cx="3672496" cy="923451"/>
      </dsp:txXfrm>
    </dsp:sp>
    <dsp:sp modelId="{04D61F16-9D68-4175-A409-46F587C57272}">
      <dsp:nvSpPr>
        <dsp:cNvPr id="0" name=""/>
        <dsp:cNvSpPr/>
      </dsp:nvSpPr>
      <dsp:spPr>
        <a:xfrm rot="5400000">
          <a:off x="-236160" y="2998862"/>
          <a:ext cx="1574405" cy="110208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hu-HU" sz="2300" kern="1200" dirty="0" smtClean="0"/>
            <a:t>7. Lépés</a:t>
          </a:r>
          <a:endParaRPr lang="en-US" sz="2300" kern="1200" dirty="0"/>
        </a:p>
      </dsp:txBody>
      <dsp:txXfrm rot="-5400000">
        <a:off x="2" y="3313743"/>
        <a:ext cx="1102083" cy="472322"/>
      </dsp:txXfrm>
    </dsp:sp>
    <dsp:sp modelId="{F194FFEF-15D7-4BE8-B3DA-24E3AA4DF657}">
      <dsp:nvSpPr>
        <dsp:cNvPr id="0" name=""/>
        <dsp:cNvSpPr/>
      </dsp:nvSpPr>
      <dsp:spPr>
        <a:xfrm rot="5400000">
          <a:off x="2445970" y="1393079"/>
          <a:ext cx="1023363" cy="3722452"/>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hu-HU" sz="2000" kern="1200" dirty="0" err="1" smtClean="0">
              <a:solidFill>
                <a:schemeClr val="tx1">
                  <a:lumMod val="75000"/>
                  <a:lumOff val="25000"/>
                </a:schemeClr>
              </a:solidFill>
            </a:rPr>
            <a:t>NaN</a:t>
          </a:r>
          <a:r>
            <a:rPr lang="hu-HU" sz="2000" kern="1200" dirty="0" smtClean="0">
              <a:solidFill>
                <a:schemeClr val="tx1">
                  <a:lumMod val="75000"/>
                  <a:lumOff val="25000"/>
                </a:schemeClr>
              </a:solidFill>
            </a:rPr>
            <a:t> értékek lineáris interpolációja</a:t>
          </a:r>
          <a:endParaRPr lang="en-US" sz="2000" kern="1200" dirty="0">
            <a:solidFill>
              <a:schemeClr val="tx1">
                <a:lumMod val="75000"/>
                <a:lumOff val="25000"/>
              </a:schemeClr>
            </a:solidFill>
          </a:endParaRPr>
        </a:p>
      </dsp:txBody>
      <dsp:txXfrm rot="-5400000">
        <a:off x="1096426" y="2792579"/>
        <a:ext cx="3672496" cy="923451"/>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5/13/2023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5/13/2023</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5/13/2023</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5/13/2023</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5/13/2023</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5/13/2023</a:t>
            </a:fld>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5/13/2023</a:t>
            </a:fld>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5/13/2023</a:t>
            </a:fld>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5/13/2023</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5/13/2023</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hyperlink" Target="https://builtin.com/data-science/time-series-forecasting-python" TargetMode="External"/><Relationship Id="rId2" Type="http://schemas.openxmlformats.org/officeDocument/2006/relationships/hyperlink" Target="https://archive.ics.uci.edu/ml/datasets/Hungarian+Chickenpox+Cases" TargetMode="External"/><Relationship Id="rId1" Type="http://schemas.openxmlformats.org/officeDocument/2006/relationships/slideLayout" Target="../slideLayouts/slideLayout6.xml"/><Relationship Id="rId5" Type="http://schemas.openxmlformats.org/officeDocument/2006/relationships/hyperlink" Target="https://www.kaggle.com/code/freespirit08/time-series-for-beginners-with-arima" TargetMode="External"/><Relationship Id="rId4" Type="http://schemas.openxmlformats.org/officeDocument/2006/relationships/hyperlink" Target="https://medium.com/towards-data-science/how-to-forecast-sales-with-python-using-sarima-model-ba600992fa7d"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5.png"/><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Layout" Target="../diagrams/layout2.xml"/><Relationship Id="rId7" Type="http://schemas.openxmlformats.org/officeDocument/2006/relationships/image" Target="../media/image6.png"/><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9336" y="263259"/>
            <a:ext cx="5112568" cy="3451162"/>
          </a:xfrm>
        </p:spPr>
        <p:txBody>
          <a:bodyPr>
            <a:normAutofit/>
          </a:bodyPr>
          <a:lstStyle/>
          <a:p>
            <a:r>
              <a:rPr lang="hu-HU" dirty="0"/>
              <a:t>A bárányhimlő alakulása Magyarországon</a:t>
            </a:r>
            <a:endParaRPr lang="en-US" dirty="0"/>
          </a:p>
        </p:txBody>
      </p:sp>
      <p:sp>
        <p:nvSpPr>
          <p:cNvPr id="3" name="Subtitle 2"/>
          <p:cNvSpPr>
            <a:spLocks noGrp="1"/>
          </p:cNvSpPr>
          <p:nvPr>
            <p:ph type="subTitle" idx="1"/>
          </p:nvPr>
        </p:nvSpPr>
        <p:spPr>
          <a:xfrm>
            <a:off x="335360" y="4869160"/>
            <a:ext cx="4680520" cy="1574304"/>
          </a:xfrm>
        </p:spPr>
        <p:txBody>
          <a:bodyPr>
            <a:normAutofit/>
          </a:bodyPr>
          <a:lstStyle/>
          <a:p>
            <a:r>
              <a:rPr lang="hu-HU" dirty="0"/>
              <a:t>KÉSZÍTETTE: PAPP ANDRÁS</a:t>
            </a:r>
          </a:p>
          <a:p>
            <a:r>
              <a:rPr lang="hu-HU" dirty="0"/>
              <a:t>NEPTUN KÓD: JBKMVD</a:t>
            </a:r>
          </a:p>
          <a:p>
            <a:r>
              <a:rPr lang="hu-HU" dirty="0"/>
              <a:t>E-MAIL: ANDRASPAPP.DSC@GMAIL.COM</a:t>
            </a:r>
            <a:endParaRPr lang="en-US" dirty="0"/>
          </a:p>
        </p:txBody>
      </p:sp>
      <p:pic>
        <p:nvPicPr>
          <p:cNvPr id="4" name="Kép 3"/>
          <p:cNvPicPr>
            <a:picLocks noChangeAspect="1"/>
          </p:cNvPicPr>
          <p:nvPr/>
        </p:nvPicPr>
        <p:blipFill>
          <a:blip r:embed="rId2"/>
          <a:stretch>
            <a:fillRect/>
          </a:stretch>
        </p:blipFill>
        <p:spPr>
          <a:xfrm>
            <a:off x="335360" y="263259"/>
            <a:ext cx="809738" cy="819264"/>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hu-HU" sz="5400" dirty="0"/>
              <a:t>Az adatok </a:t>
            </a:r>
            <a:r>
              <a:rPr lang="hu-HU" sz="5400" dirty="0" smtClean="0"/>
              <a:t>előkészítése </a:t>
            </a:r>
            <a:r>
              <a:rPr lang="hu-HU" sz="5400" dirty="0" smtClean="0"/>
              <a:t>VI.</a:t>
            </a:r>
            <a:endParaRPr lang="en-US" sz="5400" dirty="0"/>
          </a:p>
        </p:txBody>
      </p:sp>
      <p:sp>
        <p:nvSpPr>
          <p:cNvPr id="5" name="Szövegdoboz 4"/>
          <p:cNvSpPr txBox="1"/>
          <p:nvPr/>
        </p:nvSpPr>
        <p:spPr>
          <a:xfrm>
            <a:off x="623392" y="1700808"/>
            <a:ext cx="8568952" cy="400110"/>
          </a:xfrm>
          <a:prstGeom prst="rect">
            <a:avLst/>
          </a:prstGeom>
          <a:noFill/>
        </p:spPr>
        <p:txBody>
          <a:bodyPr wrap="square" rtlCol="0">
            <a:spAutoFit/>
          </a:bodyPr>
          <a:lstStyle/>
          <a:p>
            <a:r>
              <a:rPr lang="hu-HU" sz="2000" dirty="0" err="1" smtClean="0">
                <a:solidFill>
                  <a:schemeClr val="tx1">
                    <a:lumMod val="75000"/>
                    <a:lumOff val="25000"/>
                  </a:schemeClr>
                </a:solidFill>
              </a:rPr>
              <a:t>Dickey-Fuller</a:t>
            </a:r>
            <a:r>
              <a:rPr lang="hu-HU" sz="2000" dirty="0" smtClean="0">
                <a:solidFill>
                  <a:schemeClr val="tx1">
                    <a:lumMod val="75000"/>
                    <a:lumOff val="25000"/>
                  </a:schemeClr>
                </a:solidFill>
              </a:rPr>
              <a:t> teszt és eredménye:</a:t>
            </a:r>
            <a:endParaRPr lang="hu-HU" sz="2000" dirty="0" smtClean="0">
              <a:solidFill>
                <a:schemeClr val="tx1">
                  <a:lumMod val="75000"/>
                  <a:lumOff val="25000"/>
                </a:schemeClr>
              </a:solidFill>
            </a:endParaRPr>
          </a:p>
        </p:txBody>
      </p:sp>
      <p:pic>
        <p:nvPicPr>
          <p:cNvPr id="3" name="Kép 2"/>
          <p:cNvPicPr>
            <a:picLocks noChangeAspect="1"/>
          </p:cNvPicPr>
          <p:nvPr/>
        </p:nvPicPr>
        <p:blipFill>
          <a:blip r:embed="rId2"/>
          <a:stretch>
            <a:fillRect/>
          </a:stretch>
        </p:blipFill>
        <p:spPr>
          <a:xfrm>
            <a:off x="621219" y="2492896"/>
            <a:ext cx="5305594" cy="2554545"/>
          </a:xfrm>
          <a:prstGeom prst="rect">
            <a:avLst/>
          </a:prstGeom>
        </p:spPr>
      </p:pic>
      <p:sp>
        <p:nvSpPr>
          <p:cNvPr id="7" name="Szövegdoboz 6"/>
          <p:cNvSpPr txBox="1"/>
          <p:nvPr/>
        </p:nvSpPr>
        <p:spPr>
          <a:xfrm>
            <a:off x="6096000" y="2492896"/>
            <a:ext cx="5400600" cy="2554545"/>
          </a:xfrm>
          <a:prstGeom prst="rect">
            <a:avLst/>
          </a:prstGeom>
          <a:noFill/>
        </p:spPr>
        <p:txBody>
          <a:bodyPr wrap="square" rtlCol="0">
            <a:spAutoFit/>
          </a:bodyPr>
          <a:lstStyle/>
          <a:p>
            <a:pPr marL="285750" indent="-285750">
              <a:buFont typeface="Arial" panose="020B0604020202020204" pitchFamily="34" charset="0"/>
              <a:buChar char="•"/>
            </a:pPr>
            <a:r>
              <a:rPr lang="hu-HU" sz="2000" dirty="0" smtClean="0">
                <a:solidFill>
                  <a:schemeClr val="tx1">
                    <a:lumMod val="75000"/>
                    <a:lumOff val="25000"/>
                  </a:schemeClr>
                </a:solidFill>
              </a:rPr>
              <a:t>H0 hipotézis: az idősor nem stacionárius</a:t>
            </a:r>
          </a:p>
          <a:p>
            <a:endParaRPr lang="hu-HU" sz="2000" dirty="0" smtClean="0">
              <a:solidFill>
                <a:schemeClr val="tx1">
                  <a:lumMod val="75000"/>
                  <a:lumOff val="25000"/>
                </a:schemeClr>
              </a:solidFill>
            </a:endParaRPr>
          </a:p>
          <a:p>
            <a:pPr marL="285750" indent="-285750">
              <a:buFont typeface="Arial" panose="020B0604020202020204" pitchFamily="34" charset="0"/>
              <a:buChar char="•"/>
            </a:pPr>
            <a:r>
              <a:rPr lang="hu-HU" sz="2000" dirty="0" smtClean="0">
                <a:solidFill>
                  <a:schemeClr val="tx1">
                    <a:lumMod val="75000"/>
                    <a:lumOff val="25000"/>
                  </a:schemeClr>
                </a:solidFill>
              </a:rPr>
              <a:t>Mivel:</a:t>
            </a:r>
            <a:endParaRPr lang="hu-HU" sz="2000" dirty="0">
              <a:solidFill>
                <a:schemeClr val="tx1">
                  <a:lumMod val="75000"/>
                  <a:lumOff val="25000"/>
                </a:schemeClr>
              </a:solidFill>
            </a:endParaRPr>
          </a:p>
          <a:p>
            <a:r>
              <a:rPr lang="hu-HU" sz="2000" dirty="0" smtClean="0">
                <a:solidFill>
                  <a:schemeClr val="tx1">
                    <a:lumMod val="75000"/>
                    <a:lumOff val="25000"/>
                  </a:schemeClr>
                </a:solidFill>
              </a:rPr>
              <a:t>	- P értéke &lt; 0,05</a:t>
            </a:r>
          </a:p>
          <a:p>
            <a:r>
              <a:rPr lang="hu-HU" sz="2000" dirty="0" smtClean="0">
                <a:solidFill>
                  <a:schemeClr val="tx1">
                    <a:lumMod val="75000"/>
                    <a:lumOff val="25000"/>
                  </a:schemeClr>
                </a:solidFill>
              </a:rPr>
              <a:t>	- Test </a:t>
            </a:r>
            <a:r>
              <a:rPr lang="hu-HU" sz="2000" dirty="0" err="1" smtClean="0">
                <a:solidFill>
                  <a:schemeClr val="tx1">
                    <a:lumMod val="75000"/>
                    <a:lumOff val="25000"/>
                  </a:schemeClr>
                </a:solidFill>
              </a:rPr>
              <a:t>statistic</a:t>
            </a:r>
            <a:r>
              <a:rPr lang="hu-HU" sz="2000" dirty="0" smtClean="0">
                <a:solidFill>
                  <a:schemeClr val="tx1">
                    <a:lumMod val="75000"/>
                    <a:lumOff val="25000"/>
                  </a:schemeClr>
                </a:solidFill>
              </a:rPr>
              <a:t> &lt; kritikus értékek</a:t>
            </a:r>
          </a:p>
          <a:p>
            <a:endParaRPr lang="hu-HU" sz="2000" dirty="0">
              <a:solidFill>
                <a:schemeClr val="tx1">
                  <a:lumMod val="75000"/>
                  <a:lumOff val="25000"/>
                </a:schemeClr>
              </a:solidFill>
            </a:endParaRPr>
          </a:p>
          <a:p>
            <a:pPr marL="285750" indent="-285750">
              <a:buFont typeface="Arial" panose="020B0604020202020204" pitchFamily="34" charset="0"/>
              <a:buChar char="•"/>
            </a:pPr>
            <a:r>
              <a:rPr lang="hu-HU" sz="2000" dirty="0" smtClean="0">
                <a:solidFill>
                  <a:schemeClr val="tx1">
                    <a:lumMod val="75000"/>
                    <a:lumOff val="25000"/>
                  </a:schemeClr>
                </a:solidFill>
              </a:rPr>
              <a:t>H0 hipotézist elutasítjuk: az idősor stacionárius!</a:t>
            </a:r>
            <a:endParaRPr lang="hu-HU" sz="2000" dirty="0">
              <a:solidFill>
                <a:schemeClr val="tx1">
                  <a:lumMod val="75000"/>
                  <a:lumOff val="25000"/>
                </a:schemeClr>
              </a:solidFill>
            </a:endParaRPr>
          </a:p>
        </p:txBody>
      </p:sp>
    </p:spTree>
    <p:extLst>
      <p:ext uri="{BB962C8B-B14F-4D97-AF65-F5344CB8AC3E}">
        <p14:creationId xmlns:p14="http://schemas.microsoft.com/office/powerpoint/2010/main" val="1240146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hu-HU" sz="5400" dirty="0" smtClean="0"/>
              <a:t>Modellezés</a:t>
            </a:r>
            <a:endParaRPr lang="en-US" sz="5400" dirty="0"/>
          </a:p>
        </p:txBody>
      </p:sp>
      <p:pic>
        <p:nvPicPr>
          <p:cNvPr id="14" name="Kép 13"/>
          <p:cNvPicPr>
            <a:picLocks noChangeAspect="1"/>
          </p:cNvPicPr>
          <p:nvPr/>
        </p:nvPicPr>
        <p:blipFill>
          <a:blip r:embed="rId2"/>
          <a:stretch>
            <a:fillRect/>
          </a:stretch>
        </p:blipFill>
        <p:spPr>
          <a:xfrm>
            <a:off x="3935760" y="3068960"/>
            <a:ext cx="8073006" cy="3528120"/>
          </a:xfrm>
          <a:prstGeom prst="rect">
            <a:avLst/>
          </a:prstGeom>
        </p:spPr>
      </p:pic>
      <p:sp>
        <p:nvSpPr>
          <p:cNvPr id="15" name="Szövegdoboz 14"/>
          <p:cNvSpPr txBox="1"/>
          <p:nvPr/>
        </p:nvSpPr>
        <p:spPr>
          <a:xfrm>
            <a:off x="201000" y="1700808"/>
            <a:ext cx="10945216" cy="1908215"/>
          </a:xfrm>
          <a:prstGeom prst="rect">
            <a:avLst/>
          </a:prstGeom>
          <a:noFill/>
        </p:spPr>
        <p:txBody>
          <a:bodyPr wrap="square" rtlCol="0">
            <a:spAutoFit/>
          </a:bodyPr>
          <a:lstStyle/>
          <a:p>
            <a:pPr marL="285750" indent="-285750">
              <a:buFont typeface="Arial" panose="020B0604020202020204" pitchFamily="34" charset="0"/>
              <a:buChar char="•"/>
            </a:pPr>
            <a:r>
              <a:rPr lang="hu-HU" sz="2000" dirty="0" smtClean="0">
                <a:solidFill>
                  <a:schemeClr val="tx1">
                    <a:lumMod val="75000"/>
                    <a:lumOff val="25000"/>
                  </a:schemeClr>
                </a:solidFill>
              </a:rPr>
              <a:t>SARIMA (</a:t>
            </a:r>
            <a:r>
              <a:rPr lang="hu-HU" sz="2000" dirty="0" err="1" smtClean="0">
                <a:solidFill>
                  <a:schemeClr val="tx1">
                    <a:lumMod val="75000"/>
                    <a:lumOff val="25000"/>
                  </a:schemeClr>
                </a:solidFill>
              </a:rPr>
              <a:t>Seasonal</a:t>
            </a:r>
            <a:r>
              <a:rPr lang="hu-HU" sz="2000" dirty="0" smtClean="0">
                <a:solidFill>
                  <a:schemeClr val="tx1">
                    <a:lumMod val="75000"/>
                    <a:lumOff val="25000"/>
                  </a:schemeClr>
                </a:solidFill>
              </a:rPr>
              <a:t> </a:t>
            </a:r>
            <a:r>
              <a:rPr lang="hu-HU" sz="2000" dirty="0" err="1" smtClean="0">
                <a:solidFill>
                  <a:schemeClr val="tx1">
                    <a:lumMod val="75000"/>
                    <a:lumOff val="25000"/>
                  </a:schemeClr>
                </a:solidFill>
              </a:rPr>
              <a:t>Autoregressive</a:t>
            </a:r>
            <a:r>
              <a:rPr lang="hu-HU" sz="2000" dirty="0" smtClean="0">
                <a:solidFill>
                  <a:schemeClr val="tx1">
                    <a:lumMod val="75000"/>
                    <a:lumOff val="25000"/>
                  </a:schemeClr>
                </a:solidFill>
              </a:rPr>
              <a:t> </a:t>
            </a:r>
            <a:r>
              <a:rPr lang="hu-HU" sz="2000" dirty="0" err="1" smtClean="0">
                <a:solidFill>
                  <a:schemeClr val="tx1">
                    <a:lumMod val="75000"/>
                    <a:lumOff val="25000"/>
                  </a:schemeClr>
                </a:solidFill>
              </a:rPr>
              <a:t>Integrated</a:t>
            </a:r>
            <a:r>
              <a:rPr lang="hu-HU" sz="2000" dirty="0" smtClean="0">
                <a:solidFill>
                  <a:schemeClr val="tx1">
                    <a:lumMod val="75000"/>
                    <a:lumOff val="25000"/>
                  </a:schemeClr>
                </a:solidFill>
              </a:rPr>
              <a:t> </a:t>
            </a:r>
            <a:r>
              <a:rPr lang="hu-HU" sz="2000" dirty="0" err="1" smtClean="0">
                <a:solidFill>
                  <a:schemeClr val="tx1">
                    <a:lumMod val="75000"/>
                    <a:lumOff val="25000"/>
                  </a:schemeClr>
                </a:solidFill>
              </a:rPr>
              <a:t>Moving</a:t>
            </a:r>
            <a:r>
              <a:rPr lang="hu-HU" sz="2000" dirty="0" smtClean="0">
                <a:solidFill>
                  <a:schemeClr val="tx1">
                    <a:lumMod val="75000"/>
                    <a:lumOff val="25000"/>
                  </a:schemeClr>
                </a:solidFill>
              </a:rPr>
              <a:t> </a:t>
            </a:r>
            <a:r>
              <a:rPr lang="hu-HU" sz="2000" dirty="0" err="1" smtClean="0">
                <a:solidFill>
                  <a:schemeClr val="tx1">
                    <a:lumMod val="75000"/>
                    <a:lumOff val="25000"/>
                  </a:schemeClr>
                </a:solidFill>
              </a:rPr>
              <a:t>Average</a:t>
            </a:r>
            <a:r>
              <a:rPr lang="hu-HU" sz="2000" dirty="0" smtClean="0">
                <a:solidFill>
                  <a:schemeClr val="tx1">
                    <a:lumMod val="75000"/>
                    <a:lumOff val="25000"/>
                  </a:schemeClr>
                </a:solidFill>
              </a:rPr>
              <a:t>) modell</a:t>
            </a:r>
          </a:p>
          <a:p>
            <a:pPr marL="285750" indent="-285750">
              <a:buFont typeface="Arial" panose="020B0604020202020204" pitchFamily="34" charset="0"/>
              <a:buChar char="•"/>
            </a:pPr>
            <a:r>
              <a:rPr lang="hu-HU" sz="2000" dirty="0" smtClean="0">
                <a:solidFill>
                  <a:schemeClr val="tx1">
                    <a:lumMod val="75000"/>
                    <a:lumOff val="25000"/>
                  </a:schemeClr>
                </a:solidFill>
              </a:rPr>
              <a:t>AR modell: </a:t>
            </a:r>
            <a:r>
              <a:rPr lang="hu-HU" sz="2000" dirty="0" smtClean="0">
                <a:solidFill>
                  <a:schemeClr val="tx1">
                    <a:lumMod val="75000"/>
                    <a:lumOff val="25000"/>
                  </a:schemeClr>
                </a:solidFill>
              </a:rPr>
              <a:t>idősor jelenlegi értékét </a:t>
            </a:r>
            <a:r>
              <a:rPr lang="hu-HU" sz="2000" dirty="0" smtClean="0">
                <a:solidFill>
                  <a:schemeClr val="tx1">
                    <a:lumMod val="75000"/>
                    <a:lumOff val="25000"/>
                  </a:schemeClr>
                </a:solidFill>
              </a:rPr>
              <a:t>saját múltbéli értékei függvényében fejezi ki</a:t>
            </a:r>
            <a:endParaRPr lang="hu-HU" sz="2000" dirty="0" smtClean="0">
              <a:solidFill>
                <a:schemeClr val="tx1">
                  <a:lumMod val="75000"/>
                  <a:lumOff val="25000"/>
                </a:schemeClr>
              </a:solidFill>
            </a:endParaRPr>
          </a:p>
          <a:p>
            <a:pPr marL="285750" indent="-285750">
              <a:buFont typeface="Arial" panose="020B0604020202020204" pitchFamily="34" charset="0"/>
              <a:buChar char="•"/>
            </a:pPr>
            <a:r>
              <a:rPr lang="hu-HU" sz="2000" dirty="0" smtClean="0">
                <a:solidFill>
                  <a:schemeClr val="tx1">
                    <a:lumMod val="75000"/>
                    <a:lumOff val="25000"/>
                  </a:schemeClr>
                </a:solidFill>
              </a:rPr>
              <a:t>MA modell: a jelenlegi és a mozgó átlag hibája közötti függőséget használja fel</a:t>
            </a:r>
          </a:p>
          <a:p>
            <a:pPr marL="285750" indent="-285750">
              <a:buFont typeface="Arial" panose="020B0604020202020204" pitchFamily="34" charset="0"/>
              <a:buChar char="•"/>
            </a:pPr>
            <a:r>
              <a:rPr lang="hu-HU" sz="2000" dirty="0" smtClean="0">
                <a:solidFill>
                  <a:schemeClr val="tx1">
                    <a:lumMod val="75000"/>
                    <a:lumOff val="25000"/>
                  </a:schemeClr>
                </a:solidFill>
              </a:rPr>
              <a:t>Legideálisabb paraméterek keresése </a:t>
            </a:r>
            <a:r>
              <a:rPr lang="hu-HU" sz="2000" dirty="0" err="1" smtClean="0">
                <a:solidFill>
                  <a:schemeClr val="tx1">
                    <a:lumMod val="75000"/>
                    <a:lumOff val="25000"/>
                  </a:schemeClr>
                </a:solidFill>
              </a:rPr>
              <a:t>auto_arima</a:t>
            </a:r>
            <a:r>
              <a:rPr lang="hu-HU" sz="2000" dirty="0" smtClean="0">
                <a:solidFill>
                  <a:schemeClr val="tx1">
                    <a:lumMod val="75000"/>
                    <a:lumOff val="25000"/>
                  </a:schemeClr>
                </a:solidFill>
              </a:rPr>
              <a:t>() funkcióval (sok modell összehasonlításával)</a:t>
            </a:r>
          </a:p>
          <a:p>
            <a:pPr marL="285750" indent="-285750">
              <a:buFont typeface="Arial" panose="020B0604020202020204" pitchFamily="34" charset="0"/>
              <a:buChar char="•"/>
            </a:pPr>
            <a:r>
              <a:rPr lang="hu-HU" sz="2000" dirty="0" smtClean="0">
                <a:solidFill>
                  <a:schemeClr val="tx1">
                    <a:lumMod val="75000"/>
                    <a:lumOff val="25000"/>
                  </a:schemeClr>
                </a:solidFill>
              </a:rPr>
              <a:t>Eltérés négyzetösszeg: 117.84</a:t>
            </a:r>
          </a:p>
          <a:p>
            <a:endParaRPr lang="hu-HU" dirty="0"/>
          </a:p>
        </p:txBody>
      </p:sp>
    </p:spTree>
    <p:extLst>
      <p:ext uri="{BB962C8B-B14F-4D97-AF65-F5344CB8AC3E}">
        <p14:creationId xmlns:p14="http://schemas.microsoft.com/office/powerpoint/2010/main" val="2637673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hu-HU" sz="5400" dirty="0" err="1"/>
              <a:t>Predikció</a:t>
            </a:r>
            <a:r>
              <a:rPr lang="hu-HU" sz="5400" dirty="0"/>
              <a:t> - előrejelzés</a:t>
            </a:r>
            <a:endParaRPr lang="en-US" sz="5400" dirty="0"/>
          </a:p>
        </p:txBody>
      </p:sp>
      <p:sp>
        <p:nvSpPr>
          <p:cNvPr id="4" name="Szövegdoboz 3"/>
          <p:cNvSpPr txBox="1"/>
          <p:nvPr/>
        </p:nvSpPr>
        <p:spPr>
          <a:xfrm>
            <a:off x="695400" y="1700808"/>
            <a:ext cx="5328592" cy="954107"/>
          </a:xfrm>
          <a:prstGeom prst="rect">
            <a:avLst/>
          </a:prstGeom>
          <a:noFill/>
        </p:spPr>
        <p:txBody>
          <a:bodyPr wrap="square" rtlCol="0">
            <a:spAutoFit/>
          </a:bodyPr>
          <a:lstStyle/>
          <a:p>
            <a:r>
              <a:rPr lang="hu-HU" sz="2800" dirty="0" smtClean="0">
                <a:solidFill>
                  <a:schemeClr val="tx1">
                    <a:lumMod val="75000"/>
                    <a:lumOff val="25000"/>
                  </a:schemeClr>
                </a:solidFill>
              </a:rPr>
              <a:t>20 hétnyi előrejelzés grafikusan és számokkal: </a:t>
            </a:r>
            <a:endParaRPr lang="hu-HU" sz="2800" dirty="0">
              <a:solidFill>
                <a:schemeClr val="tx1">
                  <a:lumMod val="75000"/>
                  <a:lumOff val="25000"/>
                </a:schemeClr>
              </a:solidFill>
            </a:endParaRPr>
          </a:p>
        </p:txBody>
      </p:sp>
      <p:pic>
        <p:nvPicPr>
          <p:cNvPr id="5" name="Kép 4"/>
          <p:cNvPicPr>
            <a:picLocks noChangeAspect="1"/>
          </p:cNvPicPr>
          <p:nvPr/>
        </p:nvPicPr>
        <p:blipFill>
          <a:blip r:embed="rId2"/>
          <a:stretch>
            <a:fillRect/>
          </a:stretch>
        </p:blipFill>
        <p:spPr>
          <a:xfrm>
            <a:off x="7320136" y="1988840"/>
            <a:ext cx="3240360" cy="4677428"/>
          </a:xfrm>
          <a:prstGeom prst="rect">
            <a:avLst/>
          </a:prstGeom>
        </p:spPr>
      </p:pic>
      <p:pic>
        <p:nvPicPr>
          <p:cNvPr id="6" name="Kép 5"/>
          <p:cNvPicPr>
            <a:picLocks noChangeAspect="1"/>
          </p:cNvPicPr>
          <p:nvPr/>
        </p:nvPicPr>
        <p:blipFill>
          <a:blip r:embed="rId3"/>
          <a:stretch>
            <a:fillRect/>
          </a:stretch>
        </p:blipFill>
        <p:spPr>
          <a:xfrm>
            <a:off x="1014109" y="2654915"/>
            <a:ext cx="5112568" cy="4137772"/>
          </a:xfrm>
          <a:prstGeom prst="rect">
            <a:avLst/>
          </a:prstGeom>
        </p:spPr>
      </p:pic>
    </p:spTree>
    <p:extLst>
      <p:ext uri="{BB962C8B-B14F-4D97-AF65-F5344CB8AC3E}">
        <p14:creationId xmlns:p14="http://schemas.microsoft.com/office/powerpoint/2010/main" val="54710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hu-HU" sz="5400" dirty="0"/>
              <a:t>Következtetések</a:t>
            </a:r>
            <a:endParaRPr lang="en-US" sz="5400" dirty="0"/>
          </a:p>
        </p:txBody>
      </p:sp>
      <p:sp>
        <p:nvSpPr>
          <p:cNvPr id="3" name="Szövegdoboz 2"/>
          <p:cNvSpPr txBox="1"/>
          <p:nvPr/>
        </p:nvSpPr>
        <p:spPr>
          <a:xfrm>
            <a:off x="839416" y="1700808"/>
            <a:ext cx="10657184" cy="4912114"/>
          </a:xfrm>
          <a:prstGeom prst="rect">
            <a:avLst/>
          </a:prstGeom>
          <a:noFill/>
        </p:spPr>
        <p:txBody>
          <a:bodyPr wrap="square" rtlCol="0">
            <a:spAutoFit/>
          </a:bodyPr>
          <a:lstStyle/>
          <a:p>
            <a:pPr marL="342900" indent="-342900">
              <a:lnSpc>
                <a:spcPct val="90000"/>
              </a:lnSpc>
              <a:spcBef>
                <a:spcPts val="1800"/>
              </a:spcBef>
              <a:buSzPct val="100000"/>
              <a:buFont typeface="Arial" panose="020B0604020202020204" pitchFamily="34" charset="0"/>
              <a:buChar char="•"/>
            </a:pPr>
            <a:r>
              <a:rPr lang="hu-HU" dirty="0">
                <a:solidFill>
                  <a:schemeClr val="tx1">
                    <a:lumMod val="75000"/>
                    <a:lumOff val="25000"/>
                  </a:schemeClr>
                </a:solidFill>
              </a:rPr>
              <a:t>Esetszám nem csökken, ahogy várható volt</a:t>
            </a:r>
          </a:p>
          <a:p>
            <a:pPr marL="342900" indent="-342900">
              <a:lnSpc>
                <a:spcPct val="90000"/>
              </a:lnSpc>
              <a:spcBef>
                <a:spcPts val="1800"/>
              </a:spcBef>
              <a:buSzPct val="100000"/>
              <a:buFont typeface="Arial" panose="020B0604020202020204" pitchFamily="34" charset="0"/>
              <a:buChar char="•"/>
            </a:pPr>
            <a:r>
              <a:rPr lang="hu-HU" dirty="0">
                <a:solidFill>
                  <a:schemeClr val="tx1">
                    <a:lumMod val="75000"/>
                    <a:lumOff val="25000"/>
                  </a:schemeClr>
                </a:solidFill>
              </a:rPr>
              <a:t>2006-ban </a:t>
            </a:r>
            <a:r>
              <a:rPr lang="hu-HU" dirty="0" smtClean="0">
                <a:solidFill>
                  <a:schemeClr val="tx1">
                    <a:lumMod val="75000"/>
                    <a:lumOff val="25000"/>
                  </a:schemeClr>
                </a:solidFill>
              </a:rPr>
              <a:t>több, mint 400 </a:t>
            </a:r>
            <a:r>
              <a:rPr lang="hu-HU" dirty="0">
                <a:solidFill>
                  <a:schemeClr val="tx1">
                    <a:lumMod val="75000"/>
                    <a:lumOff val="25000"/>
                  </a:schemeClr>
                </a:solidFill>
              </a:rPr>
              <a:t>beteg szorult kórházi </a:t>
            </a:r>
            <a:r>
              <a:rPr lang="hu-HU" dirty="0" smtClean="0">
                <a:solidFill>
                  <a:schemeClr val="tx1">
                    <a:lumMod val="75000"/>
                    <a:lumOff val="25000"/>
                  </a:schemeClr>
                </a:solidFill>
              </a:rPr>
              <a:t>ellátásra</a:t>
            </a:r>
          </a:p>
          <a:p>
            <a:pPr marL="342900" indent="-342900">
              <a:lnSpc>
                <a:spcPct val="90000"/>
              </a:lnSpc>
              <a:spcBef>
                <a:spcPts val="1800"/>
              </a:spcBef>
              <a:buSzPct val="100000"/>
              <a:buFont typeface="Arial" panose="020B0604020202020204" pitchFamily="34" charset="0"/>
              <a:buChar char="•"/>
            </a:pPr>
            <a:r>
              <a:rPr lang="hu-HU" dirty="0" smtClean="0">
                <a:solidFill>
                  <a:schemeClr val="tx1">
                    <a:lumMod val="75000"/>
                    <a:lumOff val="25000"/>
                  </a:schemeClr>
                </a:solidFill>
              </a:rPr>
              <a:t>Megoldási lehetőségek:</a:t>
            </a:r>
            <a:endParaRPr lang="hu-HU" dirty="0">
              <a:solidFill>
                <a:schemeClr val="tx1">
                  <a:lumMod val="75000"/>
                  <a:lumOff val="25000"/>
                </a:schemeClr>
              </a:solidFill>
            </a:endParaRPr>
          </a:p>
          <a:p>
            <a:pPr marL="0" lvl="1">
              <a:lnSpc>
                <a:spcPct val="90000"/>
              </a:lnSpc>
              <a:spcBef>
                <a:spcPts val="1800"/>
              </a:spcBef>
              <a:buSzPct val="100000"/>
            </a:pPr>
            <a:r>
              <a:rPr lang="hu-HU" dirty="0" smtClean="0">
                <a:solidFill>
                  <a:schemeClr val="tx1">
                    <a:lumMod val="75000"/>
                    <a:lumOff val="25000"/>
                  </a:schemeClr>
                </a:solidFill>
              </a:rPr>
              <a:t>	</a:t>
            </a:r>
            <a:r>
              <a:rPr lang="hu-HU" u="sng" dirty="0" smtClean="0">
                <a:solidFill>
                  <a:schemeClr val="tx1">
                    <a:lumMod val="75000"/>
                    <a:lumOff val="25000"/>
                  </a:schemeClr>
                </a:solidFill>
              </a:rPr>
              <a:t>- Az </a:t>
            </a:r>
            <a:r>
              <a:rPr lang="hu-HU" u="sng" dirty="0">
                <a:solidFill>
                  <a:schemeClr val="tx1">
                    <a:lumMod val="75000"/>
                    <a:lumOff val="25000"/>
                  </a:schemeClr>
                </a:solidFill>
              </a:rPr>
              <a:t>emberek tájékoztatása</a:t>
            </a:r>
          </a:p>
          <a:p>
            <a:pPr marL="1714500" lvl="5" indent="-342900">
              <a:lnSpc>
                <a:spcPct val="90000"/>
              </a:lnSpc>
              <a:spcBef>
                <a:spcPts val="1800"/>
              </a:spcBef>
              <a:buSzPct val="100000"/>
              <a:buFont typeface="Courier New" panose="02070309020205020404" pitchFamily="49" charset="0"/>
              <a:buChar char="o"/>
            </a:pPr>
            <a:r>
              <a:rPr lang="hu-HU" dirty="0">
                <a:solidFill>
                  <a:schemeClr val="tx1">
                    <a:lumMod val="75000"/>
                    <a:lumOff val="25000"/>
                  </a:schemeClr>
                </a:solidFill>
              </a:rPr>
              <a:t>A betegség súlyos szövődményeiről (tüdő-, máj-, agyvelőgyulladás, vérmérgezés)</a:t>
            </a:r>
          </a:p>
          <a:p>
            <a:pPr marL="1714500" lvl="5" indent="-342900">
              <a:lnSpc>
                <a:spcPct val="90000"/>
              </a:lnSpc>
              <a:spcBef>
                <a:spcPts val="1800"/>
              </a:spcBef>
              <a:buSzPct val="100000"/>
              <a:buFont typeface="Courier New" panose="02070309020205020404" pitchFamily="49" charset="0"/>
              <a:buChar char="o"/>
            </a:pPr>
            <a:r>
              <a:rPr lang="hu-HU" dirty="0">
                <a:solidFill>
                  <a:schemeClr val="tx1">
                    <a:lumMod val="75000"/>
                    <a:lumOff val="25000"/>
                  </a:schemeClr>
                </a:solidFill>
              </a:rPr>
              <a:t>Oltás elérhetőségéről (Magyarországon 1998 óta elérhető védőoltás)</a:t>
            </a:r>
          </a:p>
          <a:p>
            <a:pPr marL="1714500" lvl="5" indent="-342900">
              <a:lnSpc>
                <a:spcPct val="90000"/>
              </a:lnSpc>
              <a:spcBef>
                <a:spcPts val="1800"/>
              </a:spcBef>
              <a:buSzPct val="100000"/>
              <a:buFont typeface="Courier New" panose="02070309020205020404" pitchFamily="49" charset="0"/>
              <a:buChar char="o"/>
            </a:pPr>
            <a:r>
              <a:rPr lang="hu-HU" dirty="0">
                <a:solidFill>
                  <a:schemeClr val="tx1">
                    <a:lumMod val="75000"/>
                    <a:lumOff val="25000"/>
                  </a:schemeClr>
                </a:solidFill>
              </a:rPr>
              <a:t>Oltás veszélytelenségéről </a:t>
            </a:r>
          </a:p>
          <a:p>
            <a:pPr marL="0" lvl="1">
              <a:lnSpc>
                <a:spcPct val="90000"/>
              </a:lnSpc>
              <a:spcBef>
                <a:spcPts val="1800"/>
              </a:spcBef>
              <a:buSzPct val="100000"/>
            </a:pPr>
            <a:r>
              <a:rPr lang="hu-HU" dirty="0" smtClean="0">
                <a:solidFill>
                  <a:schemeClr val="tx1">
                    <a:lumMod val="75000"/>
                    <a:lumOff val="25000"/>
                  </a:schemeClr>
                </a:solidFill>
              </a:rPr>
              <a:t>	</a:t>
            </a:r>
            <a:r>
              <a:rPr lang="hu-HU" u="sng" dirty="0" smtClean="0">
                <a:solidFill>
                  <a:schemeClr val="tx1">
                    <a:lumMod val="75000"/>
                    <a:lumOff val="25000"/>
                  </a:schemeClr>
                </a:solidFill>
              </a:rPr>
              <a:t>- A </a:t>
            </a:r>
            <a:r>
              <a:rPr lang="hu-HU" u="sng" dirty="0">
                <a:solidFill>
                  <a:schemeClr val="tx1">
                    <a:lumMod val="75000"/>
                    <a:lumOff val="25000"/>
                  </a:schemeClr>
                </a:solidFill>
              </a:rPr>
              <a:t>védőoltás kötelezővé </a:t>
            </a:r>
            <a:r>
              <a:rPr lang="hu-HU" u="sng" dirty="0" smtClean="0">
                <a:solidFill>
                  <a:schemeClr val="tx1">
                    <a:lumMod val="75000"/>
                    <a:lumOff val="25000"/>
                  </a:schemeClr>
                </a:solidFill>
              </a:rPr>
              <a:t>tétele</a:t>
            </a:r>
          </a:p>
          <a:p>
            <a:pPr marL="0" lvl="1">
              <a:lnSpc>
                <a:spcPct val="90000"/>
              </a:lnSpc>
              <a:spcBef>
                <a:spcPts val="1800"/>
              </a:spcBef>
              <a:buSzPct val="100000"/>
            </a:pPr>
            <a:endParaRPr lang="hu-HU" u="sng" dirty="0">
              <a:solidFill>
                <a:schemeClr val="tx1">
                  <a:lumMod val="75000"/>
                  <a:lumOff val="25000"/>
                </a:schemeClr>
              </a:solidFill>
            </a:endParaRPr>
          </a:p>
          <a:p>
            <a:pPr marL="0" lvl="1">
              <a:lnSpc>
                <a:spcPct val="90000"/>
              </a:lnSpc>
              <a:spcBef>
                <a:spcPts val="1800"/>
              </a:spcBef>
              <a:buSzPct val="100000"/>
            </a:pPr>
            <a:r>
              <a:rPr lang="hu-HU" dirty="0" smtClean="0">
                <a:solidFill>
                  <a:schemeClr val="tx1">
                    <a:lumMod val="75000"/>
                    <a:lumOff val="25000"/>
                  </a:schemeClr>
                </a:solidFill>
              </a:rPr>
              <a:t>(</a:t>
            </a:r>
            <a:r>
              <a:rPr lang="hu-HU" dirty="0">
                <a:solidFill>
                  <a:schemeClr val="tx1">
                    <a:lumMod val="75000"/>
                    <a:lumOff val="25000"/>
                  </a:schemeClr>
                </a:solidFill>
              </a:rPr>
              <a:t>Hazánkban 2019. szeptemberében felkerült a bárányhimlő elleni vakcina a kötelező oltások listájára. Ettől kezdődően jelentős esetszám csökkenés várható, még kevesebb súlyos szövődményes </a:t>
            </a:r>
            <a:r>
              <a:rPr lang="hu-HU" dirty="0" smtClean="0">
                <a:solidFill>
                  <a:schemeClr val="tx1">
                    <a:lumMod val="75000"/>
                    <a:lumOff val="25000"/>
                  </a:schemeClr>
                </a:solidFill>
              </a:rPr>
              <a:t>esettel.)</a:t>
            </a:r>
            <a:endParaRPr lang="hu-HU" dirty="0">
              <a:solidFill>
                <a:schemeClr val="tx1">
                  <a:lumMod val="75000"/>
                  <a:lumOff val="25000"/>
                </a:schemeClr>
              </a:solidFill>
            </a:endParaRPr>
          </a:p>
        </p:txBody>
      </p:sp>
    </p:spTree>
    <p:extLst>
      <p:ext uri="{BB962C8B-B14F-4D97-AF65-F5344CB8AC3E}">
        <p14:creationId xmlns:p14="http://schemas.microsoft.com/office/powerpoint/2010/main" val="1931046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hu-HU" sz="5400" dirty="0" smtClean="0"/>
              <a:t>Források</a:t>
            </a:r>
            <a:endParaRPr lang="en-US" sz="5400" dirty="0"/>
          </a:p>
        </p:txBody>
      </p:sp>
      <p:sp>
        <p:nvSpPr>
          <p:cNvPr id="3" name="Szövegdoboz 2"/>
          <p:cNvSpPr txBox="1"/>
          <p:nvPr/>
        </p:nvSpPr>
        <p:spPr>
          <a:xfrm>
            <a:off x="695400" y="1916832"/>
            <a:ext cx="10513168" cy="4247317"/>
          </a:xfrm>
          <a:prstGeom prst="rect">
            <a:avLst/>
          </a:prstGeom>
          <a:noFill/>
        </p:spPr>
        <p:txBody>
          <a:bodyPr wrap="square" rtlCol="0">
            <a:spAutoFit/>
          </a:bodyPr>
          <a:lstStyle/>
          <a:p>
            <a:r>
              <a:rPr lang="hu-HU" dirty="0">
                <a:solidFill>
                  <a:schemeClr val="tx1">
                    <a:lumMod val="75000"/>
                    <a:lumOff val="25000"/>
                  </a:schemeClr>
                </a:solidFill>
                <a:hlinkClick r:id="rId2"/>
              </a:rPr>
              <a:t>https://</a:t>
            </a:r>
            <a:r>
              <a:rPr lang="hu-HU" dirty="0" smtClean="0">
                <a:solidFill>
                  <a:schemeClr val="tx1">
                    <a:lumMod val="75000"/>
                    <a:lumOff val="25000"/>
                  </a:schemeClr>
                </a:solidFill>
                <a:hlinkClick r:id="rId2"/>
              </a:rPr>
              <a:t>archive.ics.uci.edu/ml/datasets/Hungarian+Chickenpox+Cases</a:t>
            </a:r>
            <a:endParaRPr lang="hu-HU" dirty="0" smtClean="0">
              <a:solidFill>
                <a:schemeClr val="tx1">
                  <a:lumMod val="75000"/>
                  <a:lumOff val="25000"/>
                </a:schemeClr>
              </a:solidFill>
            </a:endParaRPr>
          </a:p>
          <a:p>
            <a:endParaRPr lang="hu-HU" dirty="0">
              <a:hlinkClick r:id="rId3"/>
            </a:endParaRPr>
          </a:p>
          <a:p>
            <a:r>
              <a:rPr lang="hu-HU" dirty="0" smtClean="0">
                <a:hlinkClick r:id="rId3"/>
              </a:rPr>
              <a:t>https</a:t>
            </a:r>
            <a:r>
              <a:rPr lang="hu-HU" dirty="0">
                <a:hlinkClick r:id="rId3"/>
              </a:rPr>
              <a:t>://hu.wikipedia.org/wiki/B%C3%A1r%C3%A1nyhiml%C5%91</a:t>
            </a:r>
            <a:endParaRPr lang="hu-HU" dirty="0" smtClean="0">
              <a:hlinkClick r:id="rId3"/>
            </a:endParaRPr>
          </a:p>
          <a:p>
            <a:endParaRPr lang="hu-HU" dirty="0">
              <a:hlinkClick r:id="rId3"/>
            </a:endParaRPr>
          </a:p>
          <a:p>
            <a:r>
              <a:rPr lang="hu-HU" dirty="0">
                <a:hlinkClick r:id="rId3"/>
              </a:rPr>
              <a:t>https://www.analyticsvidhya.com/blog/2021/06/power-of-interpolation-in-python-to-fill-missing-values/</a:t>
            </a:r>
            <a:endParaRPr lang="hu-HU" dirty="0" smtClean="0">
              <a:hlinkClick r:id="rId3"/>
            </a:endParaRPr>
          </a:p>
          <a:p>
            <a:endParaRPr lang="hu-HU" dirty="0">
              <a:hlinkClick r:id="rId3"/>
            </a:endParaRPr>
          </a:p>
          <a:p>
            <a:r>
              <a:rPr lang="hu-HU" dirty="0" smtClean="0">
                <a:hlinkClick r:id="rId3"/>
              </a:rPr>
              <a:t>https</a:t>
            </a:r>
            <a:r>
              <a:rPr lang="hu-HU" dirty="0">
                <a:hlinkClick r:id="rId3"/>
              </a:rPr>
              <a:t>://</a:t>
            </a:r>
            <a:r>
              <a:rPr lang="hu-HU" dirty="0" smtClean="0">
                <a:hlinkClick r:id="rId3"/>
              </a:rPr>
              <a:t>builtin.com/data-science/time-series-forecasting-python</a:t>
            </a:r>
            <a:endParaRPr lang="hu-HU" dirty="0" smtClean="0"/>
          </a:p>
          <a:p>
            <a:endParaRPr lang="hu-HU" dirty="0" smtClean="0"/>
          </a:p>
          <a:p>
            <a:r>
              <a:rPr lang="hu-HU" dirty="0">
                <a:hlinkClick r:id="rId4"/>
              </a:rPr>
              <a:t>https://</a:t>
            </a:r>
            <a:r>
              <a:rPr lang="hu-HU" dirty="0" smtClean="0">
                <a:hlinkClick r:id="rId4"/>
              </a:rPr>
              <a:t>medium.com/towards-data-science/how-to-forecast-sales-with-python-using-sarima-model-ba600992fa7d</a:t>
            </a:r>
            <a:endParaRPr lang="hu-HU" dirty="0" smtClean="0"/>
          </a:p>
          <a:p>
            <a:endParaRPr lang="hu-HU" dirty="0" smtClean="0"/>
          </a:p>
          <a:p>
            <a:r>
              <a:rPr lang="hu-HU" dirty="0">
                <a:hlinkClick r:id="rId5"/>
              </a:rPr>
              <a:t>https://</a:t>
            </a:r>
            <a:r>
              <a:rPr lang="hu-HU" dirty="0" smtClean="0">
                <a:hlinkClick r:id="rId5"/>
              </a:rPr>
              <a:t>www.kaggle.com/code/freespirit08/time-series-for-beginners-with-arima</a:t>
            </a:r>
            <a:endParaRPr lang="hu-HU" dirty="0" smtClean="0"/>
          </a:p>
          <a:p>
            <a:endParaRPr lang="hu-HU" dirty="0"/>
          </a:p>
          <a:p>
            <a:endParaRPr lang="hu-HU" dirty="0" smtClean="0"/>
          </a:p>
          <a:p>
            <a:endParaRPr lang="hu-HU" dirty="0"/>
          </a:p>
        </p:txBody>
      </p:sp>
    </p:spTree>
    <p:extLst>
      <p:ext uri="{BB962C8B-B14F-4D97-AF65-F5344CB8AC3E}">
        <p14:creationId xmlns:p14="http://schemas.microsoft.com/office/powerpoint/2010/main" val="1129746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4A2D946-9D75-29D0-459C-E2F40C283BAF}"/>
              </a:ext>
            </a:extLst>
          </p:cNvPr>
          <p:cNvSpPr txBox="1"/>
          <p:nvPr/>
        </p:nvSpPr>
        <p:spPr>
          <a:xfrm>
            <a:off x="1415480" y="2539189"/>
            <a:ext cx="10081120" cy="923330"/>
          </a:xfrm>
          <a:prstGeom prst="rect">
            <a:avLst/>
          </a:prstGeom>
          <a:noFill/>
        </p:spPr>
        <p:txBody>
          <a:bodyPr wrap="square" rtlCol="0">
            <a:spAutoFit/>
          </a:bodyPr>
          <a:lstStyle/>
          <a:p>
            <a:r>
              <a:rPr lang="hu-HU" sz="5400" b="1" dirty="0">
                <a:solidFill>
                  <a:schemeClr val="tx1">
                    <a:lumMod val="75000"/>
                    <a:lumOff val="25000"/>
                  </a:schemeClr>
                </a:solidFill>
                <a:effectLst>
                  <a:outerShdw blurRad="38100" dist="38100" dir="2700000" algn="tl">
                    <a:srgbClr val="000000">
                      <a:alpha val="43137"/>
                    </a:srgbClr>
                  </a:outerShdw>
                </a:effectLst>
              </a:rPr>
              <a:t>Köszönöm szépen a figyelmet!</a:t>
            </a:r>
            <a:endParaRPr lang="en-US" sz="5400" b="1" dirty="0">
              <a:solidFill>
                <a:schemeClr val="tx1">
                  <a:lumMod val="75000"/>
                  <a:lumOff val="25000"/>
                </a:schemeClr>
              </a:solidFill>
              <a:effectLst>
                <a:outerShdw blurRad="38100" dist="38100" dir="2700000" algn="tl">
                  <a:srgbClr val="000000">
                    <a:alpha val="43137"/>
                  </a:srgbClr>
                </a:outerShdw>
              </a:effectLst>
            </a:endParaRPr>
          </a:p>
        </p:txBody>
      </p:sp>
      <p:sp>
        <p:nvSpPr>
          <p:cNvPr id="4" name="TextBox 3">
            <a:extLst>
              <a:ext uri="{FF2B5EF4-FFF2-40B4-BE49-F238E27FC236}">
                <a16:creationId xmlns:a16="http://schemas.microsoft.com/office/drawing/2014/main" id="{B67EFD31-507C-7C34-BDFA-D6FAE7C06857}"/>
              </a:ext>
            </a:extLst>
          </p:cNvPr>
          <p:cNvSpPr txBox="1"/>
          <p:nvPr/>
        </p:nvSpPr>
        <p:spPr>
          <a:xfrm>
            <a:off x="839416" y="5517232"/>
            <a:ext cx="6264696" cy="584775"/>
          </a:xfrm>
          <a:prstGeom prst="rect">
            <a:avLst/>
          </a:prstGeom>
          <a:noFill/>
        </p:spPr>
        <p:txBody>
          <a:bodyPr wrap="square" rtlCol="0">
            <a:spAutoFit/>
          </a:bodyPr>
          <a:lstStyle/>
          <a:p>
            <a:r>
              <a:rPr lang="hu-HU" sz="3200" b="1" dirty="0">
                <a:solidFill>
                  <a:schemeClr val="tx1">
                    <a:lumMod val="75000"/>
                    <a:lumOff val="25000"/>
                  </a:schemeClr>
                </a:solidFill>
                <a:effectLst>
                  <a:outerShdw blurRad="38100" dist="38100" dir="2700000" algn="tl">
                    <a:srgbClr val="000000">
                      <a:alpha val="43137"/>
                    </a:srgbClr>
                  </a:outerShdw>
                </a:effectLst>
              </a:rPr>
              <a:t>Budapest, 2023. május 13.</a:t>
            </a:r>
            <a:endParaRPr lang="en-US" sz="3200" b="1" dirty="0">
              <a:solidFill>
                <a:schemeClr val="tx1">
                  <a:lumMod val="75000"/>
                  <a:lumOff val="2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01865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hu-HU" sz="5400" dirty="0"/>
              <a:t>Az előadás tartalma</a:t>
            </a:r>
            <a:endParaRPr lang="en-US" sz="5400" dirty="0"/>
          </a:p>
        </p:txBody>
      </p:sp>
      <p:sp>
        <p:nvSpPr>
          <p:cNvPr id="3" name="Content Placeholder 2"/>
          <p:cNvSpPr>
            <a:spLocks noGrp="1"/>
          </p:cNvSpPr>
          <p:nvPr>
            <p:ph idx="1"/>
          </p:nvPr>
        </p:nvSpPr>
        <p:spPr>
          <a:xfrm>
            <a:off x="1271464" y="2060848"/>
            <a:ext cx="9144000" cy="4572001"/>
          </a:xfrm>
        </p:spPr>
        <p:txBody>
          <a:bodyPr/>
          <a:lstStyle/>
          <a:p>
            <a:pPr marL="0" indent="0">
              <a:buNone/>
            </a:pPr>
            <a:r>
              <a:rPr lang="hu-HU" sz="2800" dirty="0"/>
              <a:t>1. Az elemzés céljának meghatározása</a:t>
            </a:r>
          </a:p>
          <a:p>
            <a:pPr marL="0" indent="0">
              <a:buNone/>
            </a:pPr>
            <a:r>
              <a:rPr lang="hu-HU" sz="2800" dirty="0"/>
              <a:t>2. Az adatok bemutatása</a:t>
            </a:r>
          </a:p>
          <a:p>
            <a:pPr marL="0" indent="0">
              <a:buNone/>
            </a:pPr>
            <a:r>
              <a:rPr lang="hu-HU" sz="2800" dirty="0"/>
              <a:t>3. Az adatok előkészítése</a:t>
            </a:r>
          </a:p>
          <a:p>
            <a:pPr marL="0" indent="0">
              <a:buNone/>
            </a:pPr>
            <a:r>
              <a:rPr lang="hu-HU" sz="2800" dirty="0"/>
              <a:t>4. Modellezés</a:t>
            </a:r>
          </a:p>
          <a:p>
            <a:pPr marL="0" indent="0">
              <a:buNone/>
            </a:pPr>
            <a:r>
              <a:rPr lang="hu-HU" sz="2800" dirty="0"/>
              <a:t>5. </a:t>
            </a:r>
            <a:r>
              <a:rPr lang="hu-HU" sz="2800" dirty="0" err="1"/>
              <a:t>Predikció</a:t>
            </a:r>
            <a:r>
              <a:rPr lang="hu-HU" sz="2800" dirty="0"/>
              <a:t> - előrejelzés</a:t>
            </a:r>
          </a:p>
          <a:p>
            <a:pPr marL="0" indent="0">
              <a:buNone/>
            </a:pPr>
            <a:r>
              <a:rPr lang="hu-HU" sz="2800" dirty="0"/>
              <a:t>6. Következtetések</a:t>
            </a:r>
          </a:p>
          <a:p>
            <a:pPr marL="0" indent="0">
              <a:buNone/>
            </a:pPr>
            <a:endParaRPr lang="en-US" dirty="0"/>
          </a:p>
        </p:txBody>
      </p:sp>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368" y="99220"/>
            <a:ext cx="11377264" cy="1325563"/>
          </a:xfrm>
        </p:spPr>
        <p:txBody>
          <a:bodyPr>
            <a:noAutofit/>
          </a:bodyPr>
          <a:lstStyle/>
          <a:p>
            <a:r>
              <a:rPr lang="hu-HU" sz="5400" dirty="0"/>
              <a:t>Az elemzés céljának meghatározása</a:t>
            </a:r>
            <a:endParaRPr lang="en-US" sz="5400" dirty="0"/>
          </a:p>
        </p:txBody>
      </p:sp>
      <p:sp>
        <p:nvSpPr>
          <p:cNvPr id="4" name="Content Placeholder 3">
            <a:extLst>
              <a:ext uri="{FF2B5EF4-FFF2-40B4-BE49-F238E27FC236}">
                <a16:creationId xmlns:a16="http://schemas.microsoft.com/office/drawing/2014/main" id="{E74E94BD-D192-F7F7-CE91-9015B5829337}"/>
              </a:ext>
            </a:extLst>
          </p:cNvPr>
          <p:cNvSpPr>
            <a:spLocks noGrp="1"/>
          </p:cNvSpPr>
          <p:nvPr>
            <p:ph idx="1"/>
          </p:nvPr>
        </p:nvSpPr>
        <p:spPr>
          <a:xfrm>
            <a:off x="407368" y="1909171"/>
            <a:ext cx="9144000" cy="4572001"/>
          </a:xfrm>
        </p:spPr>
        <p:txBody>
          <a:bodyPr/>
          <a:lstStyle/>
          <a:p>
            <a:r>
              <a:rPr lang="hu-HU" dirty="0"/>
              <a:t>A betegség, és </a:t>
            </a:r>
            <a:r>
              <a:rPr lang="hu-HU" dirty="0" smtClean="0"/>
              <a:t>komolyságának</a:t>
            </a:r>
            <a:r>
              <a:rPr lang="hu-HU" dirty="0" smtClean="0"/>
              <a:t> </a:t>
            </a:r>
            <a:r>
              <a:rPr lang="hu-HU" dirty="0"/>
              <a:t>bemutatása </a:t>
            </a:r>
          </a:p>
          <a:p>
            <a:r>
              <a:rPr lang="hu-HU" dirty="0"/>
              <a:t>Előrejelzés </a:t>
            </a:r>
            <a:r>
              <a:rPr lang="hu-HU" dirty="0" smtClean="0"/>
              <a:t>készítése</a:t>
            </a:r>
          </a:p>
          <a:p>
            <a:r>
              <a:rPr lang="hu-HU" dirty="0" smtClean="0"/>
              <a:t>Kötelező védőoltás létjogosultságának alátámasztása</a:t>
            </a:r>
            <a:endParaRPr lang="hu-HU" dirty="0"/>
          </a:p>
          <a:p>
            <a:r>
              <a:rPr lang="hu-HU" dirty="0" smtClean="0"/>
              <a:t>Megoldások </a:t>
            </a:r>
            <a:r>
              <a:rPr lang="hu-HU" dirty="0"/>
              <a:t>keresése</a:t>
            </a:r>
            <a:endParaRPr lang="en-US" dirty="0"/>
          </a:p>
        </p:txBody>
      </p:sp>
      <p:pic>
        <p:nvPicPr>
          <p:cNvPr id="5" name="Picture 4">
            <a:extLst>
              <a:ext uri="{FF2B5EF4-FFF2-40B4-BE49-F238E27FC236}">
                <a16:creationId xmlns:a16="http://schemas.microsoft.com/office/drawing/2014/main" id="{B39C351D-1156-EDF0-A4DA-E1E9DDF457EF}"/>
              </a:ext>
            </a:extLst>
          </p:cNvPr>
          <p:cNvPicPr>
            <a:picLocks noChangeAspect="1"/>
          </p:cNvPicPr>
          <p:nvPr/>
        </p:nvPicPr>
        <p:blipFill>
          <a:blip r:embed="rId2"/>
          <a:stretch>
            <a:fillRect/>
          </a:stretch>
        </p:blipFill>
        <p:spPr>
          <a:xfrm>
            <a:off x="7968208" y="1916832"/>
            <a:ext cx="4021088" cy="2861568"/>
          </a:xfrm>
          <a:prstGeom prst="rect">
            <a:avLst/>
          </a:prstGeom>
        </p:spPr>
      </p:pic>
      <p:sp>
        <p:nvSpPr>
          <p:cNvPr id="7" name="TextBox 6">
            <a:extLst>
              <a:ext uri="{FF2B5EF4-FFF2-40B4-BE49-F238E27FC236}">
                <a16:creationId xmlns:a16="http://schemas.microsoft.com/office/drawing/2014/main" id="{6192D3F9-C24B-B53B-02D1-9D6B64F0BD89}"/>
              </a:ext>
            </a:extLst>
          </p:cNvPr>
          <p:cNvSpPr txBox="1"/>
          <p:nvPr/>
        </p:nvSpPr>
        <p:spPr>
          <a:xfrm>
            <a:off x="911424" y="5085184"/>
            <a:ext cx="9649072" cy="830997"/>
          </a:xfrm>
          <a:prstGeom prst="rect">
            <a:avLst/>
          </a:prstGeom>
          <a:noFill/>
        </p:spPr>
        <p:txBody>
          <a:bodyPr wrap="square" rtlCol="0">
            <a:spAutoFit/>
          </a:bodyPr>
          <a:lstStyle/>
          <a:p>
            <a:r>
              <a:rPr lang="hu-HU" sz="2400" dirty="0">
                <a:solidFill>
                  <a:schemeClr val="tx1">
                    <a:lumMod val="75000"/>
                    <a:lumOff val="25000"/>
                  </a:schemeClr>
                </a:solidFill>
              </a:rPr>
              <a:t>Az adatállomány forrása a Kaliforniai Egyetem honlapja: https://archive.ics.uci.edu/ml/datasets/Hungarian+Chickenpox+Cases </a:t>
            </a:r>
            <a:endParaRPr lang="en-US" sz="2400" dirty="0">
              <a:solidFill>
                <a:schemeClr val="tx1">
                  <a:lumMod val="75000"/>
                  <a:lumOff val="25000"/>
                </a:schemeClr>
              </a:solidFill>
            </a:endParaRPr>
          </a:p>
        </p:txBody>
      </p:sp>
    </p:spTree>
    <p:extLst>
      <p:ext uri="{BB962C8B-B14F-4D97-AF65-F5344CB8AC3E}">
        <p14:creationId xmlns:p14="http://schemas.microsoft.com/office/powerpoint/2010/main" val="1928620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hu-HU" sz="5400" dirty="0"/>
              <a:t>Az adatok bemutatása</a:t>
            </a:r>
            <a:endParaRPr lang="en-US" sz="5400" dirty="0"/>
          </a:p>
        </p:txBody>
      </p:sp>
      <p:sp>
        <p:nvSpPr>
          <p:cNvPr id="3" name="Content Placeholder 2"/>
          <p:cNvSpPr>
            <a:spLocks noGrp="1"/>
          </p:cNvSpPr>
          <p:nvPr>
            <p:ph sz="half" idx="1"/>
          </p:nvPr>
        </p:nvSpPr>
        <p:spPr>
          <a:xfrm>
            <a:off x="1066800" y="1825624"/>
            <a:ext cx="10058400" cy="4575175"/>
          </a:xfrm>
        </p:spPr>
        <p:txBody>
          <a:bodyPr/>
          <a:lstStyle/>
          <a:p>
            <a:r>
              <a:rPr lang="hu-HU" dirty="0" smtClean="0"/>
              <a:t>21 oszlop: dátum, 19 megye és Budapest</a:t>
            </a:r>
          </a:p>
          <a:p>
            <a:r>
              <a:rPr lang="hu-HU" dirty="0" smtClean="0"/>
              <a:t>2005.01.03-tól kezdve heti eset számot rögzít 2015-ig            IDŐSOR </a:t>
            </a:r>
          </a:p>
          <a:p>
            <a:r>
              <a:rPr lang="hu-HU" dirty="0" smtClean="0"/>
              <a:t>522 sor            10 évnyi adat </a:t>
            </a:r>
          </a:p>
          <a:p>
            <a:endParaRPr lang="hu-HU" dirty="0"/>
          </a:p>
          <a:p>
            <a:endParaRPr lang="hu-HU" dirty="0"/>
          </a:p>
          <a:p>
            <a:endParaRPr lang="en-US" dirty="0"/>
          </a:p>
        </p:txBody>
      </p:sp>
      <p:pic>
        <p:nvPicPr>
          <p:cNvPr id="4" name="Kép 3"/>
          <p:cNvPicPr>
            <a:picLocks noChangeAspect="1"/>
          </p:cNvPicPr>
          <p:nvPr/>
        </p:nvPicPr>
        <p:blipFill>
          <a:blip r:embed="rId2"/>
          <a:stretch>
            <a:fillRect/>
          </a:stretch>
        </p:blipFill>
        <p:spPr>
          <a:xfrm>
            <a:off x="1059216" y="4221088"/>
            <a:ext cx="9507277" cy="2314898"/>
          </a:xfrm>
          <a:prstGeom prst="rect">
            <a:avLst/>
          </a:prstGeom>
        </p:spPr>
      </p:pic>
      <p:sp>
        <p:nvSpPr>
          <p:cNvPr id="5" name="Jobbra nyíl 4"/>
          <p:cNvSpPr/>
          <p:nvPr/>
        </p:nvSpPr>
        <p:spPr>
          <a:xfrm>
            <a:off x="8544272" y="2399758"/>
            <a:ext cx="720080" cy="3811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6" name="Jobbra nyíl 5"/>
          <p:cNvSpPr/>
          <p:nvPr/>
        </p:nvSpPr>
        <p:spPr>
          <a:xfrm>
            <a:off x="2495600" y="2975822"/>
            <a:ext cx="720080" cy="3811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Tree>
    <p:extLst>
      <p:ext uri="{BB962C8B-B14F-4D97-AF65-F5344CB8AC3E}">
        <p14:creationId xmlns:p14="http://schemas.microsoft.com/office/powerpoint/2010/main" val="2738627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hu-HU" sz="5400" dirty="0"/>
              <a:t>Az adatok </a:t>
            </a:r>
            <a:r>
              <a:rPr lang="hu-HU" sz="5400" dirty="0" smtClean="0"/>
              <a:t>előkészítése I.</a:t>
            </a:r>
            <a:endParaRPr lang="en-US" sz="5400" dirty="0"/>
          </a:p>
        </p:txBody>
      </p:sp>
      <p:sp>
        <p:nvSpPr>
          <p:cNvPr id="3" name="Content Placeholder 2"/>
          <p:cNvSpPr>
            <a:spLocks noGrp="1"/>
          </p:cNvSpPr>
          <p:nvPr>
            <p:ph sz="half" idx="1"/>
          </p:nvPr>
        </p:nvSpPr>
        <p:spPr>
          <a:xfrm>
            <a:off x="1066800" y="1825624"/>
            <a:ext cx="708720" cy="4575175"/>
          </a:xfrm>
        </p:spPr>
        <p:txBody>
          <a:bodyPr/>
          <a:lstStyle/>
          <a:p>
            <a:pPr marL="0" indent="0">
              <a:buNone/>
            </a:pPr>
            <a:endParaRPr lang="en-US" dirty="0"/>
          </a:p>
          <a:p>
            <a:endParaRPr lang="en-US" dirty="0"/>
          </a:p>
          <a:p>
            <a:pPr marL="0" indent="0">
              <a:buNone/>
            </a:pPr>
            <a:endParaRPr lang="en-US" dirty="0"/>
          </a:p>
        </p:txBody>
      </p:sp>
      <p:graphicFrame>
        <p:nvGraphicFramePr>
          <p:cNvPr id="7" name="Content Placeholder 6" descr="Segmented process showing 3 tasks arranged one below the other with downward pointing arrows to indicate progression from first task to second task and second task to third task. Placeholder text for task description   present under each group."/>
          <p:cNvGraphicFramePr>
            <a:graphicFrameLocks noGrp="1"/>
          </p:cNvGraphicFramePr>
          <p:nvPr>
            <p:ph sz="half" idx="2"/>
            <p:extLst>
              <p:ext uri="{D42A27DB-BD31-4B8C-83A1-F6EECF244321}">
                <p14:modId xmlns:p14="http://schemas.microsoft.com/office/powerpoint/2010/main" val="4249539085"/>
              </p:ext>
            </p:extLst>
          </p:nvPr>
        </p:nvGraphicFramePr>
        <p:xfrm>
          <a:off x="839416" y="1818728"/>
          <a:ext cx="7399368" cy="43396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Kép 3"/>
          <p:cNvPicPr>
            <a:picLocks noChangeAspect="1"/>
          </p:cNvPicPr>
          <p:nvPr/>
        </p:nvPicPr>
        <p:blipFill>
          <a:blip r:embed="rId7"/>
          <a:stretch>
            <a:fillRect/>
          </a:stretch>
        </p:blipFill>
        <p:spPr>
          <a:xfrm>
            <a:off x="8562850" y="2276871"/>
            <a:ext cx="3149774" cy="3252483"/>
          </a:xfrm>
          <a:prstGeom prst="rect">
            <a:avLst/>
          </a:prstGeom>
        </p:spPr>
      </p:pic>
    </p:spTree>
    <p:extLst>
      <p:ext uri="{BB962C8B-B14F-4D97-AF65-F5344CB8AC3E}">
        <p14:creationId xmlns:p14="http://schemas.microsoft.com/office/powerpoint/2010/main" val="394882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hu-HU" sz="5400" dirty="0"/>
              <a:t>Az adatok </a:t>
            </a:r>
            <a:r>
              <a:rPr lang="hu-HU" sz="5400" dirty="0" smtClean="0"/>
              <a:t>előkészítése II.</a:t>
            </a:r>
            <a:endParaRPr lang="en-US" sz="5400" dirty="0"/>
          </a:p>
        </p:txBody>
      </p:sp>
      <p:sp>
        <p:nvSpPr>
          <p:cNvPr id="3" name="Content Placeholder 2"/>
          <p:cNvSpPr>
            <a:spLocks noGrp="1"/>
          </p:cNvSpPr>
          <p:nvPr>
            <p:ph sz="half" idx="1"/>
          </p:nvPr>
        </p:nvSpPr>
        <p:spPr>
          <a:xfrm>
            <a:off x="1066800" y="1825624"/>
            <a:ext cx="708720" cy="4575175"/>
          </a:xfrm>
        </p:spPr>
        <p:txBody>
          <a:bodyPr/>
          <a:lstStyle/>
          <a:p>
            <a:pPr marL="0" indent="0">
              <a:buNone/>
            </a:pPr>
            <a:endParaRPr lang="en-US" dirty="0"/>
          </a:p>
          <a:p>
            <a:endParaRPr lang="en-US" dirty="0"/>
          </a:p>
          <a:p>
            <a:pPr marL="0" indent="0">
              <a:buNone/>
            </a:pPr>
            <a:endParaRPr lang="en-US" dirty="0"/>
          </a:p>
        </p:txBody>
      </p:sp>
      <p:graphicFrame>
        <p:nvGraphicFramePr>
          <p:cNvPr id="7" name="Content Placeholder 6" descr="Segmented process showing 3 tasks arranged one below the other with downward pointing arrows to indicate progression from first task to second task and second task to third task. Placeholder text for task description   present under each group."/>
          <p:cNvGraphicFramePr>
            <a:graphicFrameLocks noGrp="1"/>
          </p:cNvGraphicFramePr>
          <p:nvPr>
            <p:ph sz="half" idx="2"/>
            <p:extLst>
              <p:ext uri="{D42A27DB-BD31-4B8C-83A1-F6EECF244321}">
                <p14:modId xmlns:p14="http://schemas.microsoft.com/office/powerpoint/2010/main" val="1596485278"/>
              </p:ext>
            </p:extLst>
          </p:nvPr>
        </p:nvGraphicFramePr>
        <p:xfrm>
          <a:off x="551384" y="1772816"/>
          <a:ext cx="4824536" cy="43396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Kép 4"/>
          <p:cNvPicPr>
            <a:picLocks noChangeAspect="1"/>
          </p:cNvPicPr>
          <p:nvPr/>
        </p:nvPicPr>
        <p:blipFill>
          <a:blip r:embed="rId7"/>
          <a:stretch>
            <a:fillRect/>
          </a:stretch>
        </p:blipFill>
        <p:spPr>
          <a:xfrm>
            <a:off x="6055152" y="1533713"/>
            <a:ext cx="5706831" cy="2520000"/>
          </a:xfrm>
          <a:prstGeom prst="rect">
            <a:avLst/>
          </a:prstGeom>
        </p:spPr>
      </p:pic>
      <p:pic>
        <p:nvPicPr>
          <p:cNvPr id="6" name="Kép 5"/>
          <p:cNvPicPr>
            <a:picLocks noChangeAspect="1"/>
          </p:cNvPicPr>
          <p:nvPr/>
        </p:nvPicPr>
        <p:blipFill>
          <a:blip r:embed="rId8"/>
          <a:stretch>
            <a:fillRect/>
          </a:stretch>
        </p:blipFill>
        <p:spPr>
          <a:xfrm>
            <a:off x="6055152" y="4113211"/>
            <a:ext cx="5702753" cy="2520000"/>
          </a:xfrm>
          <a:prstGeom prst="rect">
            <a:avLst/>
          </a:prstGeom>
        </p:spPr>
      </p:pic>
    </p:spTree>
    <p:extLst>
      <p:ext uri="{BB962C8B-B14F-4D97-AF65-F5344CB8AC3E}">
        <p14:creationId xmlns:p14="http://schemas.microsoft.com/office/powerpoint/2010/main" val="347767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hu-HU" sz="5400" dirty="0"/>
              <a:t>Az adatok </a:t>
            </a:r>
            <a:r>
              <a:rPr lang="hu-HU" sz="5400" dirty="0" smtClean="0"/>
              <a:t>előkészítése III.</a:t>
            </a:r>
            <a:endParaRPr lang="en-US" sz="5400" dirty="0"/>
          </a:p>
        </p:txBody>
      </p:sp>
      <p:sp>
        <p:nvSpPr>
          <p:cNvPr id="5" name="Szövegdoboz 4"/>
          <p:cNvSpPr txBox="1"/>
          <p:nvPr/>
        </p:nvSpPr>
        <p:spPr>
          <a:xfrm>
            <a:off x="767408" y="1628800"/>
            <a:ext cx="9472712" cy="1200329"/>
          </a:xfrm>
          <a:prstGeom prst="rect">
            <a:avLst/>
          </a:prstGeom>
          <a:noFill/>
        </p:spPr>
        <p:txBody>
          <a:bodyPr wrap="square" rtlCol="0">
            <a:spAutoFit/>
          </a:bodyPr>
          <a:lstStyle/>
          <a:p>
            <a:pPr marL="285750" indent="-285750">
              <a:buFont typeface="Arial" panose="020B0604020202020204" pitchFamily="34" charset="0"/>
              <a:buChar char="•"/>
            </a:pPr>
            <a:r>
              <a:rPr lang="hu-HU" dirty="0" err="1" smtClean="0">
                <a:solidFill>
                  <a:schemeClr val="tx1">
                    <a:lumMod val="75000"/>
                    <a:lumOff val="25000"/>
                  </a:schemeClr>
                </a:solidFill>
              </a:rPr>
              <a:t>Stacionaritás</a:t>
            </a:r>
            <a:r>
              <a:rPr lang="hu-HU" dirty="0" smtClean="0">
                <a:solidFill>
                  <a:schemeClr val="tx1">
                    <a:lumMod val="75000"/>
                    <a:lumOff val="25000"/>
                  </a:schemeClr>
                </a:solidFill>
              </a:rPr>
              <a:t>: állandó átlag, állandó szórás, és az </a:t>
            </a:r>
            <a:r>
              <a:rPr lang="hu-HU" dirty="0" err="1" smtClean="0">
                <a:solidFill>
                  <a:schemeClr val="tx1">
                    <a:lumMod val="75000"/>
                    <a:lumOff val="25000"/>
                  </a:schemeClr>
                </a:solidFill>
              </a:rPr>
              <a:t>auto</a:t>
            </a:r>
            <a:r>
              <a:rPr lang="hu-HU" dirty="0" smtClean="0">
                <a:solidFill>
                  <a:schemeClr val="tx1">
                    <a:lumMod val="75000"/>
                    <a:lumOff val="25000"/>
                  </a:schemeClr>
                </a:solidFill>
              </a:rPr>
              <a:t>-kovariancia sem függ az időtől.</a:t>
            </a:r>
          </a:p>
          <a:p>
            <a:pPr marL="285750" indent="-285750">
              <a:buFont typeface="Arial" panose="020B0604020202020204" pitchFamily="34" charset="0"/>
              <a:buChar char="•"/>
            </a:pPr>
            <a:r>
              <a:rPr lang="hu-HU" dirty="0" smtClean="0">
                <a:solidFill>
                  <a:schemeClr val="tx1">
                    <a:lumMod val="75000"/>
                    <a:lumOff val="25000"/>
                  </a:schemeClr>
                </a:solidFill>
              </a:rPr>
              <a:t>Elronthatja a trend, és a szezonalitás is.</a:t>
            </a:r>
          </a:p>
          <a:p>
            <a:pPr marL="285750" indent="-285750">
              <a:buFont typeface="Arial" panose="020B0604020202020204" pitchFamily="34" charset="0"/>
              <a:buChar char="•"/>
            </a:pPr>
            <a:endParaRPr lang="hu-HU" dirty="0" smtClean="0">
              <a:solidFill>
                <a:schemeClr val="tx1">
                  <a:lumMod val="75000"/>
                  <a:lumOff val="25000"/>
                </a:schemeClr>
              </a:solidFill>
            </a:endParaRPr>
          </a:p>
          <a:p>
            <a:r>
              <a:rPr lang="hu-HU" dirty="0" smtClean="0">
                <a:solidFill>
                  <a:schemeClr val="tx1">
                    <a:lumMod val="75000"/>
                    <a:lumOff val="25000"/>
                  </a:schemeClr>
                </a:solidFill>
              </a:rPr>
              <a:t>			</a:t>
            </a:r>
            <a:r>
              <a:rPr lang="hu-HU" dirty="0" err="1" smtClean="0">
                <a:solidFill>
                  <a:schemeClr val="tx1">
                    <a:lumMod val="75000"/>
                    <a:lumOff val="25000"/>
                  </a:schemeClr>
                </a:solidFill>
              </a:rPr>
              <a:t>Stacionaritás</a:t>
            </a:r>
            <a:r>
              <a:rPr lang="hu-HU" dirty="0" smtClean="0">
                <a:solidFill>
                  <a:schemeClr val="tx1">
                    <a:lumMod val="75000"/>
                    <a:lumOff val="25000"/>
                  </a:schemeClr>
                </a:solidFill>
              </a:rPr>
              <a:t> ellenőrzése grafikus módszerrel:</a:t>
            </a:r>
            <a:endParaRPr lang="hu-HU" dirty="0">
              <a:solidFill>
                <a:schemeClr val="tx1">
                  <a:lumMod val="75000"/>
                  <a:lumOff val="25000"/>
                </a:schemeClr>
              </a:solidFill>
            </a:endParaRPr>
          </a:p>
        </p:txBody>
      </p:sp>
      <p:pic>
        <p:nvPicPr>
          <p:cNvPr id="6" name="Kép 5"/>
          <p:cNvPicPr>
            <a:picLocks noChangeAspect="1"/>
          </p:cNvPicPr>
          <p:nvPr/>
        </p:nvPicPr>
        <p:blipFill>
          <a:blip r:embed="rId2"/>
          <a:stretch>
            <a:fillRect/>
          </a:stretch>
        </p:blipFill>
        <p:spPr>
          <a:xfrm>
            <a:off x="1271464" y="2829129"/>
            <a:ext cx="8824640" cy="3865634"/>
          </a:xfrm>
          <a:prstGeom prst="rect">
            <a:avLst/>
          </a:prstGeom>
        </p:spPr>
      </p:pic>
    </p:spTree>
    <p:extLst>
      <p:ext uri="{BB962C8B-B14F-4D97-AF65-F5344CB8AC3E}">
        <p14:creationId xmlns:p14="http://schemas.microsoft.com/office/powerpoint/2010/main" val="686720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hu-HU" sz="5400" dirty="0"/>
              <a:t>Az adatok </a:t>
            </a:r>
            <a:r>
              <a:rPr lang="hu-HU" sz="5400" dirty="0" smtClean="0"/>
              <a:t>előkészítése IV.</a:t>
            </a:r>
            <a:endParaRPr lang="en-US" sz="5400" dirty="0"/>
          </a:p>
        </p:txBody>
      </p:sp>
      <p:sp>
        <p:nvSpPr>
          <p:cNvPr id="5" name="Szövegdoboz 4"/>
          <p:cNvSpPr txBox="1"/>
          <p:nvPr/>
        </p:nvSpPr>
        <p:spPr>
          <a:xfrm>
            <a:off x="623392" y="1700808"/>
            <a:ext cx="7848872" cy="1015663"/>
          </a:xfrm>
          <a:prstGeom prst="rect">
            <a:avLst/>
          </a:prstGeom>
          <a:noFill/>
        </p:spPr>
        <p:txBody>
          <a:bodyPr wrap="square" rtlCol="0">
            <a:spAutoFit/>
          </a:bodyPr>
          <a:lstStyle/>
          <a:p>
            <a:r>
              <a:rPr lang="hu-HU" sz="2000" dirty="0" smtClean="0">
                <a:solidFill>
                  <a:schemeClr val="tx1">
                    <a:lumMod val="75000"/>
                    <a:lumOff val="25000"/>
                  </a:schemeClr>
                </a:solidFill>
              </a:rPr>
              <a:t>Trendhatás csökkentése az idősor elemeinek </a:t>
            </a:r>
            <a:r>
              <a:rPr lang="hu-HU" sz="2000" dirty="0" err="1" smtClean="0">
                <a:solidFill>
                  <a:schemeClr val="tx1">
                    <a:lumMod val="75000"/>
                    <a:lumOff val="25000"/>
                  </a:schemeClr>
                </a:solidFill>
              </a:rPr>
              <a:t>LOGARITMUSával</a:t>
            </a:r>
            <a:r>
              <a:rPr lang="hu-HU" sz="2000" dirty="0" smtClean="0">
                <a:solidFill>
                  <a:schemeClr val="tx1">
                    <a:lumMod val="75000"/>
                    <a:lumOff val="25000"/>
                  </a:schemeClr>
                </a:solidFill>
              </a:rPr>
              <a:t>. </a:t>
            </a:r>
            <a:r>
              <a:rPr lang="en-US" sz="2000" dirty="0">
                <a:solidFill>
                  <a:schemeClr val="tx1">
                    <a:lumMod val="75000"/>
                    <a:lumOff val="25000"/>
                  </a:schemeClr>
                </a:solidFill>
              </a:rPr>
              <a:t>Ha a </a:t>
            </a:r>
            <a:r>
              <a:rPr lang="hu-HU" sz="2000" dirty="0" smtClean="0">
                <a:solidFill>
                  <a:schemeClr val="tx1">
                    <a:lumMod val="75000"/>
                    <a:lumOff val="25000"/>
                  </a:schemeClr>
                </a:solidFill>
              </a:rPr>
              <a:t>kapott </a:t>
            </a:r>
            <a:r>
              <a:rPr lang="en-US" sz="2000" dirty="0" err="1" smtClean="0">
                <a:solidFill>
                  <a:schemeClr val="tx1">
                    <a:lumMod val="75000"/>
                    <a:lumOff val="25000"/>
                  </a:schemeClr>
                </a:solidFill>
              </a:rPr>
              <a:t>függvény</a:t>
            </a:r>
            <a:r>
              <a:rPr lang="en-US" sz="2000" dirty="0" smtClean="0">
                <a:solidFill>
                  <a:schemeClr val="tx1">
                    <a:lumMod val="75000"/>
                    <a:lumOff val="25000"/>
                  </a:schemeClr>
                </a:solidFill>
              </a:rPr>
              <a:t> </a:t>
            </a:r>
            <a:r>
              <a:rPr lang="en-US" sz="2000" dirty="0" err="1">
                <a:solidFill>
                  <a:schemeClr val="tx1">
                    <a:lumMod val="75000"/>
                    <a:lumOff val="25000"/>
                  </a:schemeClr>
                </a:solidFill>
              </a:rPr>
              <a:t>és</a:t>
            </a:r>
            <a:r>
              <a:rPr lang="en-US" sz="2000" dirty="0">
                <a:solidFill>
                  <a:schemeClr val="tx1">
                    <a:lumMod val="75000"/>
                    <a:lumOff val="25000"/>
                  </a:schemeClr>
                </a:solidFill>
              </a:rPr>
              <a:t> a </a:t>
            </a:r>
            <a:r>
              <a:rPr lang="en-US" sz="2000" dirty="0" err="1">
                <a:solidFill>
                  <a:schemeClr val="tx1">
                    <a:lumMod val="75000"/>
                    <a:lumOff val="25000"/>
                  </a:schemeClr>
                </a:solidFill>
              </a:rPr>
              <a:t>mozgó</a:t>
            </a:r>
            <a:r>
              <a:rPr lang="en-US" sz="2000" dirty="0">
                <a:solidFill>
                  <a:schemeClr val="tx1">
                    <a:lumMod val="75000"/>
                    <a:lumOff val="25000"/>
                  </a:schemeClr>
                </a:solidFill>
              </a:rPr>
              <a:t> </a:t>
            </a:r>
            <a:r>
              <a:rPr lang="en-US" sz="2000" dirty="0" err="1">
                <a:solidFill>
                  <a:schemeClr val="tx1">
                    <a:lumMod val="75000"/>
                    <a:lumOff val="25000"/>
                  </a:schemeClr>
                </a:solidFill>
              </a:rPr>
              <a:t>átlagának</a:t>
            </a:r>
            <a:r>
              <a:rPr lang="en-US" sz="2000" dirty="0">
                <a:solidFill>
                  <a:schemeClr val="tx1">
                    <a:lumMod val="75000"/>
                    <a:lumOff val="25000"/>
                  </a:schemeClr>
                </a:solidFill>
              </a:rPr>
              <a:t> </a:t>
            </a:r>
            <a:r>
              <a:rPr lang="en-US" sz="2000" dirty="0" err="1">
                <a:solidFill>
                  <a:schemeClr val="tx1">
                    <a:lumMod val="75000"/>
                    <a:lumOff val="25000"/>
                  </a:schemeClr>
                </a:solidFill>
              </a:rPr>
              <a:t>különbségét</a:t>
            </a:r>
            <a:r>
              <a:rPr lang="en-US" sz="2000" dirty="0">
                <a:solidFill>
                  <a:schemeClr val="tx1">
                    <a:lumMod val="75000"/>
                    <a:lumOff val="25000"/>
                  </a:schemeClr>
                </a:solidFill>
              </a:rPr>
              <a:t> </a:t>
            </a:r>
            <a:r>
              <a:rPr lang="en-US" sz="2000" dirty="0" err="1">
                <a:solidFill>
                  <a:schemeClr val="tx1">
                    <a:lumMod val="75000"/>
                    <a:lumOff val="25000"/>
                  </a:schemeClr>
                </a:solidFill>
              </a:rPr>
              <a:t>képezzük</a:t>
            </a:r>
            <a:r>
              <a:rPr lang="en-US" sz="2000" dirty="0">
                <a:solidFill>
                  <a:schemeClr val="tx1">
                    <a:lumMod val="75000"/>
                    <a:lumOff val="25000"/>
                  </a:schemeClr>
                </a:solidFill>
              </a:rPr>
              <a:t>, </a:t>
            </a:r>
            <a:r>
              <a:rPr lang="en-US" sz="2000" dirty="0" err="1">
                <a:solidFill>
                  <a:schemeClr val="tx1">
                    <a:lumMod val="75000"/>
                    <a:lumOff val="25000"/>
                  </a:schemeClr>
                </a:solidFill>
              </a:rPr>
              <a:t>akkor</a:t>
            </a:r>
            <a:r>
              <a:rPr lang="en-US" sz="2000" dirty="0">
                <a:solidFill>
                  <a:schemeClr val="tx1">
                    <a:lumMod val="75000"/>
                    <a:lumOff val="25000"/>
                  </a:schemeClr>
                </a:solidFill>
              </a:rPr>
              <a:t> </a:t>
            </a:r>
            <a:r>
              <a:rPr lang="en-US" sz="2000" dirty="0" err="1">
                <a:solidFill>
                  <a:schemeClr val="tx1">
                    <a:lumMod val="75000"/>
                    <a:lumOff val="25000"/>
                  </a:schemeClr>
                </a:solidFill>
              </a:rPr>
              <a:t>az</a:t>
            </a:r>
            <a:r>
              <a:rPr lang="en-US" sz="2000" dirty="0">
                <a:solidFill>
                  <a:schemeClr val="tx1">
                    <a:lumMod val="75000"/>
                    <a:lumOff val="25000"/>
                  </a:schemeClr>
                </a:solidFill>
              </a:rPr>
              <a:t> </a:t>
            </a:r>
            <a:r>
              <a:rPr lang="en-US" sz="2000" dirty="0" err="1">
                <a:solidFill>
                  <a:schemeClr val="tx1">
                    <a:lumMod val="75000"/>
                    <a:lumOff val="25000"/>
                  </a:schemeClr>
                </a:solidFill>
              </a:rPr>
              <a:t>alábbi</a:t>
            </a:r>
            <a:r>
              <a:rPr lang="en-US" sz="2000" dirty="0">
                <a:solidFill>
                  <a:schemeClr val="tx1">
                    <a:lumMod val="75000"/>
                    <a:lumOff val="25000"/>
                  </a:schemeClr>
                </a:solidFill>
              </a:rPr>
              <a:t> </a:t>
            </a:r>
            <a:r>
              <a:rPr lang="en-US" sz="2000" dirty="0" err="1">
                <a:solidFill>
                  <a:schemeClr val="tx1">
                    <a:lumMod val="75000"/>
                    <a:lumOff val="25000"/>
                  </a:schemeClr>
                </a:solidFill>
              </a:rPr>
              <a:t>eredményt</a:t>
            </a:r>
            <a:r>
              <a:rPr lang="en-US" sz="2000" dirty="0">
                <a:solidFill>
                  <a:schemeClr val="tx1">
                    <a:lumMod val="75000"/>
                    <a:lumOff val="25000"/>
                  </a:schemeClr>
                </a:solidFill>
              </a:rPr>
              <a:t> </a:t>
            </a:r>
            <a:r>
              <a:rPr lang="en-US" sz="2000" dirty="0" err="1">
                <a:solidFill>
                  <a:schemeClr val="tx1">
                    <a:lumMod val="75000"/>
                    <a:lumOff val="25000"/>
                  </a:schemeClr>
                </a:solidFill>
              </a:rPr>
              <a:t>kapjuk</a:t>
            </a:r>
            <a:r>
              <a:rPr lang="en-US" sz="2000" dirty="0">
                <a:solidFill>
                  <a:schemeClr val="tx1">
                    <a:lumMod val="75000"/>
                    <a:lumOff val="25000"/>
                  </a:schemeClr>
                </a:solidFill>
              </a:rPr>
              <a:t>: </a:t>
            </a:r>
            <a:endParaRPr lang="hu-HU" sz="2000" dirty="0" smtClean="0">
              <a:solidFill>
                <a:schemeClr val="tx1">
                  <a:lumMod val="75000"/>
                  <a:lumOff val="25000"/>
                </a:schemeClr>
              </a:solidFill>
            </a:endParaRPr>
          </a:p>
        </p:txBody>
      </p:sp>
      <p:pic>
        <p:nvPicPr>
          <p:cNvPr id="3" name="Kép 2"/>
          <p:cNvPicPr>
            <a:picLocks noChangeAspect="1"/>
          </p:cNvPicPr>
          <p:nvPr/>
        </p:nvPicPr>
        <p:blipFill>
          <a:blip r:embed="rId2"/>
          <a:stretch>
            <a:fillRect/>
          </a:stretch>
        </p:blipFill>
        <p:spPr>
          <a:xfrm>
            <a:off x="1991544" y="2780928"/>
            <a:ext cx="8364588" cy="3842411"/>
          </a:xfrm>
          <a:prstGeom prst="rect">
            <a:avLst/>
          </a:prstGeom>
        </p:spPr>
      </p:pic>
    </p:spTree>
    <p:extLst>
      <p:ext uri="{BB962C8B-B14F-4D97-AF65-F5344CB8AC3E}">
        <p14:creationId xmlns:p14="http://schemas.microsoft.com/office/powerpoint/2010/main" val="428743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hu-HU" sz="5400" dirty="0"/>
              <a:t>Az adatok </a:t>
            </a:r>
            <a:r>
              <a:rPr lang="hu-HU" sz="5400" dirty="0" smtClean="0"/>
              <a:t>előkészítése V.</a:t>
            </a:r>
            <a:endParaRPr lang="en-US" sz="5400" dirty="0"/>
          </a:p>
        </p:txBody>
      </p:sp>
      <p:sp>
        <p:nvSpPr>
          <p:cNvPr id="5" name="Szövegdoboz 4"/>
          <p:cNvSpPr txBox="1"/>
          <p:nvPr/>
        </p:nvSpPr>
        <p:spPr>
          <a:xfrm>
            <a:off x="623392" y="1700808"/>
            <a:ext cx="8568952" cy="1323439"/>
          </a:xfrm>
          <a:prstGeom prst="rect">
            <a:avLst/>
          </a:prstGeom>
          <a:noFill/>
        </p:spPr>
        <p:txBody>
          <a:bodyPr wrap="square" rtlCol="0">
            <a:spAutoFit/>
          </a:bodyPr>
          <a:lstStyle/>
          <a:p>
            <a:r>
              <a:rPr lang="hu-HU" sz="2000" dirty="0" smtClean="0">
                <a:solidFill>
                  <a:schemeClr val="tx1">
                    <a:lumMod val="75000"/>
                    <a:lumOff val="25000"/>
                  </a:schemeClr>
                </a:solidFill>
              </a:rPr>
              <a:t>Trendhatás csökkentése </a:t>
            </a:r>
            <a:r>
              <a:rPr lang="hu-HU" sz="2000" dirty="0" err="1" smtClean="0">
                <a:solidFill>
                  <a:schemeClr val="tx1">
                    <a:lumMod val="75000"/>
                    <a:lumOff val="25000"/>
                  </a:schemeClr>
                </a:solidFill>
              </a:rPr>
              <a:t>DEKOMPOZÍCIÓval</a:t>
            </a:r>
            <a:r>
              <a:rPr lang="hu-HU" sz="2000" dirty="0" smtClean="0">
                <a:solidFill>
                  <a:schemeClr val="tx1">
                    <a:lumMod val="75000"/>
                    <a:lumOff val="25000"/>
                  </a:schemeClr>
                </a:solidFill>
              </a:rPr>
              <a:t>. Így szétválasztjuk az idősorunkat trend, szezonális és </a:t>
            </a:r>
            <a:r>
              <a:rPr lang="hu-HU" sz="2000" dirty="0" err="1" smtClean="0">
                <a:solidFill>
                  <a:schemeClr val="tx1">
                    <a:lumMod val="75000"/>
                    <a:lumOff val="25000"/>
                  </a:schemeClr>
                </a:solidFill>
              </a:rPr>
              <a:t>reziduális</a:t>
            </a:r>
            <a:r>
              <a:rPr lang="hu-HU" sz="2000" dirty="0" smtClean="0">
                <a:solidFill>
                  <a:schemeClr val="tx1">
                    <a:lumMod val="75000"/>
                    <a:lumOff val="25000"/>
                  </a:schemeClr>
                </a:solidFill>
              </a:rPr>
              <a:t>(maradvány) hatásokra. </a:t>
            </a:r>
            <a:r>
              <a:rPr lang="hu-HU" sz="2000" dirty="0">
                <a:solidFill>
                  <a:schemeClr val="tx1">
                    <a:lumMod val="75000"/>
                    <a:lumOff val="25000"/>
                  </a:schemeClr>
                </a:solidFill>
              </a:rPr>
              <a:t>A</a:t>
            </a:r>
            <a:r>
              <a:rPr lang="en-US" sz="2000" dirty="0" smtClean="0">
                <a:solidFill>
                  <a:schemeClr val="tx1">
                    <a:lumMod val="75000"/>
                    <a:lumOff val="25000"/>
                  </a:schemeClr>
                </a:solidFill>
              </a:rPr>
              <a:t> </a:t>
            </a:r>
            <a:r>
              <a:rPr lang="en-US" sz="2000" dirty="0" err="1">
                <a:solidFill>
                  <a:schemeClr val="tx1">
                    <a:lumMod val="75000"/>
                    <a:lumOff val="25000"/>
                  </a:schemeClr>
                </a:solidFill>
              </a:rPr>
              <a:t>trendet</a:t>
            </a:r>
            <a:r>
              <a:rPr lang="en-US" sz="2000" dirty="0">
                <a:solidFill>
                  <a:schemeClr val="tx1">
                    <a:lumMod val="75000"/>
                    <a:lumOff val="25000"/>
                  </a:schemeClr>
                </a:solidFill>
              </a:rPr>
              <a:t>, </a:t>
            </a:r>
            <a:r>
              <a:rPr lang="en-US" sz="2000" dirty="0" err="1">
                <a:solidFill>
                  <a:schemeClr val="tx1">
                    <a:lumMod val="75000"/>
                    <a:lumOff val="25000"/>
                  </a:schemeClr>
                </a:solidFill>
              </a:rPr>
              <a:t>illetve</a:t>
            </a:r>
            <a:r>
              <a:rPr lang="en-US" sz="2000" dirty="0">
                <a:solidFill>
                  <a:schemeClr val="tx1">
                    <a:lumMod val="75000"/>
                    <a:lumOff val="25000"/>
                  </a:schemeClr>
                </a:solidFill>
              </a:rPr>
              <a:t> </a:t>
            </a:r>
            <a:r>
              <a:rPr lang="en-US" sz="2000" dirty="0" err="1">
                <a:solidFill>
                  <a:schemeClr val="tx1">
                    <a:lumMod val="75000"/>
                    <a:lumOff val="25000"/>
                  </a:schemeClr>
                </a:solidFill>
              </a:rPr>
              <a:t>szezonalitást</a:t>
            </a:r>
            <a:r>
              <a:rPr lang="en-US" sz="2000" dirty="0">
                <a:solidFill>
                  <a:schemeClr val="tx1">
                    <a:lumMod val="75000"/>
                    <a:lumOff val="25000"/>
                  </a:schemeClr>
                </a:solidFill>
              </a:rPr>
              <a:t> </a:t>
            </a:r>
            <a:r>
              <a:rPr lang="en-US" sz="2000" dirty="0" err="1">
                <a:solidFill>
                  <a:schemeClr val="tx1">
                    <a:lumMod val="75000"/>
                    <a:lumOff val="25000"/>
                  </a:schemeClr>
                </a:solidFill>
              </a:rPr>
              <a:t>elhagyva</a:t>
            </a:r>
            <a:r>
              <a:rPr lang="en-US" sz="2000" dirty="0">
                <a:solidFill>
                  <a:schemeClr val="tx1">
                    <a:lumMod val="75000"/>
                    <a:lumOff val="25000"/>
                  </a:schemeClr>
                </a:solidFill>
              </a:rPr>
              <a:t>, </a:t>
            </a:r>
            <a:r>
              <a:rPr lang="en-US" sz="2000" dirty="0" err="1">
                <a:solidFill>
                  <a:schemeClr val="tx1">
                    <a:lumMod val="75000"/>
                    <a:lumOff val="25000"/>
                  </a:schemeClr>
                </a:solidFill>
              </a:rPr>
              <a:t>és</a:t>
            </a:r>
            <a:r>
              <a:rPr lang="en-US" sz="2000" dirty="0">
                <a:solidFill>
                  <a:schemeClr val="tx1">
                    <a:lumMod val="75000"/>
                    <a:lumOff val="25000"/>
                  </a:schemeClr>
                </a:solidFill>
              </a:rPr>
              <a:t> </a:t>
            </a:r>
            <a:r>
              <a:rPr lang="en-US" sz="2000" dirty="0" err="1">
                <a:solidFill>
                  <a:schemeClr val="tx1">
                    <a:lumMod val="75000"/>
                    <a:lumOff val="25000"/>
                  </a:schemeClr>
                </a:solidFill>
              </a:rPr>
              <a:t>csak</a:t>
            </a:r>
            <a:r>
              <a:rPr lang="en-US" sz="2000" dirty="0">
                <a:solidFill>
                  <a:schemeClr val="tx1">
                    <a:lumMod val="75000"/>
                    <a:lumOff val="25000"/>
                  </a:schemeClr>
                </a:solidFill>
              </a:rPr>
              <a:t> a </a:t>
            </a:r>
            <a:r>
              <a:rPr lang="en-US" sz="2000" dirty="0" err="1">
                <a:solidFill>
                  <a:schemeClr val="tx1">
                    <a:lumMod val="75000"/>
                    <a:lumOff val="25000"/>
                  </a:schemeClr>
                </a:solidFill>
              </a:rPr>
              <a:t>maradványt</a:t>
            </a:r>
            <a:r>
              <a:rPr lang="en-US" sz="2000" dirty="0">
                <a:solidFill>
                  <a:schemeClr val="tx1">
                    <a:lumMod val="75000"/>
                    <a:lumOff val="25000"/>
                  </a:schemeClr>
                </a:solidFill>
              </a:rPr>
              <a:t> </a:t>
            </a:r>
            <a:r>
              <a:rPr lang="en-US" sz="2000" dirty="0" err="1">
                <a:solidFill>
                  <a:schemeClr val="tx1">
                    <a:lumMod val="75000"/>
                    <a:lumOff val="25000"/>
                  </a:schemeClr>
                </a:solidFill>
              </a:rPr>
              <a:t>használva</a:t>
            </a:r>
            <a:r>
              <a:rPr lang="en-US" sz="2000" dirty="0">
                <a:solidFill>
                  <a:schemeClr val="tx1">
                    <a:lumMod val="75000"/>
                    <a:lumOff val="25000"/>
                  </a:schemeClr>
                </a:solidFill>
              </a:rPr>
              <a:t> </a:t>
            </a:r>
            <a:r>
              <a:rPr lang="en-US" sz="2000" dirty="0" err="1">
                <a:solidFill>
                  <a:schemeClr val="tx1">
                    <a:lumMod val="75000"/>
                    <a:lumOff val="25000"/>
                  </a:schemeClr>
                </a:solidFill>
              </a:rPr>
              <a:t>az</a:t>
            </a:r>
            <a:r>
              <a:rPr lang="en-US" sz="2000" dirty="0">
                <a:solidFill>
                  <a:schemeClr val="tx1">
                    <a:lumMod val="75000"/>
                    <a:lumOff val="25000"/>
                  </a:schemeClr>
                </a:solidFill>
              </a:rPr>
              <a:t> </a:t>
            </a:r>
            <a:r>
              <a:rPr lang="en-US" sz="2000" dirty="0" err="1">
                <a:solidFill>
                  <a:schemeClr val="tx1">
                    <a:lumMod val="75000"/>
                    <a:lumOff val="25000"/>
                  </a:schemeClr>
                </a:solidFill>
              </a:rPr>
              <a:t>alábbi</a:t>
            </a:r>
            <a:r>
              <a:rPr lang="en-US" sz="2000" dirty="0">
                <a:solidFill>
                  <a:schemeClr val="tx1">
                    <a:lumMod val="75000"/>
                    <a:lumOff val="25000"/>
                  </a:schemeClr>
                </a:solidFill>
              </a:rPr>
              <a:t> </a:t>
            </a:r>
            <a:r>
              <a:rPr lang="en-US" sz="2000" dirty="0" err="1">
                <a:solidFill>
                  <a:schemeClr val="tx1">
                    <a:lumMod val="75000"/>
                    <a:lumOff val="25000"/>
                  </a:schemeClr>
                </a:solidFill>
              </a:rPr>
              <a:t>eredményt</a:t>
            </a:r>
            <a:r>
              <a:rPr lang="en-US" sz="2000" dirty="0">
                <a:solidFill>
                  <a:schemeClr val="tx1">
                    <a:lumMod val="75000"/>
                    <a:lumOff val="25000"/>
                  </a:schemeClr>
                </a:solidFill>
              </a:rPr>
              <a:t> </a:t>
            </a:r>
            <a:r>
              <a:rPr lang="en-US" sz="2000" dirty="0" err="1" smtClean="0">
                <a:solidFill>
                  <a:schemeClr val="tx1">
                    <a:lumMod val="75000"/>
                    <a:lumOff val="25000"/>
                  </a:schemeClr>
                </a:solidFill>
              </a:rPr>
              <a:t>kapjuk</a:t>
            </a:r>
            <a:r>
              <a:rPr lang="hu-HU" sz="2000" dirty="0" smtClean="0">
                <a:solidFill>
                  <a:schemeClr val="tx1">
                    <a:lumMod val="75000"/>
                    <a:lumOff val="25000"/>
                  </a:schemeClr>
                </a:solidFill>
              </a:rPr>
              <a:t>:</a:t>
            </a:r>
          </a:p>
        </p:txBody>
      </p:sp>
      <p:pic>
        <p:nvPicPr>
          <p:cNvPr id="4" name="Kép 3"/>
          <p:cNvPicPr>
            <a:picLocks noChangeAspect="1"/>
          </p:cNvPicPr>
          <p:nvPr/>
        </p:nvPicPr>
        <p:blipFill>
          <a:blip r:embed="rId2"/>
          <a:stretch>
            <a:fillRect/>
          </a:stretch>
        </p:blipFill>
        <p:spPr>
          <a:xfrm>
            <a:off x="479376" y="2996952"/>
            <a:ext cx="4680520" cy="3413910"/>
          </a:xfrm>
          <a:prstGeom prst="rect">
            <a:avLst/>
          </a:prstGeom>
        </p:spPr>
      </p:pic>
      <p:pic>
        <p:nvPicPr>
          <p:cNvPr id="6" name="Kép 5"/>
          <p:cNvPicPr>
            <a:picLocks noChangeAspect="1"/>
          </p:cNvPicPr>
          <p:nvPr/>
        </p:nvPicPr>
        <p:blipFill>
          <a:blip r:embed="rId3"/>
          <a:stretch>
            <a:fillRect/>
          </a:stretch>
        </p:blipFill>
        <p:spPr>
          <a:xfrm>
            <a:off x="5375920" y="2996952"/>
            <a:ext cx="6624736" cy="2914526"/>
          </a:xfrm>
          <a:prstGeom prst="rect">
            <a:avLst/>
          </a:prstGeom>
        </p:spPr>
      </p:pic>
    </p:spTree>
    <p:extLst>
      <p:ext uri="{BB962C8B-B14F-4D97-AF65-F5344CB8AC3E}">
        <p14:creationId xmlns:p14="http://schemas.microsoft.com/office/powerpoint/2010/main" val="3089274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Medical design presentation (widescreen)</Template>
  <TotalTime>270</TotalTime>
  <Words>386</Words>
  <Application>Microsoft Office PowerPoint</Application>
  <PresentationFormat>Szélesvásznú</PresentationFormat>
  <Paragraphs>92</Paragraphs>
  <Slides>15</Slides>
  <Notes>0</Notes>
  <HiddenSlides>0</HiddenSlides>
  <MMClips>0</MMClips>
  <ScaleCrop>false</ScaleCrop>
  <HeadingPairs>
    <vt:vector size="6" baseType="variant">
      <vt:variant>
        <vt:lpstr>Használt betűtípusok</vt:lpstr>
      </vt:variant>
      <vt:variant>
        <vt:i4>3</vt:i4>
      </vt:variant>
      <vt:variant>
        <vt:lpstr>Téma</vt:lpstr>
      </vt:variant>
      <vt:variant>
        <vt:i4>1</vt:i4>
      </vt:variant>
      <vt:variant>
        <vt:lpstr>Diacímek</vt:lpstr>
      </vt:variant>
      <vt:variant>
        <vt:i4>15</vt:i4>
      </vt:variant>
    </vt:vector>
  </HeadingPairs>
  <TitlesOfParts>
    <vt:vector size="19" baseType="lpstr">
      <vt:lpstr>Arial</vt:lpstr>
      <vt:lpstr>Courier New</vt:lpstr>
      <vt:lpstr>Franklin Gothic Medium</vt:lpstr>
      <vt:lpstr>Medical Design 16x9</vt:lpstr>
      <vt:lpstr>A bárányhimlő alakulása Magyarországon</vt:lpstr>
      <vt:lpstr>Az előadás tartalma</vt:lpstr>
      <vt:lpstr>Az elemzés céljának meghatározása</vt:lpstr>
      <vt:lpstr>Az adatok bemutatása</vt:lpstr>
      <vt:lpstr>Az adatok előkészítése I.</vt:lpstr>
      <vt:lpstr>Az adatok előkészítése II.</vt:lpstr>
      <vt:lpstr>Az adatok előkészítése III.</vt:lpstr>
      <vt:lpstr>Az adatok előkészítése IV.</vt:lpstr>
      <vt:lpstr>Az adatok előkészítése V.</vt:lpstr>
      <vt:lpstr>Az adatok előkészítése VI.</vt:lpstr>
      <vt:lpstr>Modellezés</vt:lpstr>
      <vt:lpstr>Predikció - előrejelzés</vt:lpstr>
      <vt:lpstr>Következtetések</vt:lpstr>
      <vt:lpstr>Források</vt:lpstr>
      <vt:lpstr>PowerPoint-bemutató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bárányhimlő alakulása Magyarországon</dc:title>
  <dc:creator>András Papp</dc:creator>
  <cp:lastModifiedBy>Papp András</cp:lastModifiedBy>
  <cp:revision>22</cp:revision>
  <dcterms:created xsi:type="dcterms:W3CDTF">2023-05-12T14:17:53Z</dcterms:created>
  <dcterms:modified xsi:type="dcterms:W3CDTF">2023-05-13T06:33:02Z</dcterms:modified>
</cp:coreProperties>
</file>