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4"/>
    <p:sldMasterId id="2147483652"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9144000" cx="16256000"/>
  <p:notesSz cx="6858000" cy="9144000"/>
  <p:embeddedFontLst>
    <p:embeddedFont>
      <p:font typeface="Gill Sans"/>
      <p:regular r:id="rId20"/>
      <p:bold r:id="rId21"/>
    </p:embeddedFont>
    <p:embeddedFont>
      <p:font typeface="Questrial"/>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CF3F3D-C509-4D20-8EC7-5F3255B9967A}">
  <a:tblStyle styleId="{ECCF3F3D-C509-4D20-8EC7-5F3255B9967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4.xml"/><Relationship Id="rId22" Type="http://schemas.openxmlformats.org/officeDocument/2006/relationships/font" Target="fonts/Questrial-regular.fntdata"/><Relationship Id="rId10" Type="http://schemas.openxmlformats.org/officeDocument/2006/relationships/slide" Target="slides/slide3.xml"/><Relationship Id="rId21" Type="http://schemas.openxmlformats.org/officeDocument/2006/relationships/font" Target="fonts/GillSans-bold.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34" name="Google Shape;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aae16e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1faae16e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14" name="Google Shape;11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120" name="Google Shape;12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40" name="Google Shape;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0: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54" name="Google Shape;5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65" name="Google Shape;6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73" name="Google Shape;7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79" name="Google Shape;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85" name="Google Shape;8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Font typeface="Arial"/>
              <a:buNone/>
            </a:pPr>
            <a:r>
              <a:t/>
            </a:r>
            <a:endParaRPr b="0" i="0" sz="1100" u="none" cap="none" strike="noStrike">
              <a:solidFill>
                <a:schemeClr val="dk1"/>
              </a:solidFill>
              <a:latin typeface="Arial"/>
              <a:ea typeface="Arial"/>
              <a:cs typeface="Arial"/>
              <a:sym typeface="Arial"/>
            </a:endParaRPr>
          </a:p>
        </p:txBody>
      </p:sp>
      <p:sp>
        <p:nvSpPr>
          <p:cNvPr id="91" name="Google Shape;9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7504c03be8f2bf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7504c03be8f2bf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 name="Shape 8"/>
        <p:cNvGrpSpPr/>
        <p:nvPr/>
      </p:nvGrpSpPr>
      <p:grpSpPr>
        <a:xfrm>
          <a:off x="0" y="0"/>
          <a:ext cx="0" cy="0"/>
          <a:chOff x="0" y="0"/>
          <a:chExt cx="0" cy="0"/>
        </a:xfrm>
      </p:grpSpPr>
      <p:sp>
        <p:nvSpPr>
          <p:cNvPr id="9" name="Google Shape;9;p2"/>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
        <p:nvSpPr>
          <p:cNvPr id="10" name="Google Shape;10;p2"/>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9pPr>
          </a:lstStyle>
          <a:p/>
        </p:txBody>
      </p:sp>
      <p:sp>
        <p:nvSpPr>
          <p:cNvPr id="11" name="Google Shape;11;p2"/>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12" name="Google Shape;12;p2"/>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13" name="Google Shape;13;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
        <p:nvSpPr>
          <p:cNvPr id="19" name="Google Shape;19;p4"/>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
        <p:nvSpPr>
          <p:cNvPr id="20" name="Google Shape;20;p4"/>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21" name="Google Shape;21;p4"/>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Clr>
                <a:schemeClr val="dk1"/>
              </a:buClr>
              <a:buSzPts val="1400"/>
              <a:buFont typeface="Gill Sans"/>
              <a:buNone/>
              <a:defRPr b="0" i="0" sz="1200" u="none" cap="none" strike="noStrike">
                <a:solidFill>
                  <a:schemeClr val="dk1"/>
                </a:solidFill>
                <a:latin typeface="Gill Sans"/>
                <a:ea typeface="Gill Sans"/>
                <a:cs typeface="Gill Sans"/>
                <a:sym typeface="Gill Sans"/>
              </a:defRPr>
            </a:lvl9pPr>
          </a:lstStyle>
          <a:p/>
        </p:txBody>
      </p:sp>
      <p:sp>
        <p:nvSpPr>
          <p:cNvPr id="22" name="Google Shape;22;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Clr>
                <a:schemeClr val="dk1"/>
              </a:buClr>
              <a:buFont typeface="Gill Sans"/>
              <a:buNone/>
              <a:defRPr b="0" i="0" sz="12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6" name="Shape 26"/>
        <p:cNvGrpSpPr/>
        <p:nvPr/>
      </p:nvGrpSpPr>
      <p:grpSpPr>
        <a:xfrm>
          <a:off x="0" y="0"/>
          <a:ext cx="0" cy="0"/>
          <a:chOff x="0" y="0"/>
          <a:chExt cx="0" cy="0"/>
        </a:xfrm>
      </p:grpSpPr>
      <p:sp>
        <p:nvSpPr>
          <p:cNvPr id="27" name="Google Shape;27;p6"/>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28" name="Google Shape;28;p6"/>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
        <p:nvSpPr>
          <p:cNvPr id="29" name="Google Shape;29;p6"/>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30" name="Google Shape;30;p6"/>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31" name="Google Shape;31;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Clr>
                <a:schemeClr val="dk1"/>
              </a:buClr>
              <a:buSzPts val="1400"/>
              <a:buFont typeface="Gill Sans"/>
              <a:buNone/>
              <a:defRPr b="0" i="0" sz="2800" u="none" cap="none" strike="noStrike">
                <a:solidFill>
                  <a:schemeClr val="dk1"/>
                </a:solidFill>
                <a:latin typeface="Gill Sans"/>
                <a:ea typeface="Gill Sans"/>
                <a:cs typeface="Gill Sans"/>
                <a:sym typeface="Gill Sans"/>
              </a:defRPr>
            </a:lvl9pPr>
          </a:lstStyle>
          <a:p/>
        </p:txBody>
      </p:sp>
      <p:sp>
        <p:nvSpPr>
          <p:cNvPr id="7" name="Google Shape;7;p1"/>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Clr>
                <a:schemeClr val="dk1"/>
              </a:buClr>
              <a:buSzPts val="1400"/>
              <a:buFont typeface="Gill Sans"/>
              <a:buNone/>
              <a:defRPr b="0" i="0" sz="7200" u="none" cap="none" strike="noStrike">
                <a:solidFill>
                  <a:schemeClr val="dk1"/>
                </a:solidFill>
                <a:latin typeface="Gill Sans"/>
                <a:ea typeface="Gill Sans"/>
                <a:cs typeface="Gill Sans"/>
                <a:sym typeface="Gill Sans"/>
              </a:defRPr>
            </a:lvl9pPr>
          </a:lstStyle>
          <a:p/>
        </p:txBody>
      </p:sp>
      <p:sp>
        <p:nvSpPr>
          <p:cNvPr id="16" name="Google Shape;16;p3"/>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25" name="Google Shape;25;p5"/>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2.png"/><Relationship Id="rId5"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1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4.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2.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2.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4">
            <a:alphaModFix/>
          </a:blip>
          <a:srcRect b="0" l="0" r="0" t="0"/>
          <a:stretch/>
        </p:blipFill>
        <p:spPr>
          <a:xfrm>
            <a:off x="5785875" y="1428425"/>
            <a:ext cx="4684200" cy="1842300"/>
          </a:xfrm>
          <a:prstGeom prst="rect">
            <a:avLst/>
          </a:prstGeom>
          <a:noFill/>
          <a:ln>
            <a:noFill/>
          </a:ln>
        </p:spPr>
      </p:pic>
      <p:sp>
        <p:nvSpPr>
          <p:cNvPr id="37" name="Google Shape;37;p7"/>
          <p:cNvSpPr txBox="1"/>
          <p:nvPr/>
        </p:nvSpPr>
        <p:spPr>
          <a:xfrm>
            <a:off x="6019550" y="4806950"/>
            <a:ext cx="4113300" cy="571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Font typeface="Muli"/>
              <a:buNone/>
            </a:pPr>
            <a:r>
              <a:rPr lang="en-US" sz="3000">
                <a:solidFill>
                  <a:schemeClr val="dk1"/>
                </a:solidFill>
                <a:latin typeface="Muli"/>
                <a:ea typeface="Muli"/>
                <a:cs typeface="Muli"/>
                <a:sym typeface="Muli"/>
              </a:rPr>
              <a:t>June/July 2019</a:t>
            </a:r>
            <a:endParaRPr sz="3000">
              <a:solidFill>
                <a:schemeClr val="dk1"/>
              </a:solidFill>
              <a:latin typeface="Muli"/>
              <a:ea typeface="Muli"/>
              <a:cs typeface="Muli"/>
              <a:sym typeface="Muli"/>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07" name="Shape 107"/>
        <p:cNvGrpSpPr/>
        <p:nvPr/>
      </p:nvGrpSpPr>
      <p:grpSpPr>
        <a:xfrm>
          <a:off x="0" y="0"/>
          <a:ext cx="0" cy="0"/>
          <a:chOff x="0" y="0"/>
          <a:chExt cx="0" cy="0"/>
        </a:xfrm>
      </p:grpSpPr>
      <p:sp>
        <p:nvSpPr>
          <p:cNvPr id="108" name="Google Shape;108;p16"/>
          <p:cNvSpPr/>
          <p:nvPr/>
        </p:nvSpPr>
        <p:spPr>
          <a:xfrm>
            <a:off x="303125" y="3233250"/>
            <a:ext cx="15787200" cy="551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5250" y="1580450"/>
            <a:ext cx="12091800" cy="940800"/>
          </a:xfrm>
          <a:prstGeom prst="rect">
            <a:avLst/>
          </a:prstGeom>
          <a:solidFill>
            <a:srgbClr val="B3BDC7"/>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3000">
                <a:solidFill>
                  <a:srgbClr val="F3F3F3"/>
                </a:solidFill>
                <a:latin typeface="Questrial"/>
                <a:ea typeface="Questrial"/>
                <a:cs typeface="Questrial"/>
                <a:sym typeface="Questrial"/>
              </a:rPr>
              <a:t>GOOGLE &amp; BING</a:t>
            </a:r>
            <a:r>
              <a:rPr lang="en-US" sz="3000">
                <a:latin typeface="Questrial"/>
                <a:ea typeface="Questrial"/>
                <a:cs typeface="Questrial"/>
                <a:sym typeface="Questrial"/>
              </a:rPr>
              <a:t> </a:t>
            </a:r>
            <a:r>
              <a:rPr lang="en-US" sz="3000">
                <a:solidFill>
                  <a:srgbClr val="D9D9D9"/>
                </a:solidFill>
                <a:latin typeface="Questrial"/>
                <a:ea typeface="Questrial"/>
                <a:cs typeface="Questrial"/>
                <a:sym typeface="Questrial"/>
              </a:rPr>
              <a:t>KEYWORD RANKINGS</a:t>
            </a:r>
            <a:endParaRPr sz="3000">
              <a:solidFill>
                <a:srgbClr val="D9D9D9"/>
              </a:solidFill>
              <a:latin typeface="Questrial"/>
              <a:ea typeface="Questrial"/>
              <a:cs typeface="Questrial"/>
              <a:sym typeface="Questrial"/>
            </a:endParaRPr>
          </a:p>
        </p:txBody>
      </p:sp>
      <p:pic>
        <p:nvPicPr>
          <p:cNvPr id="110" name="Google Shape;110;p16"/>
          <p:cNvPicPr preferRelativeResize="0"/>
          <p:nvPr/>
        </p:nvPicPr>
        <p:blipFill rotWithShape="1">
          <a:blip r:embed="rId4">
            <a:alphaModFix/>
          </a:blip>
          <a:srcRect b="0" l="0" r="0" t="0"/>
          <a:stretch/>
        </p:blipFill>
        <p:spPr>
          <a:xfrm>
            <a:off x="972813" y="482502"/>
            <a:ext cx="2099400" cy="825600"/>
          </a:xfrm>
          <a:prstGeom prst="rect">
            <a:avLst/>
          </a:prstGeom>
          <a:noFill/>
          <a:ln>
            <a:noFill/>
          </a:ln>
        </p:spPr>
      </p:pic>
      <p:pic>
        <p:nvPicPr>
          <p:cNvPr id="111" name="Google Shape;111;p16"/>
          <p:cNvPicPr preferRelativeResize="0"/>
          <p:nvPr/>
        </p:nvPicPr>
        <p:blipFill>
          <a:blip r:embed="rId5">
            <a:alphaModFix/>
          </a:blip>
          <a:stretch>
            <a:fillRect/>
          </a:stretch>
        </p:blipFill>
        <p:spPr>
          <a:xfrm>
            <a:off x="370725" y="4494438"/>
            <a:ext cx="15215000" cy="2996725"/>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15" name="Shape 115"/>
        <p:cNvGrpSpPr/>
        <p:nvPr/>
      </p:nvGrpSpPr>
      <p:grpSpPr>
        <a:xfrm>
          <a:off x="0" y="0"/>
          <a:ext cx="0" cy="0"/>
          <a:chOff x="0" y="0"/>
          <a:chExt cx="0" cy="0"/>
        </a:xfrm>
      </p:grpSpPr>
      <p:graphicFrame>
        <p:nvGraphicFramePr>
          <p:cNvPr id="116" name="Google Shape;116;p17"/>
          <p:cNvGraphicFramePr/>
          <p:nvPr/>
        </p:nvGraphicFramePr>
        <p:xfrm>
          <a:off x="1039950" y="1963450"/>
          <a:ext cx="3000000" cy="3000000"/>
        </p:xfrm>
        <a:graphic>
          <a:graphicData uri="http://schemas.openxmlformats.org/drawingml/2006/table">
            <a:tbl>
              <a:tblPr>
                <a:noFill/>
                <a:tableStyleId>{ECCF3F3D-C509-4D20-8EC7-5F3255B9967A}</a:tableStyleId>
              </a:tblPr>
              <a:tblGrid>
                <a:gridCol w="3995100"/>
                <a:gridCol w="2007400"/>
                <a:gridCol w="2027075"/>
                <a:gridCol w="2027075"/>
                <a:gridCol w="3483425"/>
                <a:gridCol w="634250"/>
              </a:tblGrid>
              <a:tr h="6748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Statistics</a:t>
                      </a:r>
                      <a:endParaRPr/>
                    </a:p>
                  </a:txBody>
                  <a:tcPr marT="91425" marB="91425" marR="68575" marL="68575">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FFFFF"/>
                    </a:solidFill>
                  </a:tcPr>
                </a:tc>
                <a:tc>
                  <a:txBody>
                    <a:bodyPr/>
                    <a:lstStyle/>
                    <a:p>
                      <a:pPr indent="0" lvl="0" marL="101600" marR="101600" rtl="0" algn="ctr">
                        <a:lnSpc>
                          <a:spcPct val="115000"/>
                        </a:lnSpc>
                        <a:spcBef>
                          <a:spcPts val="0"/>
                        </a:spcBef>
                        <a:spcAft>
                          <a:spcPts val="0"/>
                        </a:spcAft>
                        <a:buClr>
                          <a:srgbClr val="000000"/>
                        </a:buClr>
                        <a:buFont typeface="Questrial"/>
                        <a:buNone/>
                      </a:pPr>
                      <a:r>
                        <a:rPr b="1" lang="en-US">
                          <a:latin typeface="Questrial"/>
                          <a:ea typeface="Questrial"/>
                          <a:cs typeface="Questrial"/>
                          <a:sym typeface="Questrial"/>
                        </a:rPr>
                        <a:t>May</a:t>
                      </a:r>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Clr>
                          <a:srgbClr val="000000"/>
                        </a:buClr>
                        <a:buFont typeface="Questrial"/>
                        <a:buNone/>
                      </a:pPr>
                      <a:r>
                        <a:rPr b="1" lang="en-US">
                          <a:latin typeface="Questrial"/>
                          <a:ea typeface="Questrial"/>
                          <a:cs typeface="Questrial"/>
                          <a:sym typeface="Questrial"/>
                        </a:rPr>
                        <a:t>Jun</a:t>
                      </a:r>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Clr>
                          <a:srgbClr val="000000"/>
                        </a:buClr>
                        <a:buFont typeface="Questrial"/>
                        <a:buNone/>
                      </a:pPr>
                      <a:r>
                        <a:rPr b="1" lang="en-US">
                          <a:latin typeface="Questrial"/>
                          <a:ea typeface="Questrial"/>
                          <a:cs typeface="Questrial"/>
                          <a:sym typeface="Questrial"/>
                        </a:rPr>
                        <a:t>July</a:t>
                      </a:r>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just">
                        <a:lnSpc>
                          <a:spcPct val="115000"/>
                        </a:lnSpc>
                        <a:spcBef>
                          <a:spcPts val="0"/>
                        </a:spcBef>
                        <a:spcAft>
                          <a:spcPts val="0"/>
                        </a:spcAft>
                        <a:buClr>
                          <a:srgbClr val="000000"/>
                        </a:buClr>
                        <a:buFont typeface="Questrial"/>
                        <a:buNone/>
                      </a:pPr>
                      <a:r>
                        <a:rPr b="1" lang="en-US" sz="1400" u="none" cap="none" strike="noStrike">
                          <a:latin typeface="Questrial"/>
                          <a:ea typeface="Questrial"/>
                          <a:cs typeface="Questrial"/>
                          <a:sym typeface="Questrial"/>
                        </a:rPr>
                        <a:t>Comments</a:t>
                      </a:r>
                      <a:endParaRPr/>
                    </a:p>
                  </a:txBody>
                  <a:tcPr marT="91425" marB="91425" marR="68575" marL="68575">
                    <a:lnL cap="flat" cmpd="sng" w="12700">
                      <a:solidFill>
                        <a:srgbClr val="5B9BD5"/>
                      </a:solidFill>
                      <a:prstDash val="solid"/>
                      <a:round/>
                      <a:headEnd len="sm" w="sm" type="none"/>
                      <a:tailEnd len="sm" w="sm" type="none"/>
                    </a:lnL>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l">
                        <a:lnSpc>
                          <a:spcPct val="115000"/>
                        </a:lnSpc>
                        <a:spcBef>
                          <a:spcPts val="0"/>
                        </a:spcBef>
                        <a:spcAft>
                          <a:spcPts val="0"/>
                        </a:spcAft>
                        <a:buClr>
                          <a:srgbClr val="000000"/>
                        </a:buClr>
                        <a:buFont typeface="Arial"/>
                        <a:buNone/>
                      </a:pPr>
                      <a:r>
                        <a:rPr lang="en-US" sz="1400" u="none" cap="none" strike="noStrike"/>
                        <a:t> </a:t>
                      </a:r>
                      <a:endParaRPr/>
                    </a:p>
                  </a:txBody>
                  <a:tcPr marT="91425" marB="91425" marR="91425" marL="91425">
                    <a:lnB cap="flat" cmpd="sng" w="12700">
                      <a:solidFill>
                        <a:srgbClr val="5B9BD5"/>
                      </a:solidFill>
                      <a:prstDash val="solid"/>
                      <a:round/>
                      <a:headEnd len="sm" w="sm" type="none"/>
                      <a:tailEnd len="sm" w="sm" type="none"/>
                    </a:lnB>
                  </a:tcPr>
                </a:tc>
              </a:tr>
              <a:tr h="805025">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Google </a:t>
                      </a:r>
                      <a:r>
                        <a:rPr b="1" lang="en-US" sz="1600">
                          <a:latin typeface="Questrial"/>
                          <a:ea typeface="Questrial"/>
                          <a:cs typeface="Questrial"/>
                          <a:sym typeface="Questrial"/>
                        </a:rPr>
                        <a:t>Index</a:t>
                      </a:r>
                      <a:endParaRPr/>
                    </a:p>
                  </a:txBody>
                  <a:tcPr marT="91425" marB="91425" marR="68575" marL="68575" anchor="ctr">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118</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155</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83</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gridSpan="2">
                  <a:txBody>
                    <a:bodyPr/>
                    <a:lstStyle/>
                    <a:p>
                      <a:pPr indent="0" lvl="0" marL="101600" marR="0" rtl="0" algn="l">
                        <a:lnSpc>
                          <a:spcPct val="115000"/>
                        </a:lnSpc>
                        <a:spcBef>
                          <a:spcPts val="0"/>
                        </a:spcBef>
                        <a:spcAft>
                          <a:spcPts val="0"/>
                        </a:spcAft>
                        <a:buClr>
                          <a:schemeClr val="dk1"/>
                        </a:buClr>
                        <a:buSzPts val="1100"/>
                        <a:buFont typeface="Arial"/>
                        <a:buNone/>
                      </a:pPr>
                      <a:r>
                        <a:rPr lang="en-US" sz="1100">
                          <a:solidFill>
                            <a:srgbClr val="81869B"/>
                          </a:solidFill>
                        </a:rPr>
                        <a:t>Google Index is the number of links currently indexed in Google’s database.</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tcPr>
                </a:tc>
                <a:tc hMerge="1"/>
              </a:tr>
              <a:tr h="8689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Marketing Grade</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77</a:t>
                      </a:r>
                      <a:r>
                        <a:rPr b="1" lang="en-US" sz="1600" u="none" cap="none" strike="noStrike">
                          <a:solidFill>
                            <a:srgbClr val="666666"/>
                          </a:solidFill>
                          <a:latin typeface="Questrial"/>
                          <a:ea typeface="Questrial"/>
                          <a:cs typeface="Questrial"/>
                          <a:sym typeface="Questrial"/>
                        </a:rPr>
                        <a:t>%</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77</a:t>
                      </a:r>
                      <a:r>
                        <a:rPr b="1" lang="en-US" sz="1600" u="none" cap="none" strike="noStrike">
                          <a:solidFill>
                            <a:srgbClr val="666666"/>
                          </a:solidFill>
                          <a:latin typeface="Questrial"/>
                          <a:ea typeface="Questrial"/>
                          <a:cs typeface="Questrial"/>
                          <a:sym typeface="Questrial"/>
                        </a:rPr>
                        <a:t>%</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66</a:t>
                      </a:r>
                      <a:r>
                        <a:rPr b="1" lang="en-US" sz="1600" u="none" cap="none" strike="noStrike">
                          <a:solidFill>
                            <a:srgbClr val="666666"/>
                          </a:solidFill>
                          <a:latin typeface="Questrial"/>
                          <a:ea typeface="Questrial"/>
                          <a:cs typeface="Questrial"/>
                          <a:sym typeface="Questrial"/>
                        </a:rPr>
                        <a:t>%</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Market Grader uses a blend of different variables, including site performance, Mobile design, SEO, and Security.</a:t>
                      </a:r>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1110625">
                <a:tc>
                  <a:txBody>
                    <a:bodyPr/>
                    <a:lstStyle/>
                    <a:p>
                      <a:pPr indent="0" lvl="0" marL="101600" marR="101600" rtl="0" algn="r">
                        <a:lnSpc>
                          <a:spcPct val="115000"/>
                        </a:lnSpc>
                        <a:spcBef>
                          <a:spcPts val="0"/>
                        </a:spcBef>
                        <a:spcAft>
                          <a:spcPts val="0"/>
                        </a:spcAft>
                        <a:buClr>
                          <a:srgbClr val="000000"/>
                        </a:buClr>
                        <a:buFont typeface="Questrial"/>
                        <a:buNone/>
                      </a:pPr>
                      <a:r>
                        <a:rPr b="1" lang="en-US" sz="1600">
                          <a:latin typeface="Questrial"/>
                          <a:ea typeface="Questrial"/>
                          <a:cs typeface="Questrial"/>
                          <a:sym typeface="Questrial"/>
                        </a:rPr>
                        <a:t>Ranking Keywords</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114</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117</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216</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Home Page Rank shows how strong a backlink profile is relative to your home page.</a:t>
                      </a:r>
                      <a:endParaRPr/>
                    </a:p>
                  </a:txBody>
                  <a:tcPr marT="91425" marB="91425" marR="68575" marL="68575" anchor="ctr">
                    <a:lnL cap="flat" cmpd="sng" w="12700">
                      <a:solidFill>
                        <a:srgbClr val="5B9BD5"/>
                      </a:solidFill>
                      <a:prstDash val="solid"/>
                      <a:round/>
                      <a:headEnd len="sm" w="sm" type="none"/>
                      <a:tailEnd len="sm" w="sm" type="none"/>
                    </a:lnL>
                  </a:tcPr>
                </a:tc>
                <a:tc hMerge="1"/>
              </a:tr>
              <a:tr h="971825">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Domain Rank</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18</a:t>
                      </a:r>
                      <a:r>
                        <a:rPr b="1" lang="en-US" sz="1600" u="none" cap="none" strike="noStrike">
                          <a:solidFill>
                            <a:srgbClr val="666666"/>
                          </a:solidFill>
                          <a:latin typeface="Questrial"/>
                          <a:ea typeface="Questrial"/>
                          <a:cs typeface="Questrial"/>
                          <a:sym typeface="Questrial"/>
                        </a:rPr>
                        <a:t>/100</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18</a:t>
                      </a:r>
                      <a:r>
                        <a:rPr b="1" lang="en-US" sz="1600" u="none" cap="none" strike="noStrike">
                          <a:solidFill>
                            <a:srgbClr val="666666"/>
                          </a:solidFill>
                          <a:latin typeface="Questrial"/>
                          <a:ea typeface="Questrial"/>
                          <a:cs typeface="Questrial"/>
                          <a:sym typeface="Questrial"/>
                        </a:rPr>
                        <a:t>/100</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18</a:t>
                      </a:r>
                      <a:r>
                        <a:rPr b="1" lang="en-US" sz="1600" u="none" cap="none" strike="noStrike">
                          <a:solidFill>
                            <a:srgbClr val="666666"/>
                          </a:solidFill>
                          <a:latin typeface="Questrial"/>
                          <a:ea typeface="Questrial"/>
                          <a:cs typeface="Questrial"/>
                          <a:sym typeface="Questrial"/>
                        </a:rPr>
                        <a:t>/100</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76200" lvl="0" marL="101600" marR="0" rtl="0" algn="l">
                        <a:lnSpc>
                          <a:spcPct val="115000"/>
                        </a:lnSpc>
                        <a:spcBef>
                          <a:spcPts val="0"/>
                        </a:spcBef>
                        <a:spcAft>
                          <a:spcPts val="0"/>
                        </a:spcAft>
                        <a:buClr>
                          <a:srgbClr val="000000"/>
                        </a:buClr>
                        <a:buFont typeface="Arial"/>
                        <a:buNone/>
                      </a:pPr>
                      <a:r>
                        <a:rPr lang="en-US" sz="1100" u="none" cap="none" strike="noStrike">
                          <a:solidFill>
                            <a:srgbClr val="81869B"/>
                          </a:solidFill>
                        </a:rPr>
                        <a:t>Domain Rank shows how strong a backlink profile is relative to your whole site.</a:t>
                      </a:r>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555375">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Linking Root Domains</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55</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55</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46</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Total number of websites linking back to your website.</a:t>
                      </a:r>
                      <a:endParaRPr/>
                    </a:p>
                  </a:txBody>
                  <a:tcPr marT="91425" marB="91425" marR="68575" marL="68575" anchor="ctr">
                    <a:lnL cap="flat" cmpd="sng" w="12700">
                      <a:solidFill>
                        <a:srgbClr val="5B9BD5"/>
                      </a:solidFill>
                      <a:prstDash val="solid"/>
                      <a:round/>
                      <a:headEnd len="sm" w="sm" type="none"/>
                      <a:tailEnd len="sm" w="sm" type="none"/>
                    </a:lnL>
                  </a:tcPr>
                </a:tc>
                <a:tc hMerge="1"/>
              </a:tr>
              <a:tr h="6748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Total Links</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143</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148</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139</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Total number of links driving traffic to your site. We will continue a campaign to aggressively acquire more links.</a:t>
                      </a:r>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674800">
                <a:tc>
                  <a:txBody>
                    <a:bodyPr/>
                    <a:lstStyle/>
                    <a:p>
                      <a:pPr indent="0" lvl="0" marL="101600" marR="101600" rtl="0" algn="r">
                        <a:lnSpc>
                          <a:spcPct val="115000"/>
                        </a:lnSpc>
                        <a:spcBef>
                          <a:spcPts val="0"/>
                        </a:spcBef>
                        <a:spcAft>
                          <a:spcPts val="0"/>
                        </a:spcAft>
                        <a:buClr>
                          <a:srgbClr val="000000"/>
                        </a:buClr>
                        <a:buFont typeface="Questrial"/>
                        <a:buNone/>
                      </a:pPr>
                      <a:r>
                        <a:rPr b="1" lang="en-US" sz="1600" u="none" cap="none" strike="noStrike">
                          <a:latin typeface="Questrial"/>
                          <a:ea typeface="Questrial"/>
                          <a:cs typeface="Questrial"/>
                          <a:sym typeface="Questrial"/>
                        </a:rPr>
                        <a:t>Alexa Rank</a:t>
                      </a:r>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6.39M</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10.1M</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Clr>
                          <a:srgbClr val="666666"/>
                        </a:buClr>
                        <a:buFont typeface="Questrial"/>
                        <a:buNone/>
                      </a:pPr>
                      <a:r>
                        <a:rPr b="1" lang="en-US" sz="1600">
                          <a:solidFill>
                            <a:srgbClr val="666666"/>
                          </a:solidFill>
                          <a:latin typeface="Questrial"/>
                          <a:ea typeface="Questrial"/>
                          <a:cs typeface="Questrial"/>
                          <a:sym typeface="Questrial"/>
                        </a:rPr>
                        <a:t>5.10M</a:t>
                      </a:r>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Clr>
                          <a:srgbClr val="81869B"/>
                        </a:buClr>
                        <a:buFont typeface="Arial"/>
                        <a:buNone/>
                      </a:pPr>
                      <a:r>
                        <a:rPr lang="en-US" sz="1100" u="none" cap="none" strike="noStrike">
                          <a:solidFill>
                            <a:srgbClr val="81869B"/>
                          </a:solidFill>
                        </a:rPr>
                        <a:t>Alexa measures relative traffic levels. A low rank suggests high traffic levels and an important website.</a:t>
                      </a:r>
                      <a:endParaRPr/>
                    </a:p>
                  </a:txBody>
                  <a:tcPr marT="91425" marB="91425" marR="68575" marL="68575" anchor="ctr">
                    <a:lnL cap="flat" cmpd="sng" w="12700">
                      <a:solidFill>
                        <a:srgbClr val="5B9BD5"/>
                      </a:solidFill>
                      <a:prstDash val="solid"/>
                      <a:round/>
                      <a:headEnd len="sm" w="sm" type="none"/>
                      <a:tailEnd len="sm" w="sm" type="none"/>
                    </a:lnL>
                  </a:tcPr>
                </a:tc>
                <a:tc hMerge="1"/>
              </a:tr>
            </a:tbl>
          </a:graphicData>
        </a:graphic>
      </p:graphicFrame>
      <p:pic>
        <p:nvPicPr>
          <p:cNvPr id="117" name="Google Shape;117;p17"/>
          <p:cNvPicPr preferRelativeResize="0"/>
          <p:nvPr/>
        </p:nvPicPr>
        <p:blipFill rotWithShape="1">
          <a:blip r:embed="rId4">
            <a:alphaModFix/>
          </a:blip>
          <a:srcRect b="0" l="0" r="0" t="0"/>
          <a:stretch/>
        </p:blipFill>
        <p:spPr>
          <a:xfrm>
            <a:off x="972813" y="482502"/>
            <a:ext cx="2099400" cy="8256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21" name="Shape 121"/>
        <p:cNvGrpSpPr/>
        <p:nvPr/>
      </p:nvGrpSpPr>
      <p:grpSpPr>
        <a:xfrm>
          <a:off x="0" y="0"/>
          <a:ext cx="0" cy="0"/>
          <a:chOff x="0" y="0"/>
          <a:chExt cx="0" cy="0"/>
        </a:xfrm>
      </p:grpSpPr>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2438400" y="3276600"/>
            <a:ext cx="2730500" cy="2273299"/>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dk1"/>
              </a:buClr>
              <a:buFont typeface="Muli"/>
              <a:buNone/>
            </a:pPr>
            <a:r>
              <a:rPr b="1" lang="en-US" sz="4800">
                <a:latin typeface="Muli"/>
                <a:ea typeface="Muli"/>
                <a:cs typeface="Muli"/>
                <a:sym typeface="Muli"/>
              </a:rPr>
              <a:t>1,332</a:t>
            </a:r>
            <a:endParaRPr/>
          </a:p>
        </p:txBody>
      </p:sp>
      <p:sp>
        <p:nvSpPr>
          <p:cNvPr id="43" name="Google Shape;43;p8"/>
          <p:cNvSpPr txBox="1"/>
          <p:nvPr/>
        </p:nvSpPr>
        <p:spPr>
          <a:xfrm>
            <a:off x="8489575" y="1514725"/>
            <a:ext cx="2548500" cy="8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Font typeface="Gill Sans"/>
              <a:buNone/>
            </a:pPr>
            <a:r>
              <a:rPr lang="en-US" sz="2400">
                <a:solidFill>
                  <a:srgbClr val="980000"/>
                </a:solidFill>
                <a:latin typeface="Gill Sans"/>
                <a:ea typeface="Gill Sans"/>
                <a:cs typeface="Gill Sans"/>
                <a:sym typeface="Gill Sans"/>
              </a:rPr>
              <a:t>GOOD</a:t>
            </a:r>
            <a:endParaRPr sz="2400"/>
          </a:p>
        </p:txBody>
      </p:sp>
      <p:sp>
        <p:nvSpPr>
          <p:cNvPr id="44" name="Google Shape;44;p8"/>
          <p:cNvSpPr txBox="1"/>
          <p:nvPr/>
        </p:nvSpPr>
        <p:spPr>
          <a:xfrm>
            <a:off x="3634750" y="6146800"/>
            <a:ext cx="2879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cap="none" strike="noStrike">
                <a:solidFill>
                  <a:srgbClr val="72768D"/>
                </a:solidFill>
                <a:latin typeface="Muli"/>
                <a:ea typeface="Muli"/>
                <a:cs typeface="Muli"/>
                <a:sym typeface="Muli"/>
              </a:rPr>
              <a:t>Number of </a:t>
            </a:r>
            <a:r>
              <a:rPr b="1" i="0" lang="en-US" sz="2100" u="none" cap="none" strike="noStrike">
                <a:solidFill>
                  <a:srgbClr val="72768D"/>
                </a:solidFill>
                <a:latin typeface="Muli"/>
                <a:ea typeface="Muli"/>
                <a:cs typeface="Muli"/>
                <a:sym typeface="Muli"/>
              </a:rPr>
              <a:t>sessions </a:t>
            </a:r>
            <a:r>
              <a:rPr b="0" i="0" lang="en-US" sz="2100" u="none" cap="none" strike="noStrike">
                <a:solidFill>
                  <a:srgbClr val="72768D"/>
                </a:solidFill>
                <a:latin typeface="Muli"/>
                <a:ea typeface="Muli"/>
                <a:cs typeface="Muli"/>
                <a:sym typeface="Muli"/>
              </a:rPr>
              <a:t>to your webpage</a:t>
            </a:r>
            <a:endParaRPr/>
          </a:p>
        </p:txBody>
      </p:sp>
      <p:sp>
        <p:nvSpPr>
          <p:cNvPr id="45" name="Google Shape;45;p8"/>
          <p:cNvSpPr txBox="1"/>
          <p:nvPr/>
        </p:nvSpPr>
        <p:spPr>
          <a:xfrm>
            <a:off x="6756400" y="3276600"/>
            <a:ext cx="2730500" cy="227329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2,398</a:t>
            </a:r>
            <a:endParaRPr/>
          </a:p>
        </p:txBody>
      </p:sp>
      <p:sp>
        <p:nvSpPr>
          <p:cNvPr id="46" name="Google Shape;46;p8"/>
          <p:cNvSpPr txBox="1"/>
          <p:nvPr/>
        </p:nvSpPr>
        <p:spPr>
          <a:xfrm>
            <a:off x="11137900" y="3276600"/>
            <a:ext cx="2730500" cy="2273299"/>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1,072</a:t>
            </a:r>
            <a:endParaRPr/>
          </a:p>
        </p:txBody>
      </p:sp>
      <p:sp>
        <p:nvSpPr>
          <p:cNvPr id="47" name="Google Shape;47;p8"/>
          <p:cNvSpPr txBox="1"/>
          <p:nvPr/>
        </p:nvSpPr>
        <p:spPr>
          <a:xfrm>
            <a:off x="7992400" y="6146800"/>
            <a:ext cx="27936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cap="none" strike="noStrike">
                <a:solidFill>
                  <a:srgbClr val="72768D"/>
                </a:solidFill>
                <a:latin typeface="Muli"/>
                <a:ea typeface="Muli"/>
                <a:cs typeface="Muli"/>
                <a:sym typeface="Muli"/>
              </a:rPr>
              <a:t>Number of </a:t>
            </a:r>
            <a:r>
              <a:rPr b="1" i="0" lang="en-US" sz="2100" u="none" cap="none" strike="noStrike">
                <a:solidFill>
                  <a:srgbClr val="72768D"/>
                </a:solidFill>
                <a:latin typeface="Muli"/>
                <a:ea typeface="Muli"/>
                <a:cs typeface="Muli"/>
                <a:sym typeface="Muli"/>
              </a:rPr>
              <a:t>pageviews</a:t>
            </a:r>
            <a:r>
              <a:rPr b="0" i="0" lang="en-US" sz="2100" u="none" cap="none" strike="noStrike">
                <a:solidFill>
                  <a:srgbClr val="72768D"/>
                </a:solidFill>
                <a:latin typeface="Muli"/>
                <a:ea typeface="Muli"/>
                <a:cs typeface="Muli"/>
                <a:sym typeface="Muli"/>
              </a:rPr>
              <a:t> to your website</a:t>
            </a:r>
            <a:endParaRPr/>
          </a:p>
        </p:txBody>
      </p:sp>
      <p:sp>
        <p:nvSpPr>
          <p:cNvPr id="48" name="Google Shape;48;p8"/>
          <p:cNvSpPr txBox="1"/>
          <p:nvPr/>
        </p:nvSpPr>
        <p:spPr>
          <a:xfrm>
            <a:off x="12231525" y="6146750"/>
            <a:ext cx="2879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cap="none" strike="noStrike">
                <a:solidFill>
                  <a:srgbClr val="72768D"/>
                </a:solidFill>
                <a:latin typeface="Muli"/>
                <a:ea typeface="Muli"/>
                <a:cs typeface="Muli"/>
                <a:sym typeface="Muli"/>
              </a:rPr>
              <a:t>Number of </a:t>
            </a:r>
            <a:r>
              <a:rPr b="1" i="0" lang="en-US" sz="2100" u="none" cap="none" strike="noStrike">
                <a:solidFill>
                  <a:srgbClr val="72768D"/>
                </a:solidFill>
                <a:latin typeface="Muli"/>
                <a:ea typeface="Muli"/>
                <a:cs typeface="Muli"/>
                <a:sym typeface="Muli"/>
              </a:rPr>
              <a:t>users </a:t>
            </a:r>
            <a:r>
              <a:rPr b="0" i="0" lang="en-US" sz="2100" u="none" cap="none" strike="noStrike">
                <a:solidFill>
                  <a:srgbClr val="72768D"/>
                </a:solidFill>
                <a:latin typeface="Muli"/>
                <a:ea typeface="Muli"/>
                <a:cs typeface="Muli"/>
                <a:sym typeface="Muli"/>
              </a:rPr>
              <a:t>to your website</a:t>
            </a:r>
            <a:endParaRPr/>
          </a:p>
          <a:p>
            <a:pPr indent="0" lvl="0" marL="0" marR="0" rtl="0" algn="l">
              <a:lnSpc>
                <a:spcPct val="90000"/>
              </a:lnSpc>
              <a:spcBef>
                <a:spcPts val="0"/>
              </a:spcBef>
              <a:spcAft>
                <a:spcPts val="0"/>
              </a:spcAft>
              <a:buClr>
                <a:srgbClr val="72768D"/>
              </a:buClr>
              <a:buFont typeface="Muli"/>
              <a:buNone/>
            </a:pPr>
            <a:r>
              <a:t/>
            </a:r>
            <a:endParaRPr b="0" i="0" sz="2100" u="none" cap="none" strike="noStrike">
              <a:solidFill>
                <a:srgbClr val="72768D"/>
              </a:solidFill>
              <a:latin typeface="Muli"/>
              <a:ea typeface="Muli"/>
              <a:cs typeface="Muli"/>
              <a:sym typeface="Muli"/>
            </a:endParaRPr>
          </a:p>
        </p:txBody>
      </p:sp>
      <p:pic>
        <p:nvPicPr>
          <p:cNvPr descr="SEOmeter.png" id="49" name="Google Shape;49;p8"/>
          <p:cNvPicPr preferRelativeResize="0"/>
          <p:nvPr/>
        </p:nvPicPr>
        <p:blipFill rotWithShape="1">
          <a:blip r:embed="rId4">
            <a:alphaModFix/>
          </a:blip>
          <a:srcRect b="0" l="0" r="0" t="0"/>
          <a:stretch/>
        </p:blipFill>
        <p:spPr>
          <a:xfrm>
            <a:off x="11598750" y="791100"/>
            <a:ext cx="2359200" cy="2117100"/>
          </a:xfrm>
          <a:prstGeom prst="rect">
            <a:avLst/>
          </a:prstGeom>
          <a:noFill/>
          <a:ln>
            <a:noFill/>
          </a:ln>
        </p:spPr>
      </p:pic>
      <p:cxnSp>
        <p:nvCxnSpPr>
          <p:cNvPr id="50" name="Google Shape;50;p8"/>
          <p:cNvCxnSpPr/>
          <p:nvPr/>
        </p:nvCxnSpPr>
        <p:spPr>
          <a:xfrm flipH="1" rot="10800000">
            <a:off x="12624625" y="1203475"/>
            <a:ext cx="684300" cy="755100"/>
          </a:xfrm>
          <a:prstGeom prst="straightConnector1">
            <a:avLst/>
          </a:prstGeom>
          <a:noFill/>
          <a:ln cap="flat" cmpd="sng" w="76200">
            <a:solidFill>
              <a:schemeClr val="dk2"/>
            </a:solidFill>
            <a:prstDash val="solid"/>
            <a:round/>
            <a:headEnd len="med" w="med" type="oval"/>
            <a:tailEnd len="lg" w="lg" type="triangle"/>
          </a:ln>
        </p:spPr>
      </p:cxnSp>
      <p:pic>
        <p:nvPicPr>
          <p:cNvPr id="51" name="Google Shape;51;p8"/>
          <p:cNvPicPr preferRelativeResize="0"/>
          <p:nvPr/>
        </p:nvPicPr>
        <p:blipFill rotWithShape="1">
          <a:blip r:embed="rId5">
            <a:alphaModFix/>
          </a:blip>
          <a:srcRect b="0" l="0" r="0" t="0"/>
          <a:stretch/>
        </p:blipFill>
        <p:spPr>
          <a:xfrm>
            <a:off x="6036338" y="1133077"/>
            <a:ext cx="2099400" cy="825600"/>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5" name="Shape 55"/>
        <p:cNvGrpSpPr/>
        <p:nvPr/>
      </p:nvGrpSpPr>
      <p:grpSpPr>
        <a:xfrm>
          <a:off x="0" y="0"/>
          <a:ext cx="0" cy="0"/>
          <a:chOff x="0" y="0"/>
          <a:chExt cx="0" cy="0"/>
        </a:xfrm>
      </p:grpSpPr>
      <p:sp>
        <p:nvSpPr>
          <p:cNvPr id="56" name="Google Shape;56;p9"/>
          <p:cNvSpPr txBox="1"/>
          <p:nvPr/>
        </p:nvSpPr>
        <p:spPr>
          <a:xfrm>
            <a:off x="2959100" y="5651500"/>
            <a:ext cx="2801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Organic traffic increased by +3%</a:t>
            </a:r>
            <a:endParaRPr/>
          </a:p>
        </p:txBody>
      </p:sp>
      <p:sp>
        <p:nvSpPr>
          <p:cNvPr id="57" name="Google Shape;57;p9"/>
          <p:cNvSpPr txBox="1"/>
          <p:nvPr/>
        </p:nvSpPr>
        <p:spPr>
          <a:xfrm>
            <a:off x="11377200" y="5651500"/>
            <a:ext cx="29835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Bounce rate decreased by +8%</a:t>
            </a:r>
            <a:endParaRPr sz="2100">
              <a:solidFill>
                <a:srgbClr val="72768D"/>
              </a:solidFill>
              <a:latin typeface="Muli"/>
              <a:ea typeface="Muli"/>
              <a:cs typeface="Muli"/>
              <a:sym typeface="Muli"/>
            </a:endParaRPr>
          </a:p>
        </p:txBody>
      </p:sp>
      <p:sp>
        <p:nvSpPr>
          <p:cNvPr id="58" name="Google Shape;58;p9"/>
          <p:cNvSpPr txBox="1"/>
          <p:nvPr/>
        </p:nvSpPr>
        <p:spPr>
          <a:xfrm>
            <a:off x="7168150" y="5651500"/>
            <a:ext cx="28017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rPr lang="en-US" sz="2100">
                <a:solidFill>
                  <a:srgbClr val="72768D"/>
                </a:solidFill>
                <a:latin typeface="Muli"/>
                <a:ea typeface="Muli"/>
                <a:cs typeface="Muli"/>
                <a:sym typeface="Muli"/>
              </a:rPr>
              <a:t>Contact Form conversion increased by +9.74%</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pic>
        <p:nvPicPr>
          <p:cNvPr id="59" name="Google Shape;59;p9"/>
          <p:cNvPicPr preferRelativeResize="0"/>
          <p:nvPr/>
        </p:nvPicPr>
        <p:blipFill rotWithShape="1">
          <a:blip r:embed="rId4">
            <a:alphaModFix/>
          </a:blip>
          <a:srcRect b="0" l="0" r="0" t="0"/>
          <a:stretch/>
        </p:blipFill>
        <p:spPr>
          <a:xfrm>
            <a:off x="11493500" y="4584700"/>
            <a:ext cx="393700" cy="381000"/>
          </a:xfrm>
          <a:prstGeom prst="rect">
            <a:avLst/>
          </a:prstGeom>
          <a:noFill/>
          <a:ln>
            <a:noFill/>
          </a:ln>
        </p:spPr>
      </p:pic>
      <p:pic>
        <p:nvPicPr>
          <p:cNvPr id="60" name="Google Shape;60;p9"/>
          <p:cNvPicPr preferRelativeResize="0"/>
          <p:nvPr/>
        </p:nvPicPr>
        <p:blipFill rotWithShape="1">
          <a:blip r:embed="rId5">
            <a:alphaModFix/>
          </a:blip>
          <a:srcRect b="0" l="0" r="0" t="0"/>
          <a:stretch/>
        </p:blipFill>
        <p:spPr>
          <a:xfrm>
            <a:off x="7213600" y="4584700"/>
            <a:ext cx="381000" cy="381000"/>
          </a:xfrm>
          <a:prstGeom prst="rect">
            <a:avLst/>
          </a:prstGeom>
          <a:noFill/>
          <a:ln>
            <a:noFill/>
          </a:ln>
        </p:spPr>
      </p:pic>
      <p:pic>
        <p:nvPicPr>
          <p:cNvPr id="61" name="Google Shape;61;p9"/>
          <p:cNvPicPr preferRelativeResize="0"/>
          <p:nvPr/>
        </p:nvPicPr>
        <p:blipFill rotWithShape="1">
          <a:blip r:embed="rId6">
            <a:alphaModFix/>
          </a:blip>
          <a:srcRect b="0" l="0" r="0" t="0"/>
          <a:stretch/>
        </p:blipFill>
        <p:spPr>
          <a:xfrm>
            <a:off x="2959100" y="4635500"/>
            <a:ext cx="381000" cy="266699"/>
          </a:xfrm>
          <a:prstGeom prst="rect">
            <a:avLst/>
          </a:prstGeom>
          <a:noFill/>
          <a:ln>
            <a:noFill/>
          </a:ln>
        </p:spPr>
      </p:pic>
      <p:pic>
        <p:nvPicPr>
          <p:cNvPr id="62" name="Google Shape;62;p9"/>
          <p:cNvPicPr preferRelativeResize="0"/>
          <p:nvPr/>
        </p:nvPicPr>
        <p:blipFill rotWithShape="1">
          <a:blip r:embed="rId7">
            <a:alphaModFix/>
          </a:blip>
          <a:srcRect b="0" l="0" r="0" t="0"/>
          <a:stretch/>
        </p:blipFill>
        <p:spPr>
          <a:xfrm>
            <a:off x="6036338" y="1133077"/>
            <a:ext cx="2099400" cy="8256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66" name="Shape 66"/>
        <p:cNvGrpSpPr/>
        <p:nvPr/>
      </p:nvGrpSpPr>
      <p:grpSpPr>
        <a:xfrm>
          <a:off x="0" y="0"/>
          <a:ext cx="0" cy="0"/>
          <a:chOff x="0" y="0"/>
          <a:chExt cx="0" cy="0"/>
        </a:xfrm>
      </p:grpSpPr>
      <p:sp>
        <p:nvSpPr>
          <p:cNvPr id="67" name="Google Shape;67;p10"/>
          <p:cNvSpPr txBox="1"/>
          <p:nvPr/>
        </p:nvSpPr>
        <p:spPr>
          <a:xfrm>
            <a:off x="13142700" y="4559300"/>
            <a:ext cx="25038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Checked</a:t>
            </a:r>
            <a:r>
              <a:rPr lang="en-US" sz="2100">
                <a:solidFill>
                  <a:srgbClr val="72768D"/>
                </a:solidFill>
                <a:latin typeface="Muli"/>
                <a:ea typeface="Muli"/>
                <a:cs typeface="Muli"/>
                <a:sym typeface="Muli"/>
              </a:rPr>
              <a:t> for broken links in Google Search Console</a:t>
            </a:r>
            <a:endParaRPr/>
          </a:p>
        </p:txBody>
      </p:sp>
      <p:sp>
        <p:nvSpPr>
          <p:cNvPr id="68" name="Google Shape;68;p10"/>
          <p:cNvSpPr txBox="1"/>
          <p:nvPr/>
        </p:nvSpPr>
        <p:spPr>
          <a:xfrm>
            <a:off x="8298400" y="4559300"/>
            <a:ext cx="27480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Re-submit URL links of optimized pages to Google</a:t>
            </a:r>
            <a:endParaRPr/>
          </a:p>
        </p:txBody>
      </p:sp>
      <p:sp>
        <p:nvSpPr>
          <p:cNvPr id="69" name="Google Shape;69;p10"/>
          <p:cNvSpPr txBox="1"/>
          <p:nvPr/>
        </p:nvSpPr>
        <p:spPr>
          <a:xfrm>
            <a:off x="3554400" y="4559300"/>
            <a:ext cx="27480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Optimized blog posts and pages to increase keyword rankings.</a:t>
            </a:r>
            <a:endParaRPr sz="2100">
              <a:solidFill>
                <a:srgbClr val="72768D"/>
              </a:solidFill>
              <a:latin typeface="Muli"/>
              <a:ea typeface="Muli"/>
              <a:cs typeface="Muli"/>
              <a:sym typeface="Muli"/>
            </a:endParaRPr>
          </a:p>
        </p:txBody>
      </p:sp>
      <p:pic>
        <p:nvPicPr>
          <p:cNvPr id="70" name="Google Shape;70;p10"/>
          <p:cNvPicPr preferRelativeResize="0"/>
          <p:nvPr/>
        </p:nvPicPr>
        <p:blipFill rotWithShape="1">
          <a:blip r:embed="rId4">
            <a:alphaModFix/>
          </a:blip>
          <a:srcRect b="0" l="0" r="0" t="0"/>
          <a:stretch/>
        </p:blipFill>
        <p:spPr>
          <a:xfrm>
            <a:off x="6036338" y="1133077"/>
            <a:ext cx="2099400" cy="82560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74" name="Shape 74"/>
        <p:cNvGrpSpPr/>
        <p:nvPr/>
      </p:nvGrpSpPr>
      <p:grpSpPr>
        <a:xfrm>
          <a:off x="0" y="0"/>
          <a:ext cx="0" cy="0"/>
          <a:chOff x="0" y="0"/>
          <a:chExt cx="0" cy="0"/>
        </a:xfrm>
      </p:grpSpPr>
      <p:sp>
        <p:nvSpPr>
          <p:cNvPr id="75" name="Google Shape;75;p11"/>
          <p:cNvSpPr txBox="1"/>
          <p:nvPr/>
        </p:nvSpPr>
        <p:spPr>
          <a:xfrm>
            <a:off x="1403800" y="2988325"/>
            <a:ext cx="13448400" cy="49116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Font typeface="Arial"/>
              <a:buNone/>
            </a:pPr>
            <a:r>
              <a:rPr lang="en-US" sz="1800">
                <a:solidFill>
                  <a:srgbClr val="81869B"/>
                </a:solidFill>
                <a:latin typeface="Questrial"/>
                <a:ea typeface="Questrial"/>
                <a:cs typeface="Questrial"/>
                <a:sym typeface="Questrial"/>
              </a:rPr>
              <a:t>Organic search traffic brought in 220 users this month</a:t>
            </a:r>
            <a:r>
              <a:rPr lang="en-US" sz="1100">
                <a:solidFill>
                  <a:srgbClr val="0F0F0F"/>
                </a:solidFill>
                <a:highlight>
                  <a:srgbClr val="FFFFFF"/>
                </a:highlight>
                <a:latin typeface="Times New Roman"/>
                <a:ea typeface="Times New Roman"/>
                <a:cs typeface="Times New Roman"/>
                <a:sym typeface="Times New Roman"/>
              </a:rPr>
              <a:t>—</a:t>
            </a:r>
            <a:r>
              <a:rPr lang="en-US" sz="1800">
                <a:solidFill>
                  <a:srgbClr val="81869B"/>
                </a:solidFill>
                <a:latin typeface="Questrial"/>
                <a:ea typeface="Questrial"/>
                <a:cs typeface="Questrial"/>
                <a:sym typeface="Questrial"/>
              </a:rPr>
              <a:t>a +3% increase. Paid Search traffic brought in +446 users and Direct brought in +224.</a:t>
            </a:r>
            <a:endParaRPr sz="18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t/>
            </a:r>
            <a:endParaRPr sz="1800">
              <a:solidFill>
                <a:srgbClr val="81869B"/>
              </a:solidFill>
              <a:latin typeface="Questrial"/>
              <a:ea typeface="Questrial"/>
              <a:cs typeface="Questrial"/>
              <a:sym typeface="Questrial"/>
            </a:endParaRPr>
          </a:p>
          <a:p>
            <a:pPr indent="0" lvl="0" marL="0" rtl="0" algn="l">
              <a:lnSpc>
                <a:spcPct val="120000"/>
              </a:lnSpc>
              <a:spcBef>
                <a:spcPts val="0"/>
              </a:spcBef>
              <a:spcAft>
                <a:spcPts val="0"/>
              </a:spcAft>
              <a:buClr>
                <a:schemeClr val="dk1"/>
              </a:buClr>
              <a:buFont typeface="Arial"/>
              <a:buNone/>
            </a:pPr>
            <a:r>
              <a:rPr lang="en-US" sz="1800">
                <a:solidFill>
                  <a:srgbClr val="81869B"/>
                </a:solidFill>
                <a:latin typeface="Questrial"/>
                <a:ea typeface="Questrial"/>
                <a:cs typeface="Questrial"/>
                <a:sym typeface="Questrial"/>
              </a:rPr>
              <a:t>This month, w</a:t>
            </a:r>
            <a:r>
              <a:rPr lang="en-US" sz="1800">
                <a:solidFill>
                  <a:srgbClr val="81869B"/>
                </a:solidFill>
                <a:latin typeface="Questrial"/>
                <a:ea typeface="Questrial"/>
                <a:cs typeface="Questrial"/>
                <a:sym typeface="Questrial"/>
              </a:rPr>
              <a:t>e focused on SEO-optimizing blog pages. We also shared blog pages and optimized backlinks on different business profiles to help increase brand awareness. This month, we didn’t see movement in keywords. Normal rank movement is one to two ranks up and down. This is due to other competitors targeting the same keywords as us.</a:t>
            </a:r>
            <a:endParaRPr sz="1800">
              <a:solidFill>
                <a:srgbClr val="81869B"/>
              </a:solidFill>
              <a:latin typeface="Questrial"/>
              <a:ea typeface="Questrial"/>
              <a:cs typeface="Questrial"/>
              <a:sym typeface="Questrial"/>
            </a:endParaRPr>
          </a:p>
          <a:p>
            <a:pPr indent="0" lvl="0" marL="0" rtl="0" algn="l">
              <a:lnSpc>
                <a:spcPct val="120000"/>
              </a:lnSpc>
              <a:spcBef>
                <a:spcPts val="0"/>
              </a:spcBef>
              <a:spcAft>
                <a:spcPts val="0"/>
              </a:spcAft>
              <a:buClr>
                <a:schemeClr val="dk1"/>
              </a:buClr>
              <a:buFont typeface="Arial"/>
              <a:buNone/>
            </a:pPr>
            <a:r>
              <a:t/>
            </a:r>
            <a:endParaRPr sz="1800">
              <a:solidFill>
                <a:srgbClr val="81869B"/>
              </a:solidFill>
              <a:latin typeface="Questrial"/>
              <a:ea typeface="Questrial"/>
              <a:cs typeface="Questrial"/>
              <a:sym typeface="Questrial"/>
            </a:endParaRPr>
          </a:p>
          <a:p>
            <a:pPr indent="0" lvl="0" marL="0" rtl="0" algn="l">
              <a:lnSpc>
                <a:spcPct val="120000"/>
              </a:lnSpc>
              <a:spcBef>
                <a:spcPts val="0"/>
              </a:spcBef>
              <a:spcAft>
                <a:spcPts val="0"/>
              </a:spcAft>
              <a:buClr>
                <a:schemeClr val="dk1"/>
              </a:buClr>
              <a:buFont typeface="Arial"/>
              <a:buNone/>
            </a:pPr>
            <a:r>
              <a:rPr lang="en-US" sz="1800">
                <a:solidFill>
                  <a:srgbClr val="81869B"/>
                </a:solidFill>
                <a:latin typeface="Questrial"/>
                <a:ea typeface="Questrial"/>
                <a:cs typeface="Questrial"/>
                <a:sym typeface="Questrial"/>
              </a:rPr>
              <a:t>This month, we kept an eye on the Google search console (formally Webmaster Tools) to be sure there were no broken links nor major issues with the site.</a:t>
            </a:r>
            <a:endParaRPr sz="18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t/>
            </a:r>
            <a:endParaRPr sz="18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t/>
            </a:r>
            <a:endParaRPr sz="18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t/>
            </a:r>
            <a:endParaRPr b="0" i="0" sz="1800" u="none" cap="none" strike="noStrike">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rgbClr val="81869B"/>
              </a:buClr>
              <a:buFont typeface="Questrial"/>
              <a:buNone/>
            </a:pPr>
            <a:r>
              <a:t/>
            </a:r>
            <a:endParaRPr sz="1800"/>
          </a:p>
        </p:txBody>
      </p:sp>
      <p:pic>
        <p:nvPicPr>
          <p:cNvPr id="76" name="Google Shape;76;p11"/>
          <p:cNvPicPr preferRelativeResize="0"/>
          <p:nvPr/>
        </p:nvPicPr>
        <p:blipFill rotWithShape="1">
          <a:blip r:embed="rId4">
            <a:alphaModFix/>
          </a:blip>
          <a:srcRect b="0" l="0" r="0" t="0"/>
          <a:stretch/>
        </p:blipFill>
        <p:spPr>
          <a:xfrm>
            <a:off x="6036338" y="1133077"/>
            <a:ext cx="2099400" cy="8256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0" name="Shape 80"/>
        <p:cNvGrpSpPr/>
        <p:nvPr/>
      </p:nvGrpSpPr>
      <p:grpSpPr>
        <a:xfrm>
          <a:off x="0" y="0"/>
          <a:ext cx="0" cy="0"/>
          <a:chOff x="0" y="0"/>
          <a:chExt cx="0" cy="0"/>
        </a:xfrm>
      </p:grpSpPr>
      <p:sp>
        <p:nvSpPr>
          <p:cNvPr id="81" name="Google Shape;81;p12"/>
          <p:cNvSpPr txBox="1"/>
          <p:nvPr/>
        </p:nvSpPr>
        <p:spPr>
          <a:xfrm>
            <a:off x="886450" y="2738175"/>
            <a:ext cx="14483100" cy="50976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Font typeface="Arial"/>
              <a:buNone/>
            </a:pPr>
            <a:r>
              <a:rPr b="0" i="0" lang="en-US" sz="1700" u="none" cap="none" strike="noStrike">
                <a:solidFill>
                  <a:srgbClr val="81869B"/>
                </a:solidFill>
                <a:latin typeface="Questrial"/>
                <a:ea typeface="Questrial"/>
                <a:cs typeface="Questrial"/>
                <a:sym typeface="Questrial"/>
              </a:rPr>
              <a:t>Next month, we will focus on optimizing product pages with more organic keywords. The goal is to gain as many organic keywords related to the “</a:t>
            </a:r>
            <a:r>
              <a:rPr lang="en-US" sz="1700">
                <a:solidFill>
                  <a:srgbClr val="81869B"/>
                </a:solidFill>
                <a:latin typeface="Questrial"/>
                <a:ea typeface="Questrial"/>
                <a:cs typeface="Questrial"/>
                <a:sym typeface="Questrial"/>
              </a:rPr>
              <a:t>music production</a:t>
            </a:r>
            <a:r>
              <a:rPr b="0" i="0" lang="en-US" sz="1700" u="none" cap="none" strike="noStrike">
                <a:solidFill>
                  <a:srgbClr val="81869B"/>
                </a:solidFill>
                <a:latin typeface="Questrial"/>
                <a:ea typeface="Questrial"/>
                <a:cs typeface="Questrial"/>
                <a:sym typeface="Questrial"/>
              </a:rPr>
              <a:t>” industry as possible. </a:t>
            </a:r>
            <a:endParaRPr b="0" i="0" sz="1700" u="none" cap="none" strike="noStrike">
              <a:solidFill>
                <a:srgbClr val="81869B"/>
              </a:solidFill>
              <a:latin typeface="Questrial"/>
              <a:ea typeface="Questrial"/>
              <a:cs typeface="Questrial"/>
              <a:sym typeface="Questrial"/>
            </a:endParaRPr>
          </a:p>
          <a:p>
            <a:pPr indent="0" lvl="0" marL="0" rtl="0" algn="l">
              <a:lnSpc>
                <a:spcPct val="120000"/>
              </a:lnSpc>
              <a:spcBef>
                <a:spcPts val="0"/>
              </a:spcBef>
              <a:spcAft>
                <a:spcPts val="0"/>
              </a:spcAft>
              <a:buClr>
                <a:schemeClr val="dk1"/>
              </a:buClr>
              <a:buSzPts val="1100"/>
              <a:buFont typeface="Arial"/>
              <a:buNone/>
            </a:pPr>
            <a:r>
              <a:t/>
            </a:r>
            <a:endParaRPr sz="17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None/>
            </a:pPr>
            <a:r>
              <a:rPr lang="en-US" sz="1700">
                <a:solidFill>
                  <a:srgbClr val="81869B"/>
                </a:solidFill>
                <a:latin typeface="Questrial"/>
                <a:ea typeface="Questrial"/>
                <a:cs typeface="Questrial"/>
                <a:sym typeface="Questrial"/>
              </a:rPr>
              <a:t>Next month we will focus on adding/removing keywords that will be suited for the website’s organic search results. We are looking at keywords such as: </a:t>
            </a:r>
            <a:r>
              <a:rPr i="1" lang="en-US" sz="1700">
                <a:solidFill>
                  <a:srgbClr val="81869B"/>
                </a:solidFill>
                <a:latin typeface="Questrial"/>
                <a:ea typeface="Questrial"/>
                <a:cs typeface="Questrial"/>
                <a:sym typeface="Questrial"/>
              </a:rPr>
              <a:t>music production recording academy</a:t>
            </a:r>
            <a:r>
              <a:rPr lang="en-US" sz="1700">
                <a:solidFill>
                  <a:srgbClr val="81869B"/>
                </a:solidFill>
                <a:latin typeface="Questrial"/>
                <a:ea typeface="Questrial"/>
                <a:cs typeface="Questrial"/>
                <a:sym typeface="Questrial"/>
              </a:rPr>
              <a:t>, </a:t>
            </a:r>
            <a:r>
              <a:rPr i="1" lang="en-US" sz="1700">
                <a:solidFill>
                  <a:srgbClr val="81869B"/>
                </a:solidFill>
                <a:latin typeface="Questrial"/>
                <a:ea typeface="Questrial"/>
                <a:cs typeface="Questrial"/>
                <a:sym typeface="Questrial"/>
              </a:rPr>
              <a:t>music production mixing academy</a:t>
            </a:r>
            <a:r>
              <a:rPr lang="en-US" sz="1700">
                <a:solidFill>
                  <a:srgbClr val="81869B"/>
                </a:solidFill>
                <a:latin typeface="Questrial"/>
                <a:ea typeface="Questrial"/>
                <a:cs typeface="Questrial"/>
                <a:sym typeface="Questrial"/>
              </a:rPr>
              <a:t> and </a:t>
            </a:r>
            <a:r>
              <a:rPr i="1" lang="en-US" sz="1700">
                <a:solidFill>
                  <a:srgbClr val="81869B"/>
                </a:solidFill>
                <a:latin typeface="Questrial"/>
                <a:ea typeface="Questrial"/>
                <a:cs typeface="Questrial"/>
                <a:sym typeface="Questrial"/>
              </a:rPr>
              <a:t>los angeles music production academy</a:t>
            </a:r>
            <a:r>
              <a:rPr lang="en-US" sz="1700">
                <a:solidFill>
                  <a:srgbClr val="81869B"/>
                </a:solidFill>
                <a:latin typeface="Questrial"/>
                <a:ea typeface="Questrial"/>
                <a:cs typeface="Questrial"/>
                <a:sym typeface="Questrial"/>
              </a:rPr>
              <a:t>.</a:t>
            </a:r>
            <a:endParaRPr sz="17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t/>
            </a:r>
            <a:endParaRPr sz="17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Font typeface="Arial"/>
              <a:buNone/>
            </a:pPr>
            <a:r>
              <a:rPr b="0" i="0" lang="en-US" sz="1700" u="none" cap="none" strike="noStrike">
                <a:solidFill>
                  <a:srgbClr val="81869B"/>
                </a:solidFill>
                <a:latin typeface="Questrial"/>
                <a:ea typeface="Questrial"/>
                <a:cs typeface="Questrial"/>
                <a:sym typeface="Questrial"/>
              </a:rPr>
              <a:t>We will also continue to build local links to ensure a solid web presence and more exposure. Local links help boost your local search rankings, improve your domain authority, and ultimately, send you valuable traffic. </a:t>
            </a:r>
            <a:r>
              <a:rPr lang="en-US" sz="1700">
                <a:solidFill>
                  <a:srgbClr val="81869B"/>
                </a:solidFill>
                <a:latin typeface="Questrial"/>
                <a:ea typeface="Questrial"/>
                <a:cs typeface="Questrial"/>
                <a:sym typeface="Questrial"/>
              </a:rPr>
              <a:t>We strive</a:t>
            </a:r>
            <a:r>
              <a:rPr b="0" i="0" lang="en-US" sz="1700" u="none" cap="none" strike="noStrike">
                <a:solidFill>
                  <a:srgbClr val="81869B"/>
                </a:solidFill>
                <a:latin typeface="Questrial"/>
                <a:ea typeface="Questrial"/>
                <a:cs typeface="Questrial"/>
                <a:sym typeface="Questrial"/>
              </a:rPr>
              <a:t> to build at least five strong online business profiles a month. </a:t>
            </a:r>
            <a:br>
              <a:rPr b="0" i="0" lang="en-US" sz="1700" u="none" cap="none" strike="noStrike">
                <a:solidFill>
                  <a:srgbClr val="81869B"/>
                </a:solidFill>
                <a:latin typeface="Questrial"/>
                <a:ea typeface="Questrial"/>
                <a:cs typeface="Questrial"/>
                <a:sym typeface="Questrial"/>
              </a:rPr>
            </a:br>
            <a:br>
              <a:rPr b="0" i="0" lang="en-US" sz="1700" u="none" cap="none" strike="noStrike">
                <a:solidFill>
                  <a:srgbClr val="81869B"/>
                </a:solidFill>
                <a:latin typeface="Questrial"/>
                <a:ea typeface="Questrial"/>
                <a:cs typeface="Questrial"/>
                <a:sym typeface="Questrial"/>
              </a:rPr>
            </a:br>
            <a:r>
              <a:rPr b="0" i="0" lang="en-US" sz="1700" u="none" cap="none" strike="noStrike">
                <a:solidFill>
                  <a:srgbClr val="81869B"/>
                </a:solidFill>
                <a:latin typeface="Questrial"/>
                <a:ea typeface="Questrial"/>
                <a:cs typeface="Questrial"/>
                <a:sym typeface="Questrial"/>
              </a:rPr>
              <a:t>We conducted analytical performance research for </a:t>
            </a:r>
            <a:r>
              <a:rPr lang="en-US" sz="1700">
                <a:solidFill>
                  <a:srgbClr val="81869B"/>
                </a:solidFill>
                <a:latin typeface="Questrial"/>
                <a:ea typeface="Questrial"/>
                <a:cs typeface="Questrial"/>
                <a:sym typeface="Questrial"/>
              </a:rPr>
              <a:t>keywords </a:t>
            </a:r>
            <a:r>
              <a:rPr b="0" i="0" lang="en-US" sz="1700" u="none" cap="none" strike="noStrike">
                <a:solidFill>
                  <a:srgbClr val="81869B"/>
                </a:solidFill>
                <a:latin typeface="Questrial"/>
                <a:ea typeface="Questrial"/>
                <a:cs typeface="Questrial"/>
                <a:sym typeface="Questrial"/>
              </a:rPr>
              <a:t>ranking close to page one to help</a:t>
            </a:r>
            <a:r>
              <a:rPr lang="en-US" sz="1700">
                <a:solidFill>
                  <a:srgbClr val="81869B"/>
                </a:solidFill>
                <a:latin typeface="Questrial"/>
                <a:ea typeface="Questrial"/>
                <a:cs typeface="Questrial"/>
                <a:sym typeface="Questrial"/>
              </a:rPr>
              <a:t> us going forward. </a:t>
            </a:r>
            <a:r>
              <a:rPr b="0" i="0" lang="en-US" sz="1700" u="none" cap="none" strike="noStrike">
                <a:solidFill>
                  <a:srgbClr val="81869B"/>
                </a:solidFill>
                <a:latin typeface="Questrial"/>
                <a:ea typeface="Questrial"/>
                <a:cs typeface="Questrial"/>
                <a:sym typeface="Questrial"/>
              </a:rPr>
              <a:t>As always, we will continue monitoring site activity and </a:t>
            </a:r>
            <a:r>
              <a:rPr lang="en-US" sz="1700">
                <a:solidFill>
                  <a:srgbClr val="81869B"/>
                </a:solidFill>
                <a:latin typeface="Questrial"/>
                <a:ea typeface="Questrial"/>
                <a:cs typeface="Questrial"/>
                <a:sym typeface="Questrial"/>
              </a:rPr>
              <a:t>the Google Search console </a:t>
            </a:r>
            <a:r>
              <a:rPr b="0" i="0" lang="en-US" sz="1700" u="none" cap="none" strike="noStrike">
                <a:solidFill>
                  <a:srgbClr val="81869B"/>
                </a:solidFill>
                <a:latin typeface="Questrial"/>
                <a:ea typeface="Questrial"/>
                <a:cs typeface="Questrial"/>
                <a:sym typeface="Questrial"/>
              </a:rPr>
              <a:t>for website erro</a:t>
            </a:r>
            <a:r>
              <a:rPr lang="en-US" sz="1700">
                <a:solidFill>
                  <a:srgbClr val="81869B"/>
                </a:solidFill>
                <a:latin typeface="Questrial"/>
                <a:ea typeface="Questrial"/>
                <a:cs typeface="Questrial"/>
                <a:sym typeface="Questrial"/>
              </a:rPr>
              <a:t>r</a:t>
            </a:r>
            <a:r>
              <a:rPr b="0" i="0" lang="en-US" sz="1700" u="none" cap="none" strike="noStrike">
                <a:solidFill>
                  <a:srgbClr val="81869B"/>
                </a:solidFill>
                <a:latin typeface="Questrial"/>
                <a:ea typeface="Questrial"/>
                <a:cs typeface="Questrial"/>
                <a:sym typeface="Questrial"/>
              </a:rPr>
              <a:t>s. </a:t>
            </a:r>
            <a:endParaRPr/>
          </a:p>
        </p:txBody>
      </p:sp>
      <p:pic>
        <p:nvPicPr>
          <p:cNvPr id="82" name="Google Shape;82;p12"/>
          <p:cNvPicPr preferRelativeResize="0"/>
          <p:nvPr/>
        </p:nvPicPr>
        <p:blipFill rotWithShape="1">
          <a:blip r:embed="rId4">
            <a:alphaModFix/>
          </a:blip>
          <a:srcRect b="0" l="0" r="0" t="0"/>
          <a:stretch/>
        </p:blipFill>
        <p:spPr>
          <a:xfrm>
            <a:off x="6036338" y="1133077"/>
            <a:ext cx="2099400" cy="825600"/>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6" name="Shape 86"/>
        <p:cNvGrpSpPr/>
        <p:nvPr/>
      </p:nvGrpSpPr>
      <p:grpSpPr>
        <a:xfrm>
          <a:off x="0" y="0"/>
          <a:ext cx="0" cy="0"/>
          <a:chOff x="0" y="0"/>
          <a:chExt cx="0" cy="0"/>
        </a:xfrm>
      </p:grpSpPr>
      <p:pic>
        <p:nvPicPr>
          <p:cNvPr id="87" name="Google Shape;87;p13"/>
          <p:cNvPicPr preferRelativeResize="0"/>
          <p:nvPr/>
        </p:nvPicPr>
        <p:blipFill rotWithShape="1">
          <a:blip r:embed="rId4">
            <a:alphaModFix/>
          </a:blip>
          <a:srcRect b="0" l="0" r="0" t="0"/>
          <a:stretch/>
        </p:blipFill>
        <p:spPr>
          <a:xfrm>
            <a:off x="972813" y="482502"/>
            <a:ext cx="2099400" cy="825600"/>
          </a:xfrm>
          <a:prstGeom prst="rect">
            <a:avLst/>
          </a:prstGeom>
          <a:noFill/>
          <a:ln>
            <a:noFill/>
          </a:ln>
        </p:spPr>
      </p:pic>
      <p:pic>
        <p:nvPicPr>
          <p:cNvPr id="88" name="Google Shape;88;p13"/>
          <p:cNvPicPr preferRelativeResize="0"/>
          <p:nvPr/>
        </p:nvPicPr>
        <p:blipFill rotWithShape="1">
          <a:blip r:embed="rId5">
            <a:alphaModFix/>
          </a:blip>
          <a:srcRect b="0" l="699" r="709" t="0"/>
          <a:stretch/>
        </p:blipFill>
        <p:spPr>
          <a:xfrm>
            <a:off x="972825" y="1958575"/>
            <a:ext cx="10210625" cy="6656875"/>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2" name="Shape 92"/>
        <p:cNvGrpSpPr/>
        <p:nvPr/>
      </p:nvGrpSpPr>
      <p:grpSpPr>
        <a:xfrm>
          <a:off x="0" y="0"/>
          <a:ext cx="0" cy="0"/>
          <a:chOff x="0" y="0"/>
          <a:chExt cx="0" cy="0"/>
        </a:xfrm>
      </p:grpSpPr>
      <p:pic>
        <p:nvPicPr>
          <p:cNvPr id="93" name="Google Shape;93;p14"/>
          <p:cNvPicPr preferRelativeResize="0"/>
          <p:nvPr/>
        </p:nvPicPr>
        <p:blipFill rotWithShape="1">
          <a:blip r:embed="rId4">
            <a:alphaModFix/>
          </a:blip>
          <a:srcRect b="0" l="0" r="0" t="0"/>
          <a:stretch/>
        </p:blipFill>
        <p:spPr>
          <a:xfrm>
            <a:off x="972813" y="482502"/>
            <a:ext cx="2099400" cy="825600"/>
          </a:xfrm>
          <a:prstGeom prst="rect">
            <a:avLst/>
          </a:prstGeom>
          <a:noFill/>
          <a:ln>
            <a:noFill/>
          </a:ln>
        </p:spPr>
      </p:pic>
      <p:sp>
        <p:nvSpPr>
          <p:cNvPr id="94" name="Google Shape;94;p14"/>
          <p:cNvSpPr/>
          <p:nvPr/>
        </p:nvSpPr>
        <p:spPr>
          <a:xfrm>
            <a:off x="1085475" y="1604625"/>
            <a:ext cx="14241000" cy="7268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4"/>
          <p:cNvPicPr preferRelativeResize="0"/>
          <p:nvPr/>
        </p:nvPicPr>
        <p:blipFill rotWithShape="1">
          <a:blip r:embed="rId5">
            <a:alphaModFix/>
          </a:blip>
          <a:srcRect b="0" l="0" r="0" t="0"/>
          <a:stretch/>
        </p:blipFill>
        <p:spPr>
          <a:xfrm>
            <a:off x="1085475" y="1751337"/>
            <a:ext cx="13948699" cy="6974675"/>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9" name="Shape 99"/>
        <p:cNvGrpSpPr/>
        <p:nvPr/>
      </p:nvGrpSpPr>
      <p:grpSpPr>
        <a:xfrm>
          <a:off x="0" y="0"/>
          <a:ext cx="0" cy="0"/>
          <a:chOff x="0" y="0"/>
          <a:chExt cx="0" cy="0"/>
        </a:xfrm>
      </p:grpSpPr>
      <p:sp>
        <p:nvSpPr>
          <p:cNvPr id="100" name="Google Shape;100;p15"/>
          <p:cNvSpPr/>
          <p:nvPr/>
        </p:nvSpPr>
        <p:spPr>
          <a:xfrm>
            <a:off x="1040775" y="1672675"/>
            <a:ext cx="14843400" cy="711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8390650" y="892681"/>
            <a:ext cx="2913900" cy="3516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2000"/>
              <a:t>TOP LANDING PAGES</a:t>
            </a:r>
            <a:endParaRPr b="1" sz="2000"/>
          </a:p>
        </p:txBody>
      </p:sp>
      <p:pic>
        <p:nvPicPr>
          <p:cNvPr id="102" name="Google Shape;102;p15"/>
          <p:cNvPicPr preferRelativeResize="0"/>
          <p:nvPr/>
        </p:nvPicPr>
        <p:blipFill rotWithShape="1">
          <a:blip r:embed="rId4">
            <a:alphaModFix/>
          </a:blip>
          <a:srcRect b="0" l="0" r="0" t="0"/>
          <a:stretch/>
        </p:blipFill>
        <p:spPr>
          <a:xfrm>
            <a:off x="972813" y="482502"/>
            <a:ext cx="2099400" cy="825600"/>
          </a:xfrm>
          <a:prstGeom prst="rect">
            <a:avLst/>
          </a:prstGeom>
          <a:noFill/>
          <a:ln>
            <a:noFill/>
          </a:ln>
        </p:spPr>
      </p:pic>
      <p:pic>
        <p:nvPicPr>
          <p:cNvPr id="103" name="Google Shape;103;p15"/>
          <p:cNvPicPr preferRelativeResize="0"/>
          <p:nvPr/>
        </p:nvPicPr>
        <p:blipFill>
          <a:blip r:embed="rId5">
            <a:alphaModFix/>
          </a:blip>
          <a:stretch>
            <a:fillRect/>
          </a:stretch>
        </p:blipFill>
        <p:spPr>
          <a:xfrm>
            <a:off x="706302" y="2415165"/>
            <a:ext cx="14843401" cy="5627132"/>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Bullets">
  <a:themeElements>
    <a:clrScheme name="Title &amp; Bullets">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Title &amp; Subtitl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mp; Bullets">
  <a:themeElements>
    <a:clrScheme name="Title &amp; Bullets">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