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FE88F4-0EA2-4F2E-98A9-7FB750FAD82F}">
  <a:tblStyle styleId="{8EFE88F4-0EA2-4F2E-98A9-7FB750FAD8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d660ed0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bd660ed09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3a95bb3fa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73a95bb3fa_0_20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88c8ecbe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b88c8ecbe7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3f12b1c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83f12b1c2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3a95bb3fa_0_19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3a95bb3fa_0_1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3a95bb3fa_0_20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3a95bb3fa_0_2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3a95bb3fa_0_20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3a95bb3fa_0_2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a95bb3fa_0_19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a95bb3fa_0_1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3a95bb3fa_0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73a95bb3fa_0_17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d660ed09a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d660ed09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88c8ecbe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88c8ecb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d660ed09a_0_2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d660ed09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e77a77998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e77a7799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e77a77998_2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e77a77998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88c8ecbe7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88c8ecb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88c8ecbe7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88c8ecb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88c8ecbe7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88c8ecb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5.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ndrascruzaedo@email.arizona.edu" TargetMode="Externa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ustasocal.com/" TargetMode="External"/></Relationships>
</file>

<file path=ppt/slides/_rels/slide16.xml.rels><?xml version="1.0" encoding="UTF-8" standalone="yes"?><Relationships xmlns="http://schemas.openxmlformats.org/package/2006/relationships"><Relationship Id="rId11" Type="http://schemas.openxmlformats.org/officeDocument/2006/relationships/hyperlink" Target="https://www.clickfunnels.com/" TargetMode="External"/><Relationship Id="rId10" Type="http://schemas.openxmlformats.org/officeDocument/2006/relationships/hyperlink" Target="https://www.hotjar.com/" TargetMode="External"/><Relationship Id="rId12" Type="http://schemas.openxmlformats.org/officeDocument/2006/relationships/hyperlink" Target="https://www.deadlinefunnel.com/"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marketingplatform.google.com/about/analytics/" TargetMode="External"/><Relationship Id="rId4" Type="http://schemas.openxmlformats.org/officeDocument/2006/relationships/hyperlink" Target="https://www.facebook.com/business/help/952192354843755?id=1205376682832142" TargetMode="External"/><Relationship Id="rId9" Type="http://schemas.openxmlformats.org/officeDocument/2006/relationships/hyperlink" Target="https://ads.google.com/home/campaigns/video-ads/" TargetMode="External"/><Relationship Id="rId5" Type="http://schemas.openxmlformats.org/officeDocument/2006/relationships/hyperlink" Target="https://www.trillian.im/" TargetMode="External"/><Relationship Id="rId6" Type="http://schemas.openxmlformats.org/officeDocument/2006/relationships/hyperlink" Target="https://www.zoho.com/crm/" TargetMode="External"/><Relationship Id="rId7" Type="http://schemas.openxmlformats.org/officeDocument/2006/relationships/hyperlink" Target="https://wordpress.com/support/paypal/" TargetMode="External"/><Relationship Id="rId8" Type="http://schemas.openxmlformats.org/officeDocument/2006/relationships/hyperlink" Target="https://yoast.com/yoast-seo-premium-featur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mailto:andrascruzaedo@email.arizona.edu"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rive.google.com/file/d/1oMbrRWv8VaMM5vkES-rPRDstm4Ak-zkt/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usta.com/en/home/membership/join-benefit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newsroom.tiktok.com/en-us/donation-stickers-bring-the-spirit-of-giving-to-tiktok" TargetMode="External"/><Relationship Id="rId4" Type="http://schemas.openxmlformats.org/officeDocument/2006/relationships/hyperlink" Target="https://newsroom.tiktok.com/en-us/tiktok-launches-givingszn-on-giving-tuesda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545350" y="1447800"/>
            <a:ext cx="11418000" cy="3329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n-US" sz="6600"/>
              <a:t>Work Plan for Full Social Media Development</a:t>
            </a:r>
            <a:endParaRPr sz="6600"/>
          </a:p>
        </p:txBody>
      </p:sp>
      <p:sp>
        <p:nvSpPr>
          <p:cNvPr id="148" name="Google Shape;148;p19"/>
          <p:cNvSpPr txBox="1"/>
          <p:nvPr>
            <p:ph idx="1" type="subTitle"/>
          </p:nvPr>
        </p:nvSpPr>
        <p:spPr>
          <a:xfrm>
            <a:off x="545350" y="5005975"/>
            <a:ext cx="10925400" cy="1402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600"/>
              <a:buNone/>
            </a:pPr>
            <a:r>
              <a:rPr lang="en-US" sz="2800"/>
              <a:t>Cruz-Aedo Consulting, LLC.</a:t>
            </a:r>
            <a:endParaRPr sz="2800"/>
          </a:p>
          <a:p>
            <a:pPr indent="0" lvl="0" marL="0" rtl="0" algn="l">
              <a:lnSpc>
                <a:spcPct val="115000"/>
              </a:lnSpc>
              <a:spcBef>
                <a:spcPts val="0"/>
              </a:spcBef>
              <a:spcAft>
                <a:spcPts val="0"/>
              </a:spcAft>
              <a:buSzPts val="1600"/>
              <a:buNone/>
            </a:pPr>
            <a:r>
              <a:rPr i="1" lang="en-US" sz="2400"/>
              <a:t>“Advanced digital transformation for your business”</a:t>
            </a:r>
            <a:endParaRPr i="1" sz="2400"/>
          </a:p>
          <a:p>
            <a:pPr indent="0" lvl="0" marL="0" rtl="0" algn="l">
              <a:lnSpc>
                <a:spcPct val="115000"/>
              </a:lnSpc>
              <a:spcBef>
                <a:spcPts val="0"/>
              </a:spcBef>
              <a:spcAft>
                <a:spcPts val="0"/>
              </a:spcAft>
              <a:buSzPts val="1600"/>
              <a:buNone/>
            </a:pPr>
            <a:r>
              <a:rPr lang="en-US" sz="2400"/>
              <a:t>(310) 218- 6803 ~ </a:t>
            </a:r>
            <a:r>
              <a:rPr lang="en-US" sz="2400" u="sng">
                <a:solidFill>
                  <a:schemeClr val="hlink"/>
                </a:solidFill>
                <a:hlinkClick r:id="rId3"/>
              </a:rPr>
              <a:t>andrascruzaedo@email.arizona.edu</a:t>
            </a:r>
            <a:r>
              <a:rPr lang="en-US" sz="2400"/>
              <a:t> </a:t>
            </a:r>
            <a:endParaRPr sz="2400"/>
          </a:p>
        </p:txBody>
      </p:sp>
      <p:pic>
        <p:nvPicPr>
          <p:cNvPr id="149" name="Google Shape;149;p19"/>
          <p:cNvPicPr preferRelativeResize="0"/>
          <p:nvPr/>
        </p:nvPicPr>
        <p:blipFill rotWithShape="1">
          <a:blip r:embed="rId4">
            <a:alphaModFix/>
          </a:blip>
          <a:srcRect b="0" l="0" r="0" t="0"/>
          <a:stretch/>
        </p:blipFill>
        <p:spPr>
          <a:xfrm>
            <a:off x="411600" y="501725"/>
            <a:ext cx="4098025" cy="1844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646100" y="452725"/>
            <a:ext cx="9452100" cy="919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lt2"/>
              </a:buClr>
              <a:buSzPts val="4400"/>
              <a:buFont typeface="Century Gothic"/>
              <a:buNone/>
            </a:pPr>
            <a:r>
              <a:rPr lang="en-US" sz="4400"/>
              <a:t>Frequently Asked Questions</a:t>
            </a:r>
            <a:endParaRPr sz="1800"/>
          </a:p>
        </p:txBody>
      </p:sp>
      <p:sp>
        <p:nvSpPr>
          <p:cNvPr id="204" name="Google Shape;204;p28"/>
          <p:cNvSpPr txBox="1"/>
          <p:nvPr>
            <p:ph idx="1" type="body"/>
          </p:nvPr>
        </p:nvSpPr>
        <p:spPr>
          <a:xfrm>
            <a:off x="785275" y="1219525"/>
            <a:ext cx="11266200" cy="5533800"/>
          </a:xfrm>
          <a:prstGeom prst="rect">
            <a:avLst/>
          </a:prstGeom>
          <a:noFill/>
          <a:ln>
            <a:noFill/>
          </a:ln>
        </p:spPr>
        <p:txBody>
          <a:bodyPr anchorCtr="0" anchor="t" bIns="45700" lIns="91425" spcFirstLastPara="1" rIns="91425" wrap="square" tIns="45700">
            <a:noAutofit/>
          </a:bodyPr>
          <a:lstStyle/>
          <a:p>
            <a:pPr indent="-391160" lvl="0" marL="342900" rtl="0" algn="l">
              <a:lnSpc>
                <a:spcPct val="115000"/>
              </a:lnSpc>
              <a:spcBef>
                <a:spcPts val="1000"/>
              </a:spcBef>
              <a:spcAft>
                <a:spcPts val="0"/>
              </a:spcAft>
              <a:buSzPts val="2200"/>
              <a:buChar char="►"/>
            </a:pPr>
            <a:r>
              <a:rPr lang="en-US" sz="2200"/>
              <a:t>You may ask </a:t>
            </a:r>
            <a:r>
              <a:rPr lang="en-US" sz="2200"/>
              <a:t>us to include in our proposal, the following:</a:t>
            </a:r>
            <a:endParaRPr sz="2200"/>
          </a:p>
          <a:p>
            <a:pPr indent="-334010" lvl="1" marL="742950" rtl="0" algn="l">
              <a:lnSpc>
                <a:spcPct val="115000"/>
              </a:lnSpc>
              <a:spcBef>
                <a:spcPts val="0"/>
              </a:spcBef>
              <a:spcAft>
                <a:spcPts val="0"/>
              </a:spcAft>
              <a:buSzPts val="2200"/>
              <a:buChar char="►"/>
            </a:pPr>
            <a:r>
              <a:rPr lang="en-US" sz="2200"/>
              <a:t>What’s involved from a financial perspective? </a:t>
            </a:r>
            <a:r>
              <a:rPr i="1" lang="en-US" sz="2200"/>
              <a:t>This proposal is a very low means, near zero funds, custom made proposal hand written specifically for SCTA. With this proposal only costing that of human labor and the cost of tasks in Week 2-3, or Slide 5, it’s a smart, prioritized use of your total budget</a:t>
            </a:r>
            <a:endParaRPr i="1" sz="2200"/>
          </a:p>
          <a:p>
            <a:pPr indent="-334010" lvl="1" marL="742950" rtl="0" algn="l">
              <a:lnSpc>
                <a:spcPct val="115000"/>
              </a:lnSpc>
              <a:spcBef>
                <a:spcPts val="0"/>
              </a:spcBef>
              <a:spcAft>
                <a:spcPts val="0"/>
              </a:spcAft>
              <a:buSzPts val="2200"/>
              <a:buChar char="►"/>
            </a:pPr>
            <a:r>
              <a:rPr lang="en-US" sz="2200"/>
              <a:t>What’s involved from a logistical perspective? </a:t>
            </a:r>
            <a:r>
              <a:rPr i="1" lang="en-US" sz="2200"/>
              <a:t>Logistically, you don’t need many staff members for this initiative. You simply need 1-3 incredibly tech-savvy and creative persons, which you do in  Tiffany Mai, Sophie Geha, and Madeline Segura</a:t>
            </a:r>
            <a:r>
              <a:rPr lang="en-US" sz="2200"/>
              <a:t>. </a:t>
            </a:r>
            <a:r>
              <a:rPr i="1" lang="en-US" sz="2200"/>
              <a:t>The toughest logistical challenge will be in the design and development phase as every ingredient</a:t>
            </a:r>
            <a:endParaRPr i="1" sz="2200"/>
          </a:p>
          <a:p>
            <a:pPr indent="0" lvl="0" marL="742950" rtl="0" algn="l">
              <a:lnSpc>
                <a:spcPct val="115000"/>
              </a:lnSpc>
              <a:spcBef>
                <a:spcPts val="0"/>
              </a:spcBef>
              <a:spcAft>
                <a:spcPts val="0"/>
              </a:spcAft>
              <a:buNone/>
            </a:pPr>
            <a:r>
              <a:rPr i="1" lang="en-US" sz="2200"/>
              <a:t>needed for this campaign must be perfect and built </a:t>
            </a:r>
            <a:endParaRPr i="1" sz="2200"/>
          </a:p>
          <a:p>
            <a:pPr indent="0" lvl="0" marL="742950" rtl="0" algn="l">
              <a:lnSpc>
                <a:spcPct val="115000"/>
              </a:lnSpc>
              <a:spcBef>
                <a:spcPts val="0"/>
              </a:spcBef>
              <a:spcAft>
                <a:spcPts val="0"/>
              </a:spcAft>
              <a:buNone/>
            </a:pPr>
            <a:r>
              <a:rPr i="1" lang="en-US" sz="2200"/>
              <a:t>exactly to specifications. It will also take a bit of a mind</a:t>
            </a:r>
            <a:endParaRPr i="1" sz="2200"/>
          </a:p>
          <a:p>
            <a:pPr indent="0" lvl="0" marL="742950" rtl="0" algn="l">
              <a:lnSpc>
                <a:spcPct val="115000"/>
              </a:lnSpc>
              <a:spcBef>
                <a:spcPts val="0"/>
              </a:spcBef>
              <a:spcAft>
                <a:spcPts val="0"/>
              </a:spcAft>
              <a:buNone/>
            </a:pPr>
            <a:r>
              <a:rPr i="1" lang="en-US" sz="2200"/>
              <a:t>shift was the team and higher ups as this is new technology &amp;</a:t>
            </a:r>
            <a:endParaRPr i="1" sz="2200"/>
          </a:p>
          <a:p>
            <a:pPr indent="0" lvl="0" marL="742950" rtl="0" algn="l">
              <a:lnSpc>
                <a:spcPct val="115000"/>
              </a:lnSpc>
              <a:spcBef>
                <a:spcPts val="0"/>
              </a:spcBef>
              <a:spcAft>
                <a:spcPts val="0"/>
              </a:spcAft>
              <a:buNone/>
            </a:pPr>
            <a:r>
              <a:rPr i="1" lang="en-US" sz="2200"/>
              <a:t>marketing practices we’re leveraging for SCTA</a:t>
            </a:r>
            <a:endParaRPr i="1" sz="2200"/>
          </a:p>
        </p:txBody>
      </p:sp>
      <p:pic>
        <p:nvPicPr>
          <p:cNvPr id="205" name="Google Shape;205;p28"/>
          <p:cNvPicPr preferRelativeResize="0"/>
          <p:nvPr/>
        </p:nvPicPr>
        <p:blipFill rotWithShape="1">
          <a:blip r:embed="rId3">
            <a:alphaModFix/>
          </a:blip>
          <a:srcRect b="2505" l="3430" r="6779" t="0"/>
          <a:stretch/>
        </p:blipFill>
        <p:spPr>
          <a:xfrm>
            <a:off x="10098201" y="5405870"/>
            <a:ext cx="2093800" cy="14521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646100" y="452725"/>
            <a:ext cx="9946200" cy="919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lt2"/>
              </a:buClr>
              <a:buSzPts val="4400"/>
              <a:buFont typeface="Century Gothic"/>
              <a:buNone/>
            </a:pPr>
            <a:r>
              <a:rPr lang="en-US" sz="4400"/>
              <a:t>Frequently Asked Questions</a:t>
            </a:r>
            <a:endParaRPr sz="1800"/>
          </a:p>
          <a:p>
            <a:pPr indent="0" lvl="0" marL="0" marR="0" rtl="0" algn="l">
              <a:lnSpc>
                <a:spcPct val="115000"/>
              </a:lnSpc>
              <a:spcBef>
                <a:spcPts val="0"/>
              </a:spcBef>
              <a:spcAft>
                <a:spcPts val="0"/>
              </a:spcAft>
              <a:buClr>
                <a:schemeClr val="lt2"/>
              </a:buClr>
              <a:buSzPts val="4400"/>
              <a:buFont typeface="Century Gothic"/>
              <a:buNone/>
            </a:pPr>
            <a:r>
              <a:t/>
            </a:r>
            <a:endParaRPr sz="4400"/>
          </a:p>
        </p:txBody>
      </p:sp>
      <p:sp>
        <p:nvSpPr>
          <p:cNvPr id="211" name="Google Shape;211;p29"/>
          <p:cNvSpPr txBox="1"/>
          <p:nvPr>
            <p:ph idx="1" type="body"/>
          </p:nvPr>
        </p:nvSpPr>
        <p:spPr>
          <a:xfrm>
            <a:off x="646100" y="1291325"/>
            <a:ext cx="11405400" cy="5165400"/>
          </a:xfrm>
          <a:prstGeom prst="rect">
            <a:avLst/>
          </a:prstGeom>
          <a:noFill/>
          <a:ln>
            <a:noFill/>
          </a:ln>
        </p:spPr>
        <p:txBody>
          <a:bodyPr anchorCtr="0" anchor="t" bIns="45700" lIns="91425" spcFirstLastPara="1" rIns="91425" wrap="square" tIns="45700">
            <a:noAutofit/>
          </a:bodyPr>
          <a:lstStyle/>
          <a:p>
            <a:pPr indent="-391160" lvl="0" marL="342900" rtl="0" algn="l">
              <a:lnSpc>
                <a:spcPct val="115000"/>
              </a:lnSpc>
              <a:spcBef>
                <a:spcPts val="1000"/>
              </a:spcBef>
              <a:spcAft>
                <a:spcPts val="0"/>
              </a:spcAft>
              <a:buSzPts val="2200"/>
              <a:buChar char="►"/>
            </a:pPr>
            <a:r>
              <a:rPr lang="en-US" sz="2200"/>
              <a:t>You may ask us to include in our proposal, the following:</a:t>
            </a:r>
            <a:endParaRPr sz="2200"/>
          </a:p>
          <a:p>
            <a:pPr indent="-334010" lvl="1" marL="742950" rtl="0" algn="l">
              <a:lnSpc>
                <a:spcPct val="115000"/>
              </a:lnSpc>
              <a:spcBef>
                <a:spcPts val="0"/>
              </a:spcBef>
              <a:spcAft>
                <a:spcPts val="0"/>
              </a:spcAft>
              <a:buSzPts val="2200"/>
              <a:buChar char="►"/>
            </a:pPr>
            <a:r>
              <a:rPr lang="en-US" sz="2200"/>
              <a:t>What will </a:t>
            </a:r>
            <a:r>
              <a:rPr i="1" lang="en-US" sz="2200"/>
              <a:t>SCTA </a:t>
            </a:r>
            <a:r>
              <a:rPr lang="en-US" sz="2200"/>
              <a:t> need their staff to do? </a:t>
            </a:r>
            <a:r>
              <a:rPr i="1" lang="en-US" sz="2200"/>
              <a:t>All tasks included in “30-Day Digital Transformation For Your Tennis Business” initiative. 25% is labor intensive and 75% can be done remotely.</a:t>
            </a:r>
            <a:endParaRPr sz="2200"/>
          </a:p>
          <a:p>
            <a:pPr indent="-334010" lvl="1" marL="742950" rtl="0" algn="l">
              <a:lnSpc>
                <a:spcPct val="115000"/>
              </a:lnSpc>
              <a:spcBef>
                <a:spcPts val="0"/>
              </a:spcBef>
              <a:spcAft>
                <a:spcPts val="0"/>
              </a:spcAft>
              <a:buSzPts val="2200"/>
              <a:buChar char="►"/>
            </a:pPr>
            <a:r>
              <a:rPr lang="en-US" sz="2200"/>
              <a:t>How are we going to produce content? </a:t>
            </a:r>
            <a:r>
              <a:rPr i="1" lang="en-US" sz="2200"/>
              <a:t>See mentioned case studies in Slide 1-5 and ask Andras for custom samples you can also use</a:t>
            </a:r>
            <a:endParaRPr sz="2200"/>
          </a:p>
          <a:p>
            <a:pPr indent="-334010" lvl="1" marL="742950" rtl="0" algn="l">
              <a:lnSpc>
                <a:spcPct val="115000"/>
              </a:lnSpc>
              <a:spcBef>
                <a:spcPts val="0"/>
              </a:spcBef>
              <a:spcAft>
                <a:spcPts val="0"/>
              </a:spcAft>
              <a:buSzPts val="2200"/>
              <a:buChar char="►"/>
            </a:pPr>
            <a:r>
              <a:rPr lang="en-US" sz="2200"/>
              <a:t>How do we get existing and new regional clients to sign up for free junior membership? </a:t>
            </a:r>
            <a:r>
              <a:rPr i="1" lang="en-US" sz="2200"/>
              <a:t>Through successful implementation of this project, at first, we will see a majority of new client sign-ups, then an equal amount of new client and existing client referral sign-ups, then a majority </a:t>
            </a:r>
            <a:endParaRPr i="1" sz="2200"/>
          </a:p>
          <a:p>
            <a:pPr indent="0" lvl="0" marL="742950" rtl="0" algn="l">
              <a:lnSpc>
                <a:spcPct val="115000"/>
              </a:lnSpc>
              <a:spcBef>
                <a:spcPts val="0"/>
              </a:spcBef>
              <a:spcAft>
                <a:spcPts val="0"/>
              </a:spcAft>
              <a:buNone/>
            </a:pPr>
            <a:r>
              <a:rPr i="1" lang="en-US" sz="2200"/>
              <a:t>of existing client referral sign-ups as we will tweak the</a:t>
            </a:r>
            <a:endParaRPr i="1" sz="2200"/>
          </a:p>
          <a:p>
            <a:pPr indent="0" lvl="0" marL="742950" rtl="0" algn="l">
              <a:lnSpc>
                <a:spcPct val="115000"/>
              </a:lnSpc>
              <a:spcBef>
                <a:spcPts val="0"/>
              </a:spcBef>
              <a:spcAft>
                <a:spcPts val="0"/>
              </a:spcAft>
              <a:buNone/>
            </a:pPr>
            <a:r>
              <a:rPr i="1" lang="en-US" sz="2200"/>
              <a:t>campaign in month 2 to incentivize clients to refer their</a:t>
            </a:r>
            <a:endParaRPr i="1" sz="2200"/>
          </a:p>
          <a:p>
            <a:pPr indent="0" lvl="0" marL="742950" rtl="0" algn="l">
              <a:lnSpc>
                <a:spcPct val="115000"/>
              </a:lnSpc>
              <a:spcBef>
                <a:spcPts val="0"/>
              </a:spcBef>
              <a:spcAft>
                <a:spcPts val="0"/>
              </a:spcAft>
              <a:buNone/>
            </a:pPr>
            <a:r>
              <a:rPr i="1" lang="en-US" sz="2200"/>
              <a:t>friends. In that ad there is no call to action which helps a lot</a:t>
            </a:r>
            <a:endParaRPr i="1" sz="2200"/>
          </a:p>
        </p:txBody>
      </p:sp>
      <p:pic>
        <p:nvPicPr>
          <p:cNvPr id="212" name="Google Shape;212;p29"/>
          <p:cNvPicPr preferRelativeResize="0"/>
          <p:nvPr/>
        </p:nvPicPr>
        <p:blipFill rotWithShape="1">
          <a:blip r:embed="rId3">
            <a:alphaModFix/>
          </a:blip>
          <a:srcRect b="2505" l="3430" r="6779" t="0"/>
          <a:stretch/>
        </p:blipFill>
        <p:spPr>
          <a:xfrm>
            <a:off x="10098201" y="5405870"/>
            <a:ext cx="2093800" cy="14521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646100" y="452725"/>
            <a:ext cx="9452100" cy="1528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lt2"/>
              </a:buClr>
              <a:buSzPts val="4400"/>
              <a:buFont typeface="Century Gothic"/>
              <a:buNone/>
            </a:pPr>
            <a:r>
              <a:rPr lang="en-US" sz="4400"/>
              <a:t>In case your staff is busy and you’d like some help</a:t>
            </a:r>
            <a:endParaRPr sz="4400"/>
          </a:p>
          <a:p>
            <a:pPr indent="0" lvl="0" marL="0" marR="0" rtl="0" algn="l">
              <a:lnSpc>
                <a:spcPct val="115000"/>
              </a:lnSpc>
              <a:spcBef>
                <a:spcPts val="0"/>
              </a:spcBef>
              <a:spcAft>
                <a:spcPts val="0"/>
              </a:spcAft>
              <a:buClr>
                <a:schemeClr val="lt2"/>
              </a:buClr>
              <a:buSzPts val="4400"/>
              <a:buFont typeface="Century Gothic"/>
              <a:buNone/>
            </a:pPr>
            <a:r>
              <a:t/>
            </a:r>
            <a:endParaRPr sz="4400"/>
          </a:p>
        </p:txBody>
      </p:sp>
      <p:sp>
        <p:nvSpPr>
          <p:cNvPr id="218" name="Google Shape;218;p30"/>
          <p:cNvSpPr txBox="1"/>
          <p:nvPr>
            <p:ph idx="1" type="body"/>
          </p:nvPr>
        </p:nvSpPr>
        <p:spPr>
          <a:xfrm>
            <a:off x="975450" y="1981525"/>
            <a:ext cx="10999800" cy="4195500"/>
          </a:xfrm>
          <a:prstGeom prst="rect">
            <a:avLst/>
          </a:prstGeom>
          <a:noFill/>
          <a:ln>
            <a:noFill/>
          </a:ln>
        </p:spPr>
        <p:txBody>
          <a:bodyPr anchorCtr="0" anchor="t" bIns="45700" lIns="91425" spcFirstLastPara="1" rIns="91425" wrap="square" tIns="45700">
            <a:noAutofit/>
          </a:bodyPr>
          <a:lstStyle/>
          <a:p>
            <a:pPr indent="-391160" lvl="0" marL="342900" marR="0" rtl="0" algn="l">
              <a:lnSpc>
                <a:spcPct val="115000"/>
              </a:lnSpc>
              <a:spcBef>
                <a:spcPts val="0"/>
              </a:spcBef>
              <a:spcAft>
                <a:spcPts val="0"/>
              </a:spcAft>
              <a:buSzPts val="2200"/>
              <a:buChar char="►"/>
            </a:pPr>
            <a:r>
              <a:rPr lang="en-US" sz="2200"/>
              <a:t>Andras Cruz-Aedo Consulting shall provide services to Southern California Tennis Association, or “SCTA” for a period of twelve months (one year).  The monthly payments shall be due on the 1st day of each month, beginning </a:t>
            </a:r>
            <a:r>
              <a:rPr lang="en-US" sz="2200"/>
              <a:t>February</a:t>
            </a:r>
            <a:r>
              <a:rPr lang="en-US" sz="2200"/>
              <a:t> 1, 2021. The last payment for the one-year contract shall be made on January 1, 2021. However, this contract does not serve to establish any relationship for other internet marketing services such as third-party expenses such as budgets made toward paid ads, and if such an agreement is to exist, it can only be formed at the discretion of the parties at a later date.</a:t>
            </a:r>
            <a:endParaRPr sz="2200"/>
          </a:p>
          <a:p>
            <a:pPr indent="-391160" lvl="0" marL="342900" marR="0" rtl="0" algn="l">
              <a:lnSpc>
                <a:spcPct val="115000"/>
              </a:lnSpc>
              <a:spcBef>
                <a:spcPts val="0"/>
              </a:spcBef>
              <a:spcAft>
                <a:spcPts val="0"/>
              </a:spcAft>
              <a:buSzPts val="2200"/>
              <a:buChar char="►"/>
            </a:pPr>
            <a:r>
              <a:rPr lang="en-US" sz="2200"/>
              <a:t>The date and manner of such payments shall be as follows:</a:t>
            </a:r>
            <a:endParaRPr sz="2200"/>
          </a:p>
          <a:p>
            <a:pPr indent="-334010" lvl="1" marL="742950" marR="0" rtl="0" algn="l">
              <a:lnSpc>
                <a:spcPct val="115000"/>
              </a:lnSpc>
              <a:spcBef>
                <a:spcPts val="0"/>
              </a:spcBef>
              <a:spcAft>
                <a:spcPts val="0"/>
              </a:spcAft>
              <a:buSzPts val="2200"/>
              <a:buChar char="►"/>
            </a:pPr>
            <a:r>
              <a:rPr lang="en-US" sz="2200"/>
              <a:t>$2,000 set up fee + $500/mo</a:t>
            </a:r>
            <a:endParaRPr sz="2200"/>
          </a:p>
          <a:p>
            <a:pPr indent="-391160" lvl="0" marL="342900" marR="0" rtl="0" algn="l">
              <a:lnSpc>
                <a:spcPct val="115000"/>
              </a:lnSpc>
              <a:spcBef>
                <a:spcPts val="0"/>
              </a:spcBef>
              <a:spcAft>
                <a:spcPts val="0"/>
              </a:spcAft>
              <a:buSzPts val="2200"/>
              <a:buChar char="►"/>
            </a:pPr>
            <a:r>
              <a:rPr lang="en-US" sz="2200"/>
              <a:t>A money back </a:t>
            </a:r>
            <a:r>
              <a:rPr lang="en-US" sz="2200"/>
              <a:t>guarantee</a:t>
            </a:r>
            <a:r>
              <a:rPr lang="en-US" sz="2200"/>
              <a:t> is included with your contract</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646100" y="224125"/>
            <a:ext cx="96393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600"/>
              <a:t>Month 1: Increased sales from membership portal and campaign con’t...</a:t>
            </a:r>
            <a:endParaRPr sz="3600"/>
          </a:p>
        </p:txBody>
      </p:sp>
      <p:graphicFrame>
        <p:nvGraphicFramePr>
          <p:cNvPr id="224" name="Google Shape;224;p31"/>
          <p:cNvGraphicFramePr/>
          <p:nvPr/>
        </p:nvGraphicFramePr>
        <p:xfrm>
          <a:off x="1103300" y="1548350"/>
          <a:ext cx="3000000" cy="3000000"/>
        </p:xfrm>
        <a:graphic>
          <a:graphicData uri="http://schemas.openxmlformats.org/drawingml/2006/table">
            <a:tbl>
              <a:tblPr>
                <a:noFill/>
                <a:tableStyleId>{8EFE88F4-0EA2-4F2E-98A9-7FB750FAD82F}</a:tableStyleId>
              </a:tblPr>
              <a:tblGrid>
                <a:gridCol w="1292325"/>
                <a:gridCol w="8843875"/>
              </a:tblGrid>
              <a:tr h="4667775">
                <a:tc>
                  <a:txBody>
                    <a:bodyPr/>
                    <a:lstStyle/>
                    <a:p>
                      <a:pPr indent="0" lvl="0" marL="0" rtl="0" algn="ctr">
                        <a:spcBef>
                          <a:spcPts val="0"/>
                        </a:spcBef>
                        <a:spcAft>
                          <a:spcPts val="0"/>
                        </a:spcAft>
                        <a:buNone/>
                      </a:pPr>
                      <a:r>
                        <a:rPr lang="en-US" sz="2400">
                          <a:solidFill>
                            <a:schemeClr val="lt2"/>
                          </a:solidFill>
                          <a:latin typeface="Century Gothic"/>
                          <a:ea typeface="Century Gothic"/>
                          <a:cs typeface="Century Gothic"/>
                          <a:sym typeface="Century Gothic"/>
                        </a:rPr>
                        <a:t>Week 3</a:t>
                      </a:r>
                      <a:endParaRPr sz="2400">
                        <a:solidFill>
                          <a:schemeClr val="lt2"/>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1800">
                          <a:solidFill>
                            <a:schemeClr val="lt2"/>
                          </a:solidFill>
                          <a:latin typeface="Century Gothic"/>
                          <a:ea typeface="Century Gothic"/>
                          <a:cs typeface="Century Gothic"/>
                          <a:sym typeface="Century Gothic"/>
                        </a:rPr>
                        <a:t>Analyzation and further optimization of tasks from Week 2 (make adjustments as needed)</a:t>
                      </a:r>
                      <a:endParaRPr sz="1800">
                        <a:solidFill>
                          <a:schemeClr val="lt2"/>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chemeClr val="lt2"/>
                        </a:solidFill>
                        <a:latin typeface="Century Gothic"/>
                        <a:ea typeface="Century Gothic"/>
                        <a:cs typeface="Century Gothic"/>
                        <a:sym typeface="Century Gothic"/>
                      </a:endParaRPr>
                    </a:p>
                    <a:p>
                      <a:pPr indent="0" lvl="0" marL="0" rtl="0" algn="l">
                        <a:spcBef>
                          <a:spcPts val="0"/>
                        </a:spcBef>
                        <a:spcAft>
                          <a:spcPts val="0"/>
                        </a:spcAft>
                        <a:buNone/>
                      </a:pPr>
                      <a:r>
                        <a:rPr lang="en-US" sz="1800">
                          <a:solidFill>
                            <a:schemeClr val="lt2"/>
                          </a:solidFill>
                          <a:latin typeface="Century Gothic"/>
                          <a:ea typeface="Century Gothic"/>
                          <a:cs typeface="Century Gothic"/>
                          <a:sym typeface="Century Gothic"/>
                        </a:rPr>
                        <a:t>Run an automated email marketing campaign with free content to your members- we will help you construct those</a:t>
                      </a:r>
                      <a:endParaRPr sz="1800">
                        <a:solidFill>
                          <a:schemeClr val="lt2"/>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chemeClr val="lt2"/>
                        </a:solidFill>
                        <a:latin typeface="Century Gothic"/>
                        <a:ea typeface="Century Gothic"/>
                        <a:cs typeface="Century Gothic"/>
                        <a:sym typeface="Century Gothic"/>
                      </a:endParaRPr>
                    </a:p>
                    <a:p>
                      <a:pPr indent="0" lvl="0" marL="0" rtl="0" algn="l">
                        <a:spcBef>
                          <a:spcPts val="0"/>
                        </a:spcBef>
                        <a:spcAft>
                          <a:spcPts val="0"/>
                        </a:spcAft>
                        <a:buNone/>
                      </a:pPr>
                      <a:r>
                        <a:rPr lang="en-US" sz="1800">
                          <a:solidFill>
                            <a:schemeClr val="lt2"/>
                          </a:solidFill>
                          <a:latin typeface="Century Gothic"/>
                          <a:ea typeface="Century Gothic"/>
                          <a:cs typeface="Century Gothic"/>
                          <a:sym typeface="Century Gothic"/>
                        </a:rPr>
                        <a:t>Launch full-scale search engine optimization, or SEO, campaign:</a:t>
                      </a:r>
                      <a:endParaRPr sz="1800">
                        <a:solidFill>
                          <a:schemeClr val="lt2"/>
                        </a:solidFill>
                        <a:latin typeface="Century Gothic"/>
                        <a:ea typeface="Century Gothic"/>
                        <a:cs typeface="Century Gothic"/>
                        <a:sym typeface="Century Gothic"/>
                      </a:endParaRPr>
                    </a:p>
                    <a:p>
                      <a:pPr indent="-342900" lvl="0" marL="457200" rtl="0" algn="l">
                        <a:lnSpc>
                          <a:spcPct val="115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In-depth keyword research</a:t>
                      </a:r>
                      <a:endParaRPr sz="1800">
                        <a:solidFill>
                          <a:schemeClr val="lt2"/>
                        </a:solidFill>
                        <a:latin typeface="Century Gothic"/>
                        <a:ea typeface="Century Gothic"/>
                        <a:cs typeface="Century Gothic"/>
                        <a:sym typeface="Century Gothic"/>
                      </a:endParaRPr>
                    </a:p>
                    <a:p>
                      <a:pPr indent="-342900" lvl="0" marL="457200" rtl="0" algn="l">
                        <a:lnSpc>
                          <a:spcPct val="115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Keyword traffic analysis</a:t>
                      </a:r>
                      <a:endParaRPr sz="1800">
                        <a:solidFill>
                          <a:schemeClr val="lt2"/>
                        </a:solidFill>
                        <a:latin typeface="Century Gothic"/>
                        <a:ea typeface="Century Gothic"/>
                        <a:cs typeface="Century Gothic"/>
                        <a:sym typeface="Century Gothic"/>
                      </a:endParaRPr>
                    </a:p>
                    <a:p>
                      <a:pPr indent="-342900" lvl="0" marL="457200" rtl="0" algn="l">
                        <a:lnSpc>
                          <a:spcPct val="115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Keyword competition analysis</a:t>
                      </a:r>
                      <a:endParaRPr sz="1800">
                        <a:solidFill>
                          <a:schemeClr val="lt2"/>
                        </a:solidFill>
                        <a:latin typeface="Century Gothic"/>
                        <a:ea typeface="Century Gothic"/>
                        <a:cs typeface="Century Gothic"/>
                        <a:sym typeface="Century Gothic"/>
                      </a:endParaRPr>
                    </a:p>
                    <a:p>
                      <a:pPr indent="-342900" lvl="0" marL="457200" rtl="0" algn="l">
                        <a:lnSpc>
                          <a:spcPct val="115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Benchmark current traffic and SERPs (Search Engine Result Pages)</a:t>
                      </a:r>
                      <a:endParaRPr sz="1800">
                        <a:solidFill>
                          <a:schemeClr val="lt2"/>
                        </a:solidFill>
                        <a:latin typeface="Century Gothic"/>
                        <a:ea typeface="Century Gothic"/>
                        <a:cs typeface="Century Gothic"/>
                        <a:sym typeface="Century Gothic"/>
                      </a:endParaRPr>
                    </a:p>
                    <a:p>
                      <a:pPr indent="-342900" lvl="0" marL="457200" rtl="0" algn="l">
                        <a:lnSpc>
                          <a:spcPct val="115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Manual search engine submission</a:t>
                      </a:r>
                      <a:endParaRPr sz="1800">
                        <a:solidFill>
                          <a:schemeClr val="lt2"/>
                        </a:solidFill>
                        <a:latin typeface="Century Gothic"/>
                        <a:ea typeface="Century Gothic"/>
                        <a:cs typeface="Century Gothic"/>
                        <a:sym typeface="Century Gothic"/>
                      </a:endParaRPr>
                    </a:p>
                    <a:p>
                      <a:pPr indent="-342900" lvl="0" marL="457200" rtl="0" algn="l">
                        <a:lnSpc>
                          <a:spcPct val="115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Manual submission to niche directories</a:t>
                      </a:r>
                      <a:endParaRPr sz="1800">
                        <a:solidFill>
                          <a:schemeClr val="lt2"/>
                        </a:solidFill>
                        <a:latin typeface="Century Gothic"/>
                        <a:ea typeface="Century Gothic"/>
                        <a:cs typeface="Century Gothic"/>
                        <a:sym typeface="Century Gothic"/>
                      </a:endParaRPr>
                    </a:p>
                    <a:p>
                      <a:pPr indent="-342900" lvl="0" marL="457200" rtl="0" algn="l">
                        <a:lnSpc>
                          <a:spcPct val="115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Scheduled resubmissions</a:t>
                      </a:r>
                      <a:endParaRPr sz="1800">
                        <a:solidFill>
                          <a:schemeClr val="lt2"/>
                        </a:solidFill>
                        <a:latin typeface="Century Gothic"/>
                        <a:ea typeface="Century Gothic"/>
                        <a:cs typeface="Century Gothic"/>
                        <a:sym typeface="Century Gothic"/>
                      </a:endParaRPr>
                    </a:p>
                    <a:p>
                      <a:pPr indent="-342900" lvl="0" marL="457200" rtl="0" algn="l">
                        <a:lnSpc>
                          <a:spcPct val="115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Article submissions</a:t>
                      </a:r>
                      <a:endParaRPr sz="1800">
                        <a:solidFill>
                          <a:schemeClr val="lt2"/>
                        </a:solidFill>
                        <a:latin typeface="Century Gothic"/>
                        <a:ea typeface="Century Gothic"/>
                        <a:cs typeface="Century Gothic"/>
                        <a:sym typeface="Century Gothic"/>
                      </a:endParaRPr>
                    </a:p>
                    <a:p>
                      <a:pPr indent="-342900" lvl="0" marL="457200" rtl="0" algn="l">
                        <a:lnSpc>
                          <a:spcPct val="115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Link-building from niche blogs</a:t>
                      </a:r>
                      <a:endParaRPr sz="1800">
                        <a:solidFill>
                          <a:schemeClr val="lt2"/>
                        </a:solidFill>
                        <a:latin typeface="Century Gothic"/>
                        <a:ea typeface="Century Gothic"/>
                        <a:cs typeface="Century Gothic"/>
                        <a:sym typeface="Century Gothic"/>
                      </a:endParaRPr>
                    </a:p>
                    <a:p>
                      <a:pPr indent="-342900" lvl="0" marL="457200" rtl="0" algn="l">
                        <a:lnSpc>
                          <a:spcPct val="115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Managing reciprocal links</a:t>
                      </a:r>
                      <a:endParaRPr sz="1800">
                        <a:solidFill>
                          <a:schemeClr val="lt2"/>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646100" y="452725"/>
            <a:ext cx="9581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600"/>
              <a:t>Month 1: Increased sales from membership portal and campaign con’t...</a:t>
            </a:r>
            <a:endParaRPr sz="3600"/>
          </a:p>
        </p:txBody>
      </p:sp>
      <p:graphicFrame>
        <p:nvGraphicFramePr>
          <p:cNvPr id="230" name="Google Shape;230;p32"/>
          <p:cNvGraphicFramePr/>
          <p:nvPr/>
        </p:nvGraphicFramePr>
        <p:xfrm>
          <a:off x="1103300" y="1776950"/>
          <a:ext cx="3000000" cy="3000000"/>
        </p:xfrm>
        <a:graphic>
          <a:graphicData uri="http://schemas.openxmlformats.org/drawingml/2006/table">
            <a:tbl>
              <a:tblPr>
                <a:noFill/>
                <a:tableStyleId>{8EFE88F4-0EA2-4F2E-98A9-7FB750FAD82F}</a:tableStyleId>
              </a:tblPr>
              <a:tblGrid>
                <a:gridCol w="1292325"/>
                <a:gridCol w="8843875"/>
              </a:tblGrid>
              <a:tr h="4667775">
                <a:tc>
                  <a:txBody>
                    <a:bodyPr/>
                    <a:lstStyle/>
                    <a:p>
                      <a:pPr indent="0" lvl="0" marL="0" rtl="0" algn="ctr">
                        <a:spcBef>
                          <a:spcPts val="0"/>
                        </a:spcBef>
                        <a:spcAft>
                          <a:spcPts val="0"/>
                        </a:spcAft>
                        <a:buNone/>
                      </a:pPr>
                      <a:r>
                        <a:rPr lang="en-US" sz="2400">
                          <a:solidFill>
                            <a:schemeClr val="lt2"/>
                          </a:solidFill>
                          <a:latin typeface="Century Gothic"/>
                          <a:ea typeface="Century Gothic"/>
                          <a:cs typeface="Century Gothic"/>
                          <a:sym typeface="Century Gothic"/>
                        </a:rPr>
                        <a:t>Week 4</a:t>
                      </a:r>
                      <a:endParaRPr sz="2400">
                        <a:solidFill>
                          <a:schemeClr val="lt2"/>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1800">
                          <a:solidFill>
                            <a:schemeClr val="lt2"/>
                          </a:solidFill>
                          <a:latin typeface="Century Gothic"/>
                          <a:ea typeface="Century Gothic"/>
                          <a:cs typeface="Century Gothic"/>
                          <a:sym typeface="Century Gothic"/>
                        </a:rPr>
                        <a:t>Analyzation and further optimization</a:t>
                      </a:r>
                      <a:r>
                        <a:rPr lang="en-US" sz="1800">
                          <a:solidFill>
                            <a:schemeClr val="lt2"/>
                          </a:solidFill>
                          <a:latin typeface="Century Gothic"/>
                          <a:ea typeface="Century Gothic"/>
                          <a:cs typeface="Century Gothic"/>
                          <a:sym typeface="Century Gothic"/>
                        </a:rPr>
                        <a:t> of tasks from Week 3 (make adjustments as needed)</a:t>
                      </a:r>
                      <a:endParaRPr sz="1800">
                        <a:solidFill>
                          <a:schemeClr val="lt2"/>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chemeClr val="lt2"/>
                        </a:solidFill>
                        <a:latin typeface="Century Gothic"/>
                        <a:ea typeface="Century Gothic"/>
                        <a:cs typeface="Century Gothic"/>
                        <a:sym typeface="Century Gothic"/>
                      </a:endParaRPr>
                    </a:p>
                    <a:p>
                      <a:pPr indent="0" lvl="0" marL="0" rtl="0" algn="l">
                        <a:spcBef>
                          <a:spcPts val="0"/>
                        </a:spcBef>
                        <a:spcAft>
                          <a:spcPts val="0"/>
                        </a:spcAft>
                        <a:buNone/>
                      </a:pPr>
                      <a:r>
                        <a:rPr lang="en-US" sz="1800">
                          <a:solidFill>
                            <a:schemeClr val="lt2"/>
                          </a:solidFill>
                          <a:latin typeface="Century Gothic"/>
                          <a:ea typeface="Century Gothic"/>
                          <a:cs typeface="Century Gothic"/>
                          <a:sym typeface="Century Gothic"/>
                        </a:rPr>
                        <a:t>Launch full-scale monthly social, web, sales report (Measurement &amp; Insights):</a:t>
                      </a:r>
                      <a:endParaRPr sz="1800">
                        <a:solidFill>
                          <a:schemeClr val="lt2"/>
                        </a:solidFill>
                        <a:latin typeface="Century Gothic"/>
                        <a:ea typeface="Century Gothic"/>
                        <a:cs typeface="Century Gothic"/>
                        <a:sym typeface="Century Gothic"/>
                      </a:endParaRPr>
                    </a:p>
                    <a:p>
                      <a:pPr indent="-342900" lvl="0" marL="457200" marR="0" rtl="0" algn="l">
                        <a:lnSpc>
                          <a:spcPct val="100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Google analytics</a:t>
                      </a:r>
                      <a:endParaRPr sz="1800">
                        <a:solidFill>
                          <a:schemeClr val="lt2"/>
                        </a:solidFill>
                        <a:latin typeface="Century Gothic"/>
                        <a:ea typeface="Century Gothic"/>
                        <a:cs typeface="Century Gothic"/>
                        <a:sym typeface="Century Gothic"/>
                      </a:endParaRPr>
                    </a:p>
                    <a:p>
                      <a:pPr indent="-342900" lvl="0" marL="457200" marR="0" rtl="0" algn="l">
                        <a:lnSpc>
                          <a:spcPct val="100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Twitter analytics</a:t>
                      </a:r>
                      <a:endParaRPr sz="1800">
                        <a:solidFill>
                          <a:schemeClr val="lt2"/>
                        </a:solidFill>
                        <a:latin typeface="Century Gothic"/>
                        <a:ea typeface="Century Gothic"/>
                        <a:cs typeface="Century Gothic"/>
                        <a:sym typeface="Century Gothic"/>
                      </a:endParaRPr>
                    </a:p>
                    <a:p>
                      <a:pPr indent="-342900" lvl="0" marL="457200" marR="0" rtl="0" algn="l">
                        <a:lnSpc>
                          <a:spcPct val="100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Facebook analytics</a:t>
                      </a:r>
                      <a:endParaRPr sz="1800">
                        <a:solidFill>
                          <a:schemeClr val="lt2"/>
                        </a:solidFill>
                        <a:latin typeface="Century Gothic"/>
                        <a:ea typeface="Century Gothic"/>
                        <a:cs typeface="Century Gothic"/>
                        <a:sym typeface="Century Gothic"/>
                      </a:endParaRPr>
                    </a:p>
                    <a:p>
                      <a:pPr indent="-342900" lvl="0" marL="457200" marR="0" rtl="0" algn="l">
                        <a:lnSpc>
                          <a:spcPct val="100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Monthly Web, Sales, Social insights and measurement analytics reports</a:t>
                      </a:r>
                      <a:endParaRPr sz="1800">
                        <a:solidFill>
                          <a:schemeClr val="lt2"/>
                        </a:solidFill>
                        <a:latin typeface="Century Gothic"/>
                        <a:ea typeface="Century Gothic"/>
                        <a:cs typeface="Century Gothic"/>
                        <a:sym typeface="Century Gothic"/>
                      </a:endParaRPr>
                    </a:p>
                    <a:p>
                      <a:pPr indent="-342900" lvl="0" marL="457200" marR="0" rtl="0" algn="l">
                        <a:lnSpc>
                          <a:spcPct val="100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Traffic Report (Google + Bing + Yahoo data) merged</a:t>
                      </a:r>
                      <a:endParaRPr sz="1800">
                        <a:solidFill>
                          <a:schemeClr val="lt2"/>
                        </a:solidFill>
                        <a:latin typeface="Century Gothic"/>
                        <a:ea typeface="Century Gothic"/>
                        <a:cs typeface="Century Gothic"/>
                        <a:sym typeface="Century Gothic"/>
                      </a:endParaRPr>
                    </a:p>
                    <a:p>
                      <a:pPr indent="-342900" lvl="0" marL="457200" marR="0" rtl="0" algn="l">
                        <a:lnSpc>
                          <a:spcPct val="100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Keyword position report</a:t>
                      </a:r>
                      <a:endParaRPr sz="1800">
                        <a:solidFill>
                          <a:schemeClr val="lt2"/>
                        </a:solidFill>
                        <a:latin typeface="Century Gothic"/>
                        <a:ea typeface="Century Gothic"/>
                        <a:cs typeface="Century Gothic"/>
                        <a:sym typeface="Century Gothic"/>
                      </a:endParaRPr>
                    </a:p>
                    <a:p>
                      <a:pPr indent="-342900" lvl="0" marL="457200" marR="0" rtl="0" algn="l">
                        <a:lnSpc>
                          <a:spcPct val="100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Backlinks report</a:t>
                      </a:r>
                      <a:endParaRPr sz="1800">
                        <a:solidFill>
                          <a:schemeClr val="lt2"/>
                        </a:solidFill>
                        <a:latin typeface="Century Gothic"/>
                        <a:ea typeface="Century Gothic"/>
                        <a:cs typeface="Century Gothic"/>
                        <a:sym typeface="Century Gothic"/>
                      </a:endParaRPr>
                    </a:p>
                    <a:p>
                      <a:pPr indent="-342900" lvl="0" marL="457200" marR="0" rtl="0" algn="l">
                        <a:lnSpc>
                          <a:spcPct val="100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Search engine submission report</a:t>
                      </a:r>
                      <a:endParaRPr sz="1800">
                        <a:solidFill>
                          <a:schemeClr val="lt2"/>
                        </a:solidFill>
                        <a:latin typeface="Century Gothic"/>
                        <a:ea typeface="Century Gothic"/>
                        <a:cs typeface="Century Gothic"/>
                        <a:sym typeface="Century Gothic"/>
                      </a:endParaRPr>
                    </a:p>
                    <a:p>
                      <a:pPr indent="-342900" lvl="0" marL="457200" marR="0" rtl="0" algn="l">
                        <a:lnSpc>
                          <a:spcPct val="100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Customizable traffic report</a:t>
                      </a:r>
                      <a:endParaRPr sz="1800">
                        <a:solidFill>
                          <a:schemeClr val="lt2"/>
                        </a:solidFill>
                        <a:latin typeface="Century Gothic"/>
                        <a:ea typeface="Century Gothic"/>
                        <a:cs typeface="Century Gothic"/>
                        <a:sym typeface="Century Gothic"/>
                      </a:endParaRPr>
                    </a:p>
                    <a:p>
                      <a:pPr indent="-342900" lvl="0" marL="457200" marR="0" rtl="0" algn="l">
                        <a:lnSpc>
                          <a:spcPct val="100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Customized backlink report</a:t>
                      </a:r>
                      <a:endParaRPr sz="1800">
                        <a:solidFill>
                          <a:schemeClr val="lt2"/>
                        </a:solidFill>
                        <a:latin typeface="Century Gothic"/>
                        <a:ea typeface="Century Gothic"/>
                        <a:cs typeface="Century Gothic"/>
                        <a:sym typeface="Century Gothic"/>
                      </a:endParaRPr>
                    </a:p>
                    <a:p>
                      <a:pPr indent="-342900" lvl="0" marL="457200" marR="0" rtl="0" algn="l">
                        <a:lnSpc>
                          <a:spcPct val="100000"/>
                        </a:lnSpc>
                        <a:spcBef>
                          <a:spcPts val="0"/>
                        </a:spcBef>
                        <a:spcAft>
                          <a:spcPts val="0"/>
                        </a:spcAft>
                        <a:buClr>
                          <a:schemeClr val="lt2"/>
                        </a:buClr>
                        <a:buSzPts val="1800"/>
                        <a:buChar char="●"/>
                      </a:pPr>
                      <a:r>
                        <a:rPr lang="en-US" sz="1800">
                          <a:solidFill>
                            <a:schemeClr val="lt2"/>
                          </a:solidFill>
                          <a:latin typeface="Century Gothic"/>
                          <a:ea typeface="Century Gothic"/>
                          <a:cs typeface="Century Gothic"/>
                          <a:sym typeface="Century Gothic"/>
                        </a:rPr>
                        <a:t>Customizable search engine submission report</a:t>
                      </a:r>
                      <a:endParaRPr sz="1800">
                        <a:solidFill>
                          <a:schemeClr val="lt2"/>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Month 2: Increased sales from additional recommended services</a:t>
            </a:r>
            <a:endParaRPr/>
          </a:p>
        </p:txBody>
      </p:sp>
      <p:graphicFrame>
        <p:nvGraphicFramePr>
          <p:cNvPr id="236" name="Google Shape;236;p33"/>
          <p:cNvGraphicFramePr/>
          <p:nvPr/>
        </p:nvGraphicFramePr>
        <p:xfrm>
          <a:off x="1103300" y="2005550"/>
          <a:ext cx="3000000" cy="3000000"/>
        </p:xfrm>
        <a:graphic>
          <a:graphicData uri="http://schemas.openxmlformats.org/drawingml/2006/table">
            <a:tbl>
              <a:tblPr>
                <a:noFill/>
                <a:tableStyleId>{8EFE88F4-0EA2-4F2E-98A9-7FB750FAD82F}</a:tableStyleId>
              </a:tblPr>
              <a:tblGrid>
                <a:gridCol w="1292325"/>
                <a:gridCol w="8843875"/>
              </a:tblGrid>
              <a:tr h="910075">
                <a:tc>
                  <a:txBody>
                    <a:bodyPr/>
                    <a:lstStyle/>
                    <a:p>
                      <a:pPr indent="0" lvl="0" marL="0" rtl="0" algn="ctr">
                        <a:spcBef>
                          <a:spcPts val="0"/>
                        </a:spcBef>
                        <a:spcAft>
                          <a:spcPts val="0"/>
                        </a:spcAft>
                        <a:buNone/>
                      </a:pPr>
                      <a:r>
                        <a:rPr lang="en-US" sz="2000">
                          <a:solidFill>
                            <a:schemeClr val="lt2"/>
                          </a:solidFill>
                          <a:latin typeface="Century Gothic"/>
                          <a:ea typeface="Century Gothic"/>
                          <a:cs typeface="Century Gothic"/>
                          <a:sym typeface="Century Gothic"/>
                        </a:rPr>
                        <a:t>Week 1</a:t>
                      </a:r>
                      <a:endParaRPr sz="2000">
                        <a:solidFill>
                          <a:schemeClr val="lt2"/>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lt2"/>
                          </a:solidFill>
                          <a:latin typeface="Century Gothic"/>
                          <a:ea typeface="Century Gothic"/>
                          <a:cs typeface="Century Gothic"/>
                          <a:sym typeface="Century Gothic"/>
                        </a:rPr>
                        <a:t>Design, get approval, develop, and manage all of next month’s social media posts for </a:t>
                      </a:r>
                      <a:r>
                        <a:rPr i="1" lang="en-US" sz="2000">
                          <a:solidFill>
                            <a:schemeClr val="lt2"/>
                          </a:solidFill>
                          <a:latin typeface="Century Gothic"/>
                          <a:ea typeface="Century Gothic"/>
                          <a:cs typeface="Century Gothic"/>
                          <a:sym typeface="Century Gothic"/>
                        </a:rPr>
                        <a:t>SCTA</a:t>
                      </a:r>
                      <a:endParaRPr sz="2000">
                        <a:solidFill>
                          <a:schemeClr val="lt2"/>
                        </a:solidFill>
                        <a:latin typeface="Century Gothic"/>
                        <a:ea typeface="Century Gothic"/>
                        <a:cs typeface="Century Gothic"/>
                        <a:sym typeface="Century Gothic"/>
                      </a:endParaRPr>
                    </a:p>
                  </a:txBody>
                  <a:tcPr marT="91425" marB="91425" marR="91425" marL="91425"/>
                </a:tc>
              </a:tr>
              <a:tr h="971725">
                <a:tc>
                  <a:txBody>
                    <a:bodyPr/>
                    <a:lstStyle/>
                    <a:p>
                      <a:pPr indent="0" lvl="0" marL="0" rtl="0" algn="ctr">
                        <a:spcBef>
                          <a:spcPts val="0"/>
                        </a:spcBef>
                        <a:spcAft>
                          <a:spcPts val="0"/>
                        </a:spcAft>
                        <a:buNone/>
                      </a:pPr>
                      <a:r>
                        <a:rPr lang="en-US" sz="2000">
                          <a:solidFill>
                            <a:schemeClr val="lt2"/>
                          </a:solidFill>
                          <a:latin typeface="Century Gothic"/>
                          <a:ea typeface="Century Gothic"/>
                          <a:cs typeface="Century Gothic"/>
                          <a:sym typeface="Century Gothic"/>
                        </a:rPr>
                        <a:t>Week 2</a:t>
                      </a:r>
                      <a:endParaRPr sz="2000">
                        <a:solidFill>
                          <a:schemeClr val="lt2"/>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lt2"/>
                          </a:solidFill>
                          <a:latin typeface="Century Gothic"/>
                          <a:ea typeface="Century Gothic"/>
                          <a:cs typeface="Century Gothic"/>
                          <a:sym typeface="Century Gothic"/>
                        </a:rPr>
                        <a:t>(Optional) </a:t>
                      </a:r>
                      <a:r>
                        <a:rPr lang="en-US" sz="2000">
                          <a:solidFill>
                            <a:schemeClr val="lt2"/>
                          </a:solidFill>
                          <a:latin typeface="Century Gothic"/>
                          <a:ea typeface="Century Gothic"/>
                          <a:cs typeface="Century Gothic"/>
                          <a:sym typeface="Century Gothic"/>
                        </a:rPr>
                        <a:t>Scheduled on-site photoshoot &amp; video recording of </a:t>
                      </a:r>
                      <a:r>
                        <a:rPr i="1" lang="en-US" sz="2000">
                          <a:solidFill>
                            <a:schemeClr val="lt2"/>
                          </a:solidFill>
                          <a:latin typeface="Century Gothic"/>
                          <a:ea typeface="Century Gothic"/>
                          <a:cs typeface="Century Gothic"/>
                          <a:sym typeface="Century Gothic"/>
                        </a:rPr>
                        <a:t>Southern California Tennis Association headquarters, Kimmelman Center, </a:t>
                      </a:r>
                      <a:r>
                        <a:rPr lang="en-US" sz="2000">
                          <a:solidFill>
                            <a:schemeClr val="lt2"/>
                          </a:solidFill>
                          <a:latin typeface="Century Gothic"/>
                          <a:ea typeface="Century Gothic"/>
                          <a:cs typeface="Century Gothic"/>
                          <a:sym typeface="Century Gothic"/>
                        </a:rPr>
                        <a:t>and its offerings; post-production editing &amp; development included</a:t>
                      </a:r>
                      <a:endParaRPr sz="2000">
                        <a:solidFill>
                          <a:schemeClr val="lt2"/>
                        </a:solidFill>
                        <a:latin typeface="Century Gothic"/>
                        <a:ea typeface="Century Gothic"/>
                        <a:cs typeface="Century Gothic"/>
                        <a:sym typeface="Century Gothic"/>
                      </a:endParaRPr>
                    </a:p>
                  </a:txBody>
                  <a:tcPr marT="91425" marB="91425" marR="91425" marL="91425"/>
                </a:tc>
              </a:tr>
              <a:tr h="1044700">
                <a:tc>
                  <a:txBody>
                    <a:bodyPr/>
                    <a:lstStyle/>
                    <a:p>
                      <a:pPr indent="0" lvl="0" marL="0" rtl="0" algn="ctr">
                        <a:spcBef>
                          <a:spcPts val="0"/>
                        </a:spcBef>
                        <a:spcAft>
                          <a:spcPts val="0"/>
                        </a:spcAft>
                        <a:buNone/>
                      </a:pPr>
                      <a:r>
                        <a:rPr lang="en-US" sz="2000">
                          <a:solidFill>
                            <a:schemeClr val="lt2"/>
                          </a:solidFill>
                          <a:latin typeface="Century Gothic"/>
                          <a:ea typeface="Century Gothic"/>
                          <a:cs typeface="Century Gothic"/>
                          <a:sym typeface="Century Gothic"/>
                        </a:rPr>
                        <a:t>Week 3</a:t>
                      </a:r>
                      <a:endParaRPr sz="2000">
                        <a:solidFill>
                          <a:schemeClr val="lt2"/>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lt2"/>
                          </a:solidFill>
                          <a:latin typeface="Century Gothic"/>
                          <a:ea typeface="Century Gothic"/>
                          <a:cs typeface="Century Gothic"/>
                          <a:sym typeface="Century Gothic"/>
                        </a:rPr>
                        <a:t>Revamp, optimize, &amp; secure </a:t>
                      </a:r>
                      <a:r>
                        <a:rPr lang="en-US" sz="2000" u="sng">
                          <a:solidFill>
                            <a:schemeClr val="hlink"/>
                          </a:solidFill>
                          <a:latin typeface="Century Gothic"/>
                          <a:ea typeface="Century Gothic"/>
                          <a:cs typeface="Century Gothic"/>
                          <a:sym typeface="Century Gothic"/>
                          <a:hlinkClick r:id="rId3"/>
                        </a:rPr>
                        <a:t>https://www.ustasocal.com/</a:t>
                      </a:r>
                      <a:r>
                        <a:rPr lang="en-US" sz="2000">
                          <a:solidFill>
                            <a:schemeClr val="lt2"/>
                          </a:solidFill>
                          <a:latin typeface="Century Gothic"/>
                          <a:ea typeface="Century Gothic"/>
                          <a:cs typeface="Century Gothic"/>
                          <a:sym typeface="Century Gothic"/>
                        </a:rPr>
                        <a:t> </a:t>
                      </a:r>
                      <a:r>
                        <a:rPr lang="en-US" sz="2000">
                          <a:solidFill>
                            <a:schemeClr val="lt2"/>
                          </a:solidFill>
                          <a:latin typeface="Century Gothic"/>
                          <a:ea typeface="Century Gothic"/>
                          <a:cs typeface="Century Gothic"/>
                          <a:sym typeface="Century Gothic"/>
                        </a:rPr>
                        <a:t>to reflec</a:t>
                      </a:r>
                      <a:r>
                        <a:rPr lang="en-US" sz="2000">
                          <a:solidFill>
                            <a:schemeClr val="lt2"/>
                          </a:solidFill>
                          <a:latin typeface="Century Gothic"/>
                          <a:ea typeface="Century Gothic"/>
                          <a:cs typeface="Century Gothic"/>
                          <a:sym typeface="Century Gothic"/>
                        </a:rPr>
                        <a:t>t that USTA Southern California® instruction is a simplified and common-sense approach to teaching tennis which, over more than thirty years, has benefited millions of tennis enthusiasts worldwide.</a:t>
                      </a:r>
                      <a:endParaRPr sz="2000">
                        <a:solidFill>
                          <a:schemeClr val="lt2"/>
                        </a:solidFill>
                        <a:latin typeface="Century Gothic"/>
                        <a:ea typeface="Century Gothic"/>
                        <a:cs typeface="Century Gothic"/>
                        <a:sym typeface="Century Gothic"/>
                      </a:endParaRPr>
                    </a:p>
                  </a:txBody>
                  <a:tcPr marT="91425" marB="91425" marR="91425" marL="91425"/>
                </a:tc>
              </a:tr>
              <a:tr h="1044700">
                <a:tc>
                  <a:txBody>
                    <a:bodyPr/>
                    <a:lstStyle/>
                    <a:p>
                      <a:pPr indent="0" lvl="0" marL="0" rtl="0" algn="ctr">
                        <a:spcBef>
                          <a:spcPts val="0"/>
                        </a:spcBef>
                        <a:spcAft>
                          <a:spcPts val="0"/>
                        </a:spcAft>
                        <a:buNone/>
                      </a:pPr>
                      <a:r>
                        <a:rPr lang="en-US" sz="2000">
                          <a:solidFill>
                            <a:schemeClr val="lt2"/>
                          </a:solidFill>
                          <a:latin typeface="Century Gothic"/>
                          <a:ea typeface="Century Gothic"/>
                          <a:cs typeface="Century Gothic"/>
                          <a:sym typeface="Century Gothic"/>
                        </a:rPr>
                        <a:t>Week 4</a:t>
                      </a:r>
                      <a:endParaRPr sz="2000">
                        <a:solidFill>
                          <a:schemeClr val="lt2"/>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lt2"/>
                          </a:solidFill>
                          <a:latin typeface="Century Gothic"/>
                          <a:ea typeface="Century Gothic"/>
                          <a:cs typeface="Century Gothic"/>
                          <a:sym typeface="Century Gothic"/>
                        </a:rPr>
                        <a:t>Revamp </a:t>
                      </a:r>
                      <a:r>
                        <a:rPr i="1" lang="en-US" sz="2000">
                          <a:solidFill>
                            <a:schemeClr val="lt2"/>
                          </a:solidFill>
                          <a:latin typeface="Century Gothic"/>
                          <a:ea typeface="Century Gothic"/>
                          <a:cs typeface="Century Gothic"/>
                          <a:sym typeface="Century Gothic"/>
                        </a:rPr>
                        <a:t>SCTA </a:t>
                      </a:r>
                      <a:r>
                        <a:rPr lang="en-US" sz="2000">
                          <a:solidFill>
                            <a:schemeClr val="lt2"/>
                          </a:solidFill>
                          <a:latin typeface="Century Gothic"/>
                          <a:ea typeface="Century Gothic"/>
                          <a:cs typeface="Century Gothic"/>
                          <a:sym typeface="Century Gothic"/>
                        </a:rPr>
                        <a:t>social media profiles and rest of online presence to reflect competitive advantages, result-oriented business model, and proven track record</a:t>
                      </a:r>
                      <a:endParaRPr sz="2000">
                        <a:solidFill>
                          <a:schemeClr val="lt2"/>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646100" y="452725"/>
            <a:ext cx="107208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600"/>
              <a:t>Note: Plug-ins you want integrated with </a:t>
            </a:r>
            <a:endParaRPr sz="3600"/>
          </a:p>
          <a:p>
            <a:pPr indent="0" lvl="0" marL="0" rtl="0" algn="l">
              <a:spcBef>
                <a:spcPts val="0"/>
              </a:spcBef>
              <a:spcAft>
                <a:spcPts val="0"/>
              </a:spcAft>
              <a:buNone/>
            </a:pPr>
            <a:r>
              <a:rPr lang="en-US" sz="3600"/>
              <a:t>your WordPress site</a:t>
            </a:r>
            <a:endParaRPr sz="3600"/>
          </a:p>
        </p:txBody>
      </p:sp>
      <p:graphicFrame>
        <p:nvGraphicFramePr>
          <p:cNvPr id="242" name="Google Shape;242;p34"/>
          <p:cNvGraphicFramePr/>
          <p:nvPr/>
        </p:nvGraphicFramePr>
        <p:xfrm>
          <a:off x="1103300" y="1624550"/>
          <a:ext cx="3000000" cy="3000000"/>
        </p:xfrm>
        <a:graphic>
          <a:graphicData uri="http://schemas.openxmlformats.org/drawingml/2006/table">
            <a:tbl>
              <a:tblPr>
                <a:noFill/>
                <a:tableStyleId>{8EFE88F4-0EA2-4F2E-98A9-7FB750FAD82F}</a:tableStyleId>
              </a:tblPr>
              <a:tblGrid>
                <a:gridCol w="10102575"/>
              </a:tblGrid>
              <a:tr h="910075">
                <a:tc>
                  <a:txBody>
                    <a:bodyPr/>
                    <a:lstStyle/>
                    <a:p>
                      <a:pPr indent="0" lvl="0" marL="0" rtl="0" algn="l">
                        <a:spcBef>
                          <a:spcPts val="0"/>
                        </a:spcBef>
                        <a:spcAft>
                          <a:spcPts val="0"/>
                        </a:spcAft>
                        <a:buNone/>
                      </a:pPr>
                      <a:r>
                        <a:rPr lang="en-US" sz="2000">
                          <a:solidFill>
                            <a:schemeClr val="lt2"/>
                          </a:solidFill>
                          <a:latin typeface="Century Gothic"/>
                          <a:ea typeface="Century Gothic"/>
                          <a:cs typeface="Century Gothic"/>
                          <a:sym typeface="Century Gothic"/>
                        </a:rPr>
                        <a:t>Tested set of integrated and configured Plug-ins (see full list on next slide):</a:t>
                      </a:r>
                      <a:endParaRPr sz="2000"/>
                    </a:p>
                    <a:p>
                      <a:pPr indent="0" lvl="0" marL="0" rtl="0" algn="l">
                        <a:spcBef>
                          <a:spcPts val="0"/>
                        </a:spcBef>
                        <a:spcAft>
                          <a:spcPts val="0"/>
                        </a:spcAft>
                        <a:buClr>
                          <a:schemeClr val="dk1"/>
                        </a:buClr>
                        <a:buSzPts val="1100"/>
                        <a:buFont typeface="Arial"/>
                        <a:buNone/>
                      </a:pPr>
                      <a:r>
                        <a:rPr lang="en-US" sz="1800" u="sng">
                          <a:solidFill>
                            <a:srgbClr val="4CB9C3"/>
                          </a:solidFill>
                          <a:latin typeface="Century Gothic"/>
                          <a:ea typeface="Century Gothic"/>
                          <a:cs typeface="Century Gothic"/>
                          <a:sym typeface="Century Gothic"/>
                        </a:rPr>
                        <a:t>o  </a:t>
                      </a:r>
                      <a:r>
                        <a:rPr lang="en-US" sz="1800" u="sng">
                          <a:solidFill>
                            <a:srgbClr val="4CB9C3"/>
                          </a:solidFill>
                          <a:latin typeface="Century Gothic"/>
                          <a:ea typeface="Century Gothic"/>
                          <a:cs typeface="Century Gothic"/>
                          <a:sym typeface="Century Gothic"/>
                          <a:hlinkClick r:id="rId3">
                            <a:extLst>
                              <a:ext uri="{A12FA001-AC4F-418D-AE19-62706E023703}">
                                <ahyp:hlinkClr val="tx"/>
                              </a:ext>
                            </a:extLst>
                          </a:hlinkClick>
                        </a:rPr>
                        <a:t> Google Analytics</a:t>
                      </a:r>
                      <a:endParaRPr sz="1800" u="sng">
                        <a:solidFill>
                          <a:srgbClr val="4CB9C3"/>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sz="1800" u="sng">
                          <a:solidFill>
                            <a:srgbClr val="4CB9C3"/>
                          </a:solidFill>
                          <a:latin typeface="Century Gothic"/>
                          <a:ea typeface="Century Gothic"/>
                          <a:cs typeface="Century Gothic"/>
                          <a:sym typeface="Century Gothic"/>
                        </a:rPr>
                        <a:t>o  </a:t>
                      </a:r>
                      <a:r>
                        <a:rPr lang="en-US" sz="1800" u="sng">
                          <a:solidFill>
                            <a:srgbClr val="4CB9C3"/>
                          </a:solidFill>
                          <a:latin typeface="Century Gothic"/>
                          <a:ea typeface="Century Gothic"/>
                          <a:cs typeface="Century Gothic"/>
                          <a:sym typeface="Century Gothic"/>
                          <a:hlinkClick r:id="rId4">
                            <a:extLst>
                              <a:ext uri="{A12FA001-AC4F-418D-AE19-62706E023703}">
                                <ahyp:hlinkClr val="tx"/>
                              </a:ext>
                            </a:extLst>
                          </a:hlinkClick>
                        </a:rPr>
                        <a:t> Facebook Pixel</a:t>
                      </a:r>
                      <a:endParaRPr sz="1800" u="sng">
                        <a:solidFill>
                          <a:srgbClr val="4CB9C3"/>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sz="1800" u="sng">
                          <a:solidFill>
                            <a:srgbClr val="4CB9C3"/>
                          </a:solidFill>
                          <a:latin typeface="Century Gothic"/>
                          <a:ea typeface="Century Gothic"/>
                          <a:cs typeface="Century Gothic"/>
                          <a:sym typeface="Century Gothic"/>
                        </a:rPr>
                        <a:t>o  </a:t>
                      </a:r>
                      <a:r>
                        <a:rPr lang="en-US" sz="1800" u="sng">
                          <a:solidFill>
                            <a:schemeClr val="hlink"/>
                          </a:solidFill>
                          <a:latin typeface="Century Gothic"/>
                          <a:ea typeface="Century Gothic"/>
                          <a:cs typeface="Century Gothic"/>
                          <a:sym typeface="Century Gothic"/>
                          <a:hlinkClick r:id="rId5"/>
                        </a:rPr>
                        <a:t> Trillian</a:t>
                      </a:r>
                      <a:r>
                        <a:rPr lang="en-US" sz="1800" u="sng">
                          <a:solidFill>
                            <a:srgbClr val="4CB9C3"/>
                          </a:solidFill>
                          <a:latin typeface="Century Gothic"/>
                          <a:ea typeface="Century Gothic"/>
                          <a:cs typeface="Century Gothic"/>
                          <a:sym typeface="Century Gothic"/>
                        </a:rPr>
                        <a:t> for text integration for 1:1 lessons with each instructor who signs-up their students/clients</a:t>
                      </a:r>
                      <a:endParaRPr sz="1800" u="sng">
                        <a:solidFill>
                          <a:srgbClr val="4CB9C3"/>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sz="1800" u="sng">
                          <a:solidFill>
                            <a:srgbClr val="4CB9C3"/>
                          </a:solidFill>
                          <a:latin typeface="Century Gothic"/>
                          <a:ea typeface="Century Gothic"/>
                          <a:cs typeface="Century Gothic"/>
                          <a:sym typeface="Century Gothic"/>
                        </a:rPr>
                        <a:t>o   CRM integration (InfusionSoft, Sugar,</a:t>
                      </a:r>
                      <a:r>
                        <a:rPr lang="en-US" sz="1800" u="sng">
                          <a:solidFill>
                            <a:srgbClr val="4CB9C3"/>
                          </a:solidFill>
                          <a:latin typeface="Century Gothic"/>
                          <a:ea typeface="Century Gothic"/>
                          <a:cs typeface="Century Gothic"/>
                          <a:sym typeface="Century Gothic"/>
                          <a:hlinkClick r:id="rId6">
                            <a:extLst>
                              <a:ext uri="{A12FA001-AC4F-418D-AE19-62706E023703}">
                                <ahyp:hlinkClr val="tx"/>
                              </a:ext>
                            </a:extLst>
                          </a:hlinkClick>
                        </a:rPr>
                        <a:t> Zoho</a:t>
                      </a:r>
                      <a:r>
                        <a:rPr lang="en-US" sz="1800" u="sng">
                          <a:solidFill>
                            <a:srgbClr val="4CB9C3"/>
                          </a:solidFill>
                          <a:latin typeface="Century Gothic"/>
                          <a:ea typeface="Century Gothic"/>
                          <a:cs typeface="Century Gothic"/>
                          <a:sym typeface="Century Gothic"/>
                        </a:rPr>
                        <a:t>)</a:t>
                      </a:r>
                      <a:endParaRPr sz="1800" u="sng">
                        <a:solidFill>
                          <a:srgbClr val="4CB9C3"/>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lang="en-US" sz="1800" u="sng">
                          <a:solidFill>
                            <a:srgbClr val="4CB9C3"/>
                          </a:solidFill>
                          <a:latin typeface="Century Gothic"/>
                          <a:ea typeface="Century Gothic"/>
                          <a:cs typeface="Century Gothic"/>
                          <a:sym typeface="Century Gothic"/>
                        </a:rPr>
                        <a:t>o   Payment gateway integration (Braintree, Authorize.net, Stripe,</a:t>
                      </a:r>
                      <a:r>
                        <a:rPr lang="en-US" sz="1800" u="sng">
                          <a:solidFill>
                            <a:srgbClr val="4CB9C3"/>
                          </a:solidFill>
                          <a:latin typeface="Century Gothic"/>
                          <a:ea typeface="Century Gothic"/>
                          <a:cs typeface="Century Gothic"/>
                          <a:sym typeface="Century Gothic"/>
                          <a:hlinkClick r:id="rId7">
                            <a:extLst>
                              <a:ext uri="{A12FA001-AC4F-418D-AE19-62706E023703}">
                                <ahyp:hlinkClr val="tx"/>
                              </a:ext>
                            </a:extLst>
                          </a:hlinkClick>
                        </a:rPr>
                        <a:t> PayPal</a:t>
                      </a:r>
                      <a:r>
                        <a:rPr lang="en-US" sz="1800" u="sng">
                          <a:solidFill>
                            <a:srgbClr val="4CB9C3"/>
                          </a:solidFill>
                          <a:latin typeface="Century Gothic"/>
                          <a:ea typeface="Century Gothic"/>
                          <a:cs typeface="Century Gothic"/>
                          <a:sym typeface="Century Gothic"/>
                        </a:rPr>
                        <a:t>)</a:t>
                      </a:r>
                      <a:endParaRPr sz="1800" u="sng">
                        <a:solidFill>
                          <a:srgbClr val="4CB9C3"/>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lang="en-US" sz="1800" u="sng">
                          <a:solidFill>
                            <a:srgbClr val="4CB9C3"/>
                          </a:solidFill>
                          <a:latin typeface="Century Gothic"/>
                          <a:ea typeface="Century Gothic"/>
                          <a:cs typeface="Century Gothic"/>
                          <a:sym typeface="Century Gothic"/>
                        </a:rPr>
                        <a:t>§  Yoast</a:t>
                      </a:r>
                      <a:r>
                        <a:rPr lang="en-US" sz="1800" u="sng">
                          <a:solidFill>
                            <a:srgbClr val="4CB9C3"/>
                          </a:solidFill>
                          <a:latin typeface="Century Gothic"/>
                          <a:ea typeface="Century Gothic"/>
                          <a:cs typeface="Century Gothic"/>
                          <a:sym typeface="Century Gothic"/>
                          <a:hlinkClick r:id="rId8">
                            <a:extLst>
                              <a:ext uri="{A12FA001-AC4F-418D-AE19-62706E023703}">
                                <ahyp:hlinkClr val="tx"/>
                              </a:ext>
                            </a:extLst>
                          </a:hlinkClick>
                        </a:rPr>
                        <a:t> Premium</a:t>
                      </a:r>
                      <a:r>
                        <a:rPr lang="en-US" sz="1800" u="sng">
                          <a:solidFill>
                            <a:srgbClr val="4CB9C3"/>
                          </a:solidFill>
                          <a:latin typeface="Century Gothic"/>
                          <a:ea typeface="Century Gothic"/>
                          <a:cs typeface="Century Gothic"/>
                          <a:sym typeface="Century Gothic"/>
                        </a:rPr>
                        <a:t> SEO</a:t>
                      </a:r>
                      <a:endParaRPr sz="1800" u="sng">
                        <a:solidFill>
                          <a:srgbClr val="4CB9C3"/>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lang="en-US" sz="1800" u="sng">
                          <a:solidFill>
                            <a:srgbClr val="4CB9C3"/>
                          </a:solidFill>
                          <a:latin typeface="Century Gothic"/>
                          <a:ea typeface="Century Gothic"/>
                          <a:cs typeface="Century Gothic"/>
                          <a:sym typeface="Century Gothic"/>
                        </a:rPr>
                        <a:t>§ </a:t>
                      </a:r>
                      <a:r>
                        <a:rPr lang="en-US" sz="1800" u="sng">
                          <a:solidFill>
                            <a:schemeClr val="hlink"/>
                          </a:solidFill>
                          <a:latin typeface="Century Gothic"/>
                          <a:ea typeface="Century Gothic"/>
                          <a:cs typeface="Century Gothic"/>
                          <a:sym typeface="Century Gothic"/>
                          <a:hlinkClick r:id="rId9"/>
                        </a:rPr>
                        <a:t> Google Ads</a:t>
                      </a:r>
                      <a:endParaRPr sz="1800" u="sng">
                        <a:solidFill>
                          <a:srgbClr val="4CB9C3"/>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lang="en-US" sz="1800" u="sng">
                          <a:solidFill>
                            <a:srgbClr val="4CB9C3"/>
                          </a:solidFill>
                          <a:latin typeface="Century Gothic"/>
                          <a:ea typeface="Century Gothic"/>
                          <a:cs typeface="Century Gothic"/>
                          <a:sym typeface="Century Gothic"/>
                        </a:rPr>
                        <a:t>§ </a:t>
                      </a:r>
                      <a:r>
                        <a:rPr lang="en-US" sz="1800" u="sng">
                          <a:solidFill>
                            <a:srgbClr val="4CB9C3"/>
                          </a:solidFill>
                          <a:latin typeface="Century Gothic"/>
                          <a:ea typeface="Century Gothic"/>
                          <a:cs typeface="Century Gothic"/>
                          <a:sym typeface="Century Gothic"/>
                          <a:hlinkClick r:id="rId10">
                            <a:extLst>
                              <a:ext uri="{A12FA001-AC4F-418D-AE19-62706E023703}">
                                <ahyp:hlinkClr val="tx"/>
                              </a:ext>
                            </a:extLst>
                          </a:hlinkClick>
                        </a:rPr>
                        <a:t> Hotjar</a:t>
                      </a:r>
                      <a:endParaRPr sz="1800" u="sng">
                        <a:solidFill>
                          <a:srgbClr val="4CB9C3"/>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lang="en-US" sz="1800" u="sng">
                          <a:solidFill>
                            <a:srgbClr val="4CB9C3"/>
                          </a:solidFill>
                          <a:latin typeface="Century Gothic"/>
                          <a:ea typeface="Century Gothic"/>
                          <a:cs typeface="Century Gothic"/>
                          <a:sym typeface="Century Gothic"/>
                        </a:rPr>
                        <a:t>§  Twitter Analytics</a:t>
                      </a:r>
                      <a:endParaRPr sz="1800" u="sng">
                        <a:solidFill>
                          <a:srgbClr val="4CB9C3"/>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lang="en-US" sz="1800" u="sng">
                          <a:solidFill>
                            <a:srgbClr val="4CB9C3"/>
                          </a:solidFill>
                          <a:latin typeface="Century Gothic"/>
                          <a:ea typeface="Century Gothic"/>
                          <a:cs typeface="Century Gothic"/>
                          <a:sym typeface="Century Gothic"/>
                        </a:rPr>
                        <a:t>§ </a:t>
                      </a:r>
                      <a:r>
                        <a:rPr lang="en-US" sz="1800" u="sng">
                          <a:solidFill>
                            <a:srgbClr val="4CB9C3"/>
                          </a:solidFill>
                          <a:latin typeface="Century Gothic"/>
                          <a:ea typeface="Century Gothic"/>
                          <a:cs typeface="Century Gothic"/>
                          <a:sym typeface="Century Gothic"/>
                          <a:hlinkClick r:id="rId11">
                            <a:extLst>
                              <a:ext uri="{A12FA001-AC4F-418D-AE19-62706E023703}">
                                <ahyp:hlinkClr val="tx"/>
                              </a:ext>
                            </a:extLst>
                          </a:hlinkClick>
                        </a:rPr>
                        <a:t> ClickFunnels</a:t>
                      </a:r>
                      <a:endParaRPr sz="1800" u="sng">
                        <a:solidFill>
                          <a:srgbClr val="4CB9C3"/>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lang="en-US" sz="1800" u="sng">
                          <a:solidFill>
                            <a:srgbClr val="4CB9C3"/>
                          </a:solidFill>
                          <a:latin typeface="Century Gothic"/>
                          <a:ea typeface="Century Gothic"/>
                          <a:cs typeface="Century Gothic"/>
                          <a:sym typeface="Century Gothic"/>
                        </a:rPr>
                        <a:t>§ </a:t>
                      </a:r>
                      <a:r>
                        <a:rPr lang="en-US" sz="1800" u="sng">
                          <a:solidFill>
                            <a:srgbClr val="4CB9C3"/>
                          </a:solidFill>
                          <a:latin typeface="Century Gothic"/>
                          <a:ea typeface="Century Gothic"/>
                          <a:cs typeface="Century Gothic"/>
                          <a:sym typeface="Century Gothic"/>
                          <a:hlinkClick r:id="rId12">
                            <a:extLst>
                              <a:ext uri="{A12FA001-AC4F-418D-AE19-62706E023703}">
                                <ahyp:hlinkClr val="tx"/>
                              </a:ext>
                            </a:extLst>
                          </a:hlinkClick>
                        </a:rPr>
                        <a:t> Deadline Funnel</a:t>
                      </a:r>
                      <a:endParaRPr sz="1800" u="sng">
                        <a:solidFill>
                          <a:srgbClr val="4CB9C3"/>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lang="en-US" sz="1800" u="sng">
                          <a:solidFill>
                            <a:srgbClr val="4CB9C3"/>
                          </a:solidFill>
                          <a:latin typeface="Century Gothic"/>
                          <a:ea typeface="Century Gothic"/>
                          <a:cs typeface="Century Gothic"/>
                          <a:sym typeface="Century Gothic"/>
                        </a:rPr>
                        <a:t>·    Custom HTML5/CSS3 design for “website special effects”</a:t>
                      </a:r>
                      <a:endParaRPr sz="1800" u="sng">
                        <a:solidFill>
                          <a:srgbClr val="4CB9C3"/>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lang="en-US" sz="1800" u="sng">
                          <a:solidFill>
                            <a:srgbClr val="4CB9C3"/>
                          </a:solidFill>
                          <a:latin typeface="Century Gothic"/>
                          <a:ea typeface="Century Gothic"/>
                          <a:cs typeface="Century Gothic"/>
                          <a:sym typeface="Century Gothic"/>
                        </a:rPr>
                        <a:t>·     Additional WordPress Configurations including live chat, live call, video streaming, twitter feed</a:t>
                      </a:r>
                      <a:endParaRPr sz="1800" u="sng">
                        <a:solidFill>
                          <a:srgbClr val="4CB9C3"/>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1002556" y="-613917"/>
            <a:ext cx="8825700" cy="1915500"/>
          </a:xfrm>
          <a:prstGeom prst="rect">
            <a:avLst/>
          </a:prstGeom>
          <a:noFill/>
          <a:ln>
            <a:noFill/>
          </a:ln>
        </p:spPr>
        <p:txBody>
          <a:bodyPr anchorCtr="0" anchor="b" bIns="45700" lIns="91425" spcFirstLastPara="1" rIns="91425" wrap="square" tIns="45700">
            <a:noAutofit/>
          </a:bodyPr>
          <a:lstStyle/>
          <a:p>
            <a:pPr indent="-533400" lvl="0" marL="457200" rtl="0" algn="l">
              <a:spcBef>
                <a:spcPts val="0"/>
              </a:spcBef>
              <a:spcAft>
                <a:spcPts val="0"/>
              </a:spcAft>
              <a:buClr>
                <a:schemeClr val="accent3"/>
              </a:buClr>
              <a:buSzPts val="4800"/>
              <a:buChar char="+"/>
            </a:pPr>
            <a:r>
              <a:rPr lang="en-US" sz="4800">
                <a:solidFill>
                  <a:schemeClr val="accent3"/>
                </a:solidFill>
              </a:rPr>
              <a:t>THE END</a:t>
            </a:r>
            <a:endParaRPr sz="4800">
              <a:solidFill>
                <a:schemeClr val="accent3"/>
              </a:solidFill>
            </a:endParaRPr>
          </a:p>
        </p:txBody>
      </p:sp>
      <p:sp>
        <p:nvSpPr>
          <p:cNvPr id="248" name="Google Shape;248;p35"/>
          <p:cNvSpPr txBox="1"/>
          <p:nvPr>
            <p:ph idx="1" type="body"/>
          </p:nvPr>
        </p:nvSpPr>
        <p:spPr>
          <a:xfrm>
            <a:off x="1002550" y="1301720"/>
            <a:ext cx="8825700" cy="1522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2400"/>
              <a:t>Thank you for your time! </a:t>
            </a:r>
            <a:endParaRPr sz="2400"/>
          </a:p>
          <a:p>
            <a:pPr indent="0" lvl="0" marL="0" rtl="0" algn="l">
              <a:spcBef>
                <a:spcPts val="0"/>
              </a:spcBef>
              <a:spcAft>
                <a:spcPts val="0"/>
              </a:spcAft>
              <a:buSzPts val="1600"/>
              <a:buNone/>
            </a:pPr>
            <a:r>
              <a:rPr lang="en-US" sz="2400"/>
              <a:t>Contact </a:t>
            </a:r>
            <a:r>
              <a:rPr i="1" lang="en-US" sz="2400"/>
              <a:t>Cruz-Aedo Consulting, LLC</a:t>
            </a:r>
            <a:r>
              <a:rPr lang="en-US" sz="2400"/>
              <a:t> co-founder Andras Cruz-Aedo anytime by text, call, or email at </a:t>
            </a:r>
            <a:endParaRPr sz="2400"/>
          </a:p>
          <a:p>
            <a:pPr indent="0" lvl="0" marL="0" rtl="0" algn="l">
              <a:spcBef>
                <a:spcPts val="0"/>
              </a:spcBef>
              <a:spcAft>
                <a:spcPts val="0"/>
              </a:spcAft>
              <a:buSzPts val="1600"/>
              <a:buNone/>
            </a:pPr>
            <a:r>
              <a:rPr b="1" lang="en-US" sz="2400"/>
              <a:t>(310) 218-6803</a:t>
            </a:r>
            <a:r>
              <a:rPr lang="en-US" sz="2400"/>
              <a:t> or </a:t>
            </a:r>
            <a:endParaRPr sz="2400"/>
          </a:p>
          <a:p>
            <a:pPr indent="0" lvl="0" marL="0" rtl="0" algn="l">
              <a:spcBef>
                <a:spcPts val="0"/>
              </a:spcBef>
              <a:spcAft>
                <a:spcPts val="0"/>
              </a:spcAft>
              <a:buSzPts val="1600"/>
              <a:buNone/>
            </a:pPr>
            <a:r>
              <a:rPr b="1" lang="en-US" sz="2400" u="sng">
                <a:solidFill>
                  <a:schemeClr val="hlink"/>
                </a:solidFill>
                <a:hlinkClick r:id="rId3"/>
              </a:rPr>
              <a:t>andrascruzaedo@email.arizona.edu</a:t>
            </a:r>
            <a:r>
              <a:rPr b="1" lang="en-US" sz="2400"/>
              <a:t> </a:t>
            </a:r>
            <a:endParaRPr b="1" sz="2400"/>
          </a:p>
          <a:p>
            <a:pPr indent="0" lvl="0" marL="0" rtl="0" algn="l">
              <a:spcBef>
                <a:spcPts val="0"/>
              </a:spcBef>
              <a:spcAft>
                <a:spcPts val="0"/>
              </a:spcAft>
              <a:buSzPts val="1600"/>
              <a:buNone/>
            </a:pPr>
            <a:r>
              <a:t/>
            </a:r>
            <a:endParaRPr sz="2400"/>
          </a:p>
        </p:txBody>
      </p:sp>
      <p:pic>
        <p:nvPicPr>
          <p:cNvPr id="249" name="Google Shape;249;p35"/>
          <p:cNvPicPr preferRelativeResize="0"/>
          <p:nvPr/>
        </p:nvPicPr>
        <p:blipFill rotWithShape="1">
          <a:blip r:embed="rId4">
            <a:alphaModFix/>
          </a:blip>
          <a:srcRect b="1690" l="0" r="0" t="0"/>
          <a:stretch/>
        </p:blipFill>
        <p:spPr>
          <a:xfrm>
            <a:off x="5559500" y="2427825"/>
            <a:ext cx="6539626" cy="443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646100" y="528926"/>
            <a:ext cx="9404700" cy="7854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lt2"/>
              </a:buClr>
              <a:buSzPts val="4400"/>
              <a:buFont typeface="Century Gothic"/>
              <a:buNone/>
            </a:pPr>
            <a:r>
              <a:rPr lang="en-US" sz="4300"/>
              <a:t>Goals Overview:</a:t>
            </a:r>
            <a:endParaRPr sz="4300"/>
          </a:p>
          <a:p>
            <a:pPr indent="0" lvl="0" marL="0" rtl="0" algn="l">
              <a:spcBef>
                <a:spcPts val="0"/>
              </a:spcBef>
              <a:spcAft>
                <a:spcPts val="0"/>
              </a:spcAft>
              <a:buNone/>
            </a:pPr>
            <a:r>
              <a:t/>
            </a:r>
            <a:endParaRPr sz="4300"/>
          </a:p>
        </p:txBody>
      </p:sp>
      <p:sp>
        <p:nvSpPr>
          <p:cNvPr id="155" name="Google Shape;155;p20"/>
          <p:cNvSpPr txBox="1"/>
          <p:nvPr>
            <p:ph idx="1" type="body"/>
          </p:nvPr>
        </p:nvSpPr>
        <p:spPr>
          <a:xfrm>
            <a:off x="874700" y="1427000"/>
            <a:ext cx="11255100" cy="519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lt2"/>
              </a:buClr>
              <a:buSzPts val="2400"/>
              <a:buChar char="❖"/>
            </a:pPr>
            <a:r>
              <a:rPr lang="en-US" sz="2400">
                <a:solidFill>
                  <a:schemeClr val="lt2"/>
                </a:solidFill>
              </a:rPr>
              <a:t>Increase 2BeLive’s total user base to 30,000 users by end of 2021</a:t>
            </a:r>
            <a:endParaRPr sz="2400">
              <a:solidFill>
                <a:schemeClr val="lt2"/>
              </a:solidFill>
            </a:endParaRPr>
          </a:p>
          <a:p>
            <a:pPr indent="-381000" lvl="0" marL="457200" rtl="0" algn="l">
              <a:lnSpc>
                <a:spcPct val="115000"/>
              </a:lnSpc>
              <a:spcBef>
                <a:spcPts val="0"/>
              </a:spcBef>
              <a:spcAft>
                <a:spcPts val="0"/>
              </a:spcAft>
              <a:buClr>
                <a:schemeClr val="lt2"/>
              </a:buClr>
              <a:buSzPts val="2400"/>
              <a:buChar char="❖"/>
            </a:pPr>
            <a:r>
              <a:rPr lang="en-US" sz="2400">
                <a:solidFill>
                  <a:schemeClr val="lt2"/>
                </a:solidFill>
              </a:rPr>
              <a:t>Increase sales of PhDs </a:t>
            </a:r>
            <a:r>
              <a:rPr lang="en-US" sz="2400">
                <a:solidFill>
                  <a:schemeClr val="lt2"/>
                </a:solidFill>
              </a:rPr>
              <a:t>accreditation service(s)</a:t>
            </a:r>
            <a:r>
              <a:rPr lang="en-US" sz="2400">
                <a:solidFill>
                  <a:schemeClr val="lt2"/>
                </a:solidFill>
              </a:rPr>
              <a:t> </a:t>
            </a:r>
            <a:endParaRPr sz="2400">
              <a:solidFill>
                <a:schemeClr val="lt2"/>
              </a:solidFill>
            </a:endParaRPr>
          </a:p>
          <a:p>
            <a:pPr indent="-381000" lvl="0" marL="457200" rtl="0" algn="l">
              <a:lnSpc>
                <a:spcPct val="115000"/>
              </a:lnSpc>
              <a:spcBef>
                <a:spcPts val="0"/>
              </a:spcBef>
              <a:spcAft>
                <a:spcPts val="0"/>
              </a:spcAft>
              <a:buClr>
                <a:schemeClr val="lt2"/>
              </a:buClr>
              <a:buSzPts val="2400"/>
              <a:buChar char="❖"/>
            </a:pPr>
            <a:r>
              <a:rPr lang="en-US" sz="2400">
                <a:solidFill>
                  <a:schemeClr val="lt2"/>
                </a:solidFill>
              </a:rPr>
              <a:t>Build a Facebook Page and increase following and/or sales by 3,500/month</a:t>
            </a:r>
            <a:endParaRPr sz="2400">
              <a:solidFill>
                <a:schemeClr val="lt2"/>
              </a:solidFill>
            </a:endParaRPr>
          </a:p>
          <a:p>
            <a:pPr indent="-381000" lvl="0" marL="457200" rtl="0" algn="l">
              <a:lnSpc>
                <a:spcPct val="115000"/>
              </a:lnSpc>
              <a:spcBef>
                <a:spcPts val="0"/>
              </a:spcBef>
              <a:spcAft>
                <a:spcPts val="0"/>
              </a:spcAft>
              <a:buClr>
                <a:schemeClr val="lt2"/>
              </a:buClr>
              <a:buSzPts val="2400"/>
              <a:buChar char="❖"/>
            </a:pPr>
            <a:r>
              <a:rPr lang="en-US" sz="2400">
                <a:solidFill>
                  <a:schemeClr val="lt2"/>
                </a:solidFill>
              </a:rPr>
              <a:t>Build a LinkedIn Company profile for 2BeLive</a:t>
            </a:r>
            <a:endParaRPr sz="2400">
              <a:solidFill>
                <a:schemeClr val="lt2"/>
              </a:solidFill>
            </a:endParaRPr>
          </a:p>
          <a:p>
            <a:pPr indent="-381000" lvl="0" marL="457200" rtl="0" algn="l">
              <a:lnSpc>
                <a:spcPct val="115000"/>
              </a:lnSpc>
              <a:spcBef>
                <a:spcPts val="0"/>
              </a:spcBef>
              <a:spcAft>
                <a:spcPts val="0"/>
              </a:spcAft>
              <a:buClr>
                <a:schemeClr val="lt2"/>
              </a:buClr>
              <a:buSzPts val="2400"/>
              <a:buChar char="❖"/>
            </a:pPr>
            <a:r>
              <a:rPr lang="en-US" sz="2400">
                <a:solidFill>
                  <a:schemeClr val="lt2"/>
                </a:solidFill>
              </a:rPr>
              <a:t>Build an Instagram business account for 2BeLive</a:t>
            </a:r>
            <a:endParaRPr sz="2400">
              <a:solidFill>
                <a:schemeClr val="lt2"/>
              </a:solidFill>
            </a:endParaRPr>
          </a:p>
          <a:p>
            <a:pPr indent="-381000" lvl="0" marL="457200" rtl="0" algn="l">
              <a:lnSpc>
                <a:spcPct val="115000"/>
              </a:lnSpc>
              <a:spcBef>
                <a:spcPts val="0"/>
              </a:spcBef>
              <a:spcAft>
                <a:spcPts val="0"/>
              </a:spcAft>
              <a:buClr>
                <a:schemeClr val="lt2"/>
              </a:buClr>
              <a:buSzPts val="2400"/>
              <a:buChar char="❖"/>
            </a:pPr>
            <a:r>
              <a:rPr lang="en-US" sz="2400">
                <a:solidFill>
                  <a:schemeClr val="lt2"/>
                </a:solidFill>
              </a:rPr>
              <a:t>Set up free Hootsuite account to be able to schedule posts up to 10 days in advance so we can post to 2BeLive’s Facebook, Instagram, and LinkedIn at the same time</a:t>
            </a:r>
            <a:endParaRPr sz="2400">
              <a:solidFill>
                <a:schemeClr val="lt2"/>
              </a:solidFill>
            </a:endParaRPr>
          </a:p>
          <a:p>
            <a:pPr indent="-381000" lvl="0" marL="457200" rtl="0" algn="l">
              <a:lnSpc>
                <a:spcPct val="115000"/>
              </a:lnSpc>
              <a:spcBef>
                <a:spcPts val="0"/>
              </a:spcBef>
              <a:spcAft>
                <a:spcPts val="0"/>
              </a:spcAft>
              <a:buClr>
                <a:schemeClr val="lt2"/>
              </a:buClr>
              <a:buSzPts val="2400"/>
              <a:buChar char="❖"/>
            </a:pPr>
            <a:r>
              <a:rPr lang="en-US" sz="2400">
                <a:solidFill>
                  <a:schemeClr val="lt2"/>
                </a:solidFill>
              </a:rPr>
              <a:t>Create a Social Media Calendar to get approval on</a:t>
            </a:r>
            <a:endParaRPr sz="2400">
              <a:solidFill>
                <a:schemeClr val="lt2"/>
              </a:solidFill>
            </a:endParaRPr>
          </a:p>
          <a:p>
            <a:pPr indent="0" lvl="0" marL="457200" rtl="0" algn="l">
              <a:lnSpc>
                <a:spcPct val="115000"/>
              </a:lnSpc>
              <a:spcBef>
                <a:spcPts val="0"/>
              </a:spcBef>
              <a:spcAft>
                <a:spcPts val="0"/>
              </a:spcAft>
              <a:buNone/>
            </a:pPr>
            <a:r>
              <a:rPr lang="en-US" sz="2400">
                <a:solidFill>
                  <a:schemeClr val="lt2"/>
                </a:solidFill>
              </a:rPr>
              <a:t>posts up to </a:t>
            </a:r>
            <a:r>
              <a:rPr lang="en-US" sz="2400">
                <a:solidFill>
                  <a:schemeClr val="lt2"/>
                </a:solidFill>
              </a:rPr>
              <a:t>30 days </a:t>
            </a:r>
            <a:r>
              <a:rPr lang="en-US" sz="2400">
                <a:solidFill>
                  <a:schemeClr val="lt2"/>
                </a:solidFill>
              </a:rPr>
              <a:t>in advance</a:t>
            </a:r>
            <a:endParaRPr sz="2400">
              <a:solidFill>
                <a:schemeClr val="lt2"/>
              </a:solidFill>
            </a:endParaRPr>
          </a:p>
        </p:txBody>
      </p:sp>
      <p:pic>
        <p:nvPicPr>
          <p:cNvPr id="156" name="Google Shape;156;p20"/>
          <p:cNvPicPr preferRelativeResize="0"/>
          <p:nvPr/>
        </p:nvPicPr>
        <p:blipFill rotWithShape="1">
          <a:blip r:embed="rId3">
            <a:alphaModFix/>
          </a:blip>
          <a:srcRect b="9288" l="0" r="0" t="0"/>
          <a:stretch/>
        </p:blipFill>
        <p:spPr>
          <a:xfrm>
            <a:off x="9189775" y="5039500"/>
            <a:ext cx="2909349" cy="181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46100" y="528925"/>
            <a:ext cx="9352800" cy="62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4300"/>
              <a:t>Week 0: Setup Phase</a:t>
            </a:r>
            <a:endParaRPr sz="4300"/>
          </a:p>
        </p:txBody>
      </p:sp>
      <p:graphicFrame>
        <p:nvGraphicFramePr>
          <p:cNvPr id="162" name="Google Shape;162;p21"/>
          <p:cNvGraphicFramePr/>
          <p:nvPr/>
        </p:nvGraphicFramePr>
        <p:xfrm>
          <a:off x="950900" y="1385075"/>
          <a:ext cx="3000000" cy="3000000"/>
        </p:xfrm>
        <a:graphic>
          <a:graphicData uri="http://schemas.openxmlformats.org/drawingml/2006/table">
            <a:tbl>
              <a:tblPr>
                <a:noFill/>
                <a:tableStyleId>{8EFE88F4-0EA2-4F2E-98A9-7FB750FAD82F}</a:tableStyleId>
              </a:tblPr>
              <a:tblGrid>
                <a:gridCol w="11172700"/>
              </a:tblGrid>
              <a:tr h="5210675">
                <a:tc>
                  <a:txBody>
                    <a:bodyPr/>
                    <a:lstStyle/>
                    <a:p>
                      <a:pPr indent="-381000" lvl="0" marL="457200" rtl="0" algn="l">
                        <a:lnSpc>
                          <a:spcPct val="115000"/>
                        </a:lnSpc>
                        <a:spcBef>
                          <a:spcPts val="0"/>
                        </a:spcBef>
                        <a:spcAft>
                          <a:spcPts val="0"/>
                        </a:spcAft>
                        <a:buClr>
                          <a:schemeClr val="lt2"/>
                        </a:buClr>
                        <a:buSzPts val="2400"/>
                        <a:buFont typeface="Noto Sans Symbols"/>
                        <a:buChar char="❖"/>
                      </a:pPr>
                      <a:r>
                        <a:rPr lang="en-US" sz="2400">
                          <a:solidFill>
                            <a:schemeClr val="lt2"/>
                          </a:solidFill>
                          <a:latin typeface="Century Gothic"/>
                          <a:ea typeface="Century Gothic"/>
                          <a:cs typeface="Century Gothic"/>
                          <a:sym typeface="Century Gothic"/>
                        </a:rPr>
                        <a:t>Design and develop </a:t>
                      </a:r>
                      <a:r>
                        <a:rPr lang="en-US" sz="2400">
                          <a:solidFill>
                            <a:schemeClr val="lt2"/>
                          </a:solidFill>
                          <a:latin typeface="Century Gothic"/>
                          <a:ea typeface="Century Gothic"/>
                          <a:cs typeface="Century Gothic"/>
                          <a:sym typeface="Century Gothic"/>
                        </a:rPr>
                        <a:t>a Facebook Page for 2BeLive (3 hours)</a:t>
                      </a:r>
                      <a:endParaRPr sz="2400">
                        <a:solidFill>
                          <a:schemeClr val="lt2"/>
                        </a:solidFill>
                        <a:latin typeface="Century Gothic"/>
                        <a:ea typeface="Century Gothic"/>
                        <a:cs typeface="Century Gothic"/>
                        <a:sym typeface="Century Gothic"/>
                      </a:endParaRPr>
                    </a:p>
                    <a:p>
                      <a:pPr indent="-381000" lvl="0" marL="457200" rtl="0" algn="l">
                        <a:lnSpc>
                          <a:spcPct val="115000"/>
                        </a:lnSpc>
                        <a:spcBef>
                          <a:spcPts val="0"/>
                        </a:spcBef>
                        <a:spcAft>
                          <a:spcPts val="0"/>
                        </a:spcAft>
                        <a:buClr>
                          <a:schemeClr val="lt2"/>
                        </a:buClr>
                        <a:buSzPts val="2400"/>
                        <a:buFont typeface="Noto Sans Symbols"/>
                        <a:buChar char="❖"/>
                      </a:pPr>
                      <a:r>
                        <a:rPr lang="en-US" sz="2400">
                          <a:solidFill>
                            <a:schemeClr val="lt2"/>
                          </a:solidFill>
                          <a:latin typeface="Century Gothic"/>
                          <a:ea typeface="Century Gothic"/>
                          <a:cs typeface="Century Gothic"/>
                          <a:sym typeface="Century Gothic"/>
                        </a:rPr>
                        <a:t>Build a LinkedIn Company profile for 2BeLive (2 hours)</a:t>
                      </a:r>
                      <a:endParaRPr sz="2400">
                        <a:solidFill>
                          <a:schemeClr val="lt2"/>
                        </a:solidFill>
                        <a:latin typeface="Century Gothic"/>
                        <a:ea typeface="Century Gothic"/>
                        <a:cs typeface="Century Gothic"/>
                        <a:sym typeface="Century Gothic"/>
                      </a:endParaRPr>
                    </a:p>
                    <a:p>
                      <a:pPr indent="-381000" lvl="0" marL="457200" rtl="0" algn="l">
                        <a:lnSpc>
                          <a:spcPct val="115000"/>
                        </a:lnSpc>
                        <a:spcBef>
                          <a:spcPts val="0"/>
                        </a:spcBef>
                        <a:spcAft>
                          <a:spcPts val="0"/>
                        </a:spcAft>
                        <a:buClr>
                          <a:schemeClr val="lt2"/>
                        </a:buClr>
                        <a:buSzPts val="2400"/>
                        <a:buFont typeface="Noto Sans Symbols"/>
                        <a:buChar char="❖"/>
                      </a:pPr>
                      <a:r>
                        <a:rPr lang="en-US" sz="2400">
                          <a:solidFill>
                            <a:schemeClr val="lt2"/>
                          </a:solidFill>
                          <a:latin typeface="Century Gothic"/>
                          <a:ea typeface="Century Gothic"/>
                          <a:cs typeface="Century Gothic"/>
                          <a:sym typeface="Century Gothic"/>
                        </a:rPr>
                        <a:t>Build an Instagram business account for 2BeLive (2 hours)</a:t>
                      </a:r>
                      <a:endParaRPr sz="2400">
                        <a:solidFill>
                          <a:schemeClr val="lt2"/>
                        </a:solidFill>
                        <a:latin typeface="Century Gothic"/>
                        <a:ea typeface="Century Gothic"/>
                        <a:cs typeface="Century Gothic"/>
                        <a:sym typeface="Century Gothic"/>
                      </a:endParaRPr>
                    </a:p>
                    <a:p>
                      <a:pPr indent="-381000" lvl="0" marL="457200" rtl="0" algn="l">
                        <a:lnSpc>
                          <a:spcPct val="115000"/>
                        </a:lnSpc>
                        <a:spcBef>
                          <a:spcPts val="0"/>
                        </a:spcBef>
                        <a:spcAft>
                          <a:spcPts val="0"/>
                        </a:spcAft>
                        <a:buClr>
                          <a:schemeClr val="lt2"/>
                        </a:buClr>
                        <a:buSzPts val="2400"/>
                        <a:buFont typeface="Noto Sans Symbols"/>
                        <a:buChar char="❖"/>
                      </a:pPr>
                      <a:r>
                        <a:rPr lang="en-US" sz="2400">
                          <a:solidFill>
                            <a:schemeClr val="lt2"/>
                          </a:solidFill>
                          <a:latin typeface="Century Gothic"/>
                          <a:ea typeface="Century Gothic"/>
                          <a:cs typeface="Century Gothic"/>
                          <a:sym typeface="Century Gothic"/>
                        </a:rPr>
                        <a:t>Set up free Hootsuite account to be able to schedule posts up to 10 days in advance so we can post to 2BeLive’s Facebook, Instagram, and LinkedIn at the same time (5 hours)</a:t>
                      </a:r>
                      <a:endParaRPr sz="2400">
                        <a:solidFill>
                          <a:schemeClr val="lt2"/>
                        </a:solidFill>
                        <a:latin typeface="Century Gothic"/>
                        <a:ea typeface="Century Gothic"/>
                        <a:cs typeface="Century Gothic"/>
                        <a:sym typeface="Century Gothic"/>
                      </a:endParaRPr>
                    </a:p>
                    <a:p>
                      <a:pPr indent="-381000" lvl="0" marL="457200" rtl="0" algn="l">
                        <a:lnSpc>
                          <a:spcPct val="115000"/>
                        </a:lnSpc>
                        <a:spcBef>
                          <a:spcPts val="0"/>
                        </a:spcBef>
                        <a:spcAft>
                          <a:spcPts val="0"/>
                        </a:spcAft>
                        <a:buClr>
                          <a:schemeClr val="lt2"/>
                        </a:buClr>
                        <a:buSzPts val="2400"/>
                        <a:buFont typeface="Century Gothic"/>
                        <a:buChar char="❖"/>
                      </a:pPr>
                      <a:r>
                        <a:rPr lang="en-US" sz="2400">
                          <a:solidFill>
                            <a:schemeClr val="lt2"/>
                          </a:solidFill>
                          <a:latin typeface="Century Gothic"/>
                          <a:ea typeface="Century Gothic"/>
                          <a:cs typeface="Century Gothic"/>
                          <a:sym typeface="Century Gothic"/>
                        </a:rPr>
                        <a:t>Install and configure Google Analytics and associated tools on website</a:t>
                      </a:r>
                      <a:endParaRPr sz="2400">
                        <a:solidFill>
                          <a:schemeClr val="lt2"/>
                        </a:solidFill>
                        <a:latin typeface="Century Gothic"/>
                        <a:ea typeface="Century Gothic"/>
                        <a:cs typeface="Century Gothic"/>
                        <a:sym typeface="Century Gothic"/>
                      </a:endParaRPr>
                    </a:p>
                    <a:p>
                      <a:pPr indent="-381000" lvl="0" marL="457200" rtl="0" algn="l">
                        <a:lnSpc>
                          <a:spcPct val="115000"/>
                        </a:lnSpc>
                        <a:spcBef>
                          <a:spcPts val="0"/>
                        </a:spcBef>
                        <a:spcAft>
                          <a:spcPts val="0"/>
                        </a:spcAft>
                        <a:buClr>
                          <a:schemeClr val="lt2"/>
                        </a:buClr>
                        <a:buSzPts val="2400"/>
                        <a:buFont typeface="Noto Sans Symbols"/>
                        <a:buChar char="❖"/>
                      </a:pPr>
                      <a:r>
                        <a:rPr lang="en-US" sz="2400">
                          <a:solidFill>
                            <a:schemeClr val="lt2"/>
                          </a:solidFill>
                          <a:latin typeface="Century Gothic"/>
                          <a:ea typeface="Century Gothic"/>
                          <a:cs typeface="Century Gothic"/>
                          <a:sym typeface="Century Gothic"/>
                        </a:rPr>
                        <a:t>Create a Social Media Calendar for each PhD (</a:t>
                      </a:r>
                      <a:r>
                        <a:rPr lang="en-US" sz="2400" u="sng">
                          <a:solidFill>
                            <a:schemeClr val="hlink"/>
                          </a:solidFill>
                          <a:latin typeface="Century Gothic"/>
                          <a:ea typeface="Century Gothic"/>
                          <a:cs typeface="Century Gothic"/>
                          <a:sym typeface="Century Gothic"/>
                          <a:hlinkClick r:id="rId3"/>
                        </a:rPr>
                        <a:t>See example here</a:t>
                      </a:r>
                      <a:r>
                        <a:rPr lang="en-US" sz="2400">
                          <a:solidFill>
                            <a:schemeClr val="lt2"/>
                          </a:solidFill>
                          <a:latin typeface="Century Gothic"/>
                          <a:ea typeface="Century Gothic"/>
                          <a:cs typeface="Century Gothic"/>
                          <a:sym typeface="Century Gothic"/>
                        </a:rPr>
                        <a:t>):</a:t>
                      </a:r>
                      <a:endParaRPr sz="2400">
                        <a:solidFill>
                          <a:schemeClr val="lt2"/>
                        </a:solidFill>
                        <a:latin typeface="Century Gothic"/>
                        <a:ea typeface="Century Gothic"/>
                        <a:cs typeface="Century Gothic"/>
                        <a:sym typeface="Century Gothic"/>
                      </a:endParaRPr>
                    </a:p>
                    <a:p>
                      <a:pPr indent="-381000" lvl="1" marL="914400" rtl="0" algn="l">
                        <a:lnSpc>
                          <a:spcPct val="115000"/>
                        </a:lnSpc>
                        <a:spcBef>
                          <a:spcPts val="0"/>
                        </a:spcBef>
                        <a:spcAft>
                          <a:spcPts val="0"/>
                        </a:spcAft>
                        <a:buClr>
                          <a:schemeClr val="lt2"/>
                        </a:buClr>
                        <a:buSzPts val="2400"/>
                        <a:buFont typeface="Noto Sans Symbols"/>
                        <a:buChar char="➢"/>
                      </a:pPr>
                      <a:r>
                        <a:rPr lang="en-US" sz="2400">
                          <a:solidFill>
                            <a:schemeClr val="lt2"/>
                          </a:solidFill>
                          <a:latin typeface="Century Gothic"/>
                          <a:ea typeface="Century Gothic"/>
                          <a:cs typeface="Century Gothic"/>
                          <a:sym typeface="Century Gothic"/>
                        </a:rPr>
                        <a:t>Daily posts up to 30 days in advance (18 hours per PhD)</a:t>
                      </a:r>
                      <a:endParaRPr sz="2400">
                        <a:solidFill>
                          <a:schemeClr val="lt2"/>
                        </a:solidFill>
                        <a:latin typeface="Century Gothic"/>
                        <a:ea typeface="Century Gothic"/>
                        <a:cs typeface="Century Gothic"/>
                        <a:sym typeface="Century Gothic"/>
                      </a:endParaRPr>
                    </a:p>
                    <a:p>
                      <a:pPr indent="-381000" lvl="1" marL="914400" rtl="0" algn="l">
                        <a:lnSpc>
                          <a:spcPct val="115000"/>
                        </a:lnSpc>
                        <a:spcBef>
                          <a:spcPts val="0"/>
                        </a:spcBef>
                        <a:spcAft>
                          <a:spcPts val="0"/>
                        </a:spcAft>
                        <a:buClr>
                          <a:schemeClr val="lt2"/>
                        </a:buClr>
                        <a:buSzPts val="2400"/>
                        <a:buFont typeface="Century Gothic"/>
                        <a:buChar char="➢"/>
                      </a:pPr>
                      <a:r>
                        <a:rPr lang="en-US" sz="2300">
                          <a:solidFill>
                            <a:schemeClr val="lt2"/>
                          </a:solidFill>
                          <a:latin typeface="Century Gothic"/>
                          <a:ea typeface="Century Gothic"/>
                          <a:cs typeface="Century Gothic"/>
                          <a:sym typeface="Century Gothic"/>
                        </a:rPr>
                        <a:t>3 posts/week </a:t>
                      </a:r>
                      <a:r>
                        <a:rPr lang="en-US" sz="2400">
                          <a:solidFill>
                            <a:schemeClr val="lt2"/>
                          </a:solidFill>
                          <a:latin typeface="Century Gothic"/>
                          <a:ea typeface="Century Gothic"/>
                          <a:cs typeface="Century Gothic"/>
                          <a:sym typeface="Century Gothic"/>
                        </a:rPr>
                        <a:t>up to 30 days in advance (9 hours per PhD)</a:t>
                      </a:r>
                      <a:endParaRPr sz="2300">
                        <a:solidFill>
                          <a:schemeClr val="lt2"/>
                        </a:solidFill>
                        <a:latin typeface="Century Gothic"/>
                        <a:ea typeface="Century Gothic"/>
                        <a:cs typeface="Century Gothic"/>
                        <a:sym typeface="Century Gothic"/>
                      </a:endParaRPr>
                    </a:p>
                    <a:p>
                      <a:pPr indent="-381000" lvl="1" marL="914400" rtl="0" algn="l">
                        <a:lnSpc>
                          <a:spcPct val="115000"/>
                        </a:lnSpc>
                        <a:spcBef>
                          <a:spcPts val="0"/>
                        </a:spcBef>
                        <a:spcAft>
                          <a:spcPts val="0"/>
                        </a:spcAft>
                        <a:buClr>
                          <a:schemeClr val="lt2"/>
                        </a:buClr>
                        <a:buSzPts val="2400"/>
                        <a:buFont typeface="Century Gothic"/>
                        <a:buChar char="➢"/>
                      </a:pPr>
                      <a:r>
                        <a:rPr lang="en-US" sz="2300">
                          <a:solidFill>
                            <a:schemeClr val="lt2"/>
                          </a:solidFill>
                          <a:latin typeface="Century Gothic"/>
                          <a:ea typeface="Century Gothic"/>
                          <a:cs typeface="Century Gothic"/>
                          <a:sym typeface="Century Gothic"/>
                        </a:rPr>
                        <a:t>1 post/week </a:t>
                      </a:r>
                      <a:r>
                        <a:rPr lang="en-US" sz="2400">
                          <a:solidFill>
                            <a:schemeClr val="lt2"/>
                          </a:solidFill>
                          <a:latin typeface="Century Gothic"/>
                          <a:ea typeface="Century Gothic"/>
                          <a:cs typeface="Century Gothic"/>
                          <a:sym typeface="Century Gothic"/>
                        </a:rPr>
                        <a:t>up to 30 days in advance (4.5 hours per PhD)</a:t>
                      </a:r>
                      <a:endParaRPr sz="2300">
                        <a:solidFill>
                          <a:schemeClr val="lt2"/>
                        </a:solidFill>
                        <a:latin typeface="Century Gothic"/>
                        <a:ea typeface="Century Gothic"/>
                        <a:cs typeface="Century Gothic"/>
                        <a:sym typeface="Century Gothic"/>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646100" y="452725"/>
            <a:ext cx="9352800" cy="62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4300"/>
              <a:t>Week 1: Training Phase</a:t>
            </a:r>
            <a:endParaRPr sz="4300"/>
          </a:p>
        </p:txBody>
      </p:sp>
      <p:graphicFrame>
        <p:nvGraphicFramePr>
          <p:cNvPr id="168" name="Google Shape;168;p22"/>
          <p:cNvGraphicFramePr/>
          <p:nvPr/>
        </p:nvGraphicFramePr>
        <p:xfrm>
          <a:off x="950900" y="1308875"/>
          <a:ext cx="3000000" cy="3000000"/>
        </p:xfrm>
        <a:graphic>
          <a:graphicData uri="http://schemas.openxmlformats.org/drawingml/2006/table">
            <a:tbl>
              <a:tblPr>
                <a:noFill/>
                <a:tableStyleId>{8EFE88F4-0EA2-4F2E-98A9-7FB750FAD82F}</a:tableStyleId>
              </a:tblPr>
              <a:tblGrid>
                <a:gridCol w="11172700"/>
              </a:tblGrid>
              <a:tr h="5273950">
                <a:tc>
                  <a:txBody>
                    <a:bodyPr/>
                    <a:lstStyle/>
                    <a:p>
                      <a:pPr indent="-374650" lvl="0" marL="457200" rtl="0" algn="l">
                        <a:spcBef>
                          <a:spcPts val="0"/>
                        </a:spcBef>
                        <a:spcAft>
                          <a:spcPts val="0"/>
                        </a:spcAft>
                        <a:buClr>
                          <a:schemeClr val="lt2"/>
                        </a:buClr>
                        <a:buSzPts val="2300"/>
                        <a:buFont typeface="Century Gothic"/>
                        <a:buAutoNum type="alphaLcParenR"/>
                      </a:pPr>
                      <a:r>
                        <a:rPr lang="en-US" sz="2300">
                          <a:solidFill>
                            <a:schemeClr val="lt2"/>
                          </a:solidFill>
                          <a:latin typeface="Century Gothic"/>
                          <a:ea typeface="Century Gothic"/>
                          <a:cs typeface="Century Gothic"/>
                          <a:sym typeface="Century Gothic"/>
                        </a:rPr>
                        <a:t>Analyzation and further optimization or completion of tasks from Week 0 (make adjustments as needed)</a:t>
                      </a:r>
                      <a:endParaRPr sz="2300">
                        <a:solidFill>
                          <a:schemeClr val="lt2"/>
                        </a:solidFill>
                        <a:latin typeface="Century Gothic"/>
                        <a:ea typeface="Century Gothic"/>
                        <a:cs typeface="Century Gothic"/>
                        <a:sym typeface="Century Gothic"/>
                      </a:endParaRPr>
                    </a:p>
                    <a:p>
                      <a:pPr indent="-374650" lvl="0" marL="457200" rtl="0" algn="l">
                        <a:spcBef>
                          <a:spcPts val="0"/>
                        </a:spcBef>
                        <a:spcAft>
                          <a:spcPts val="0"/>
                        </a:spcAft>
                        <a:buClr>
                          <a:schemeClr val="lt2"/>
                        </a:buClr>
                        <a:buSzPts val="2300"/>
                        <a:buFont typeface="Century Gothic"/>
                        <a:buAutoNum type="alphaLcParenR"/>
                      </a:pPr>
                      <a:r>
                        <a:rPr lang="en-US" sz="2300">
                          <a:solidFill>
                            <a:schemeClr val="lt2"/>
                          </a:solidFill>
                          <a:latin typeface="Century Gothic"/>
                          <a:ea typeface="Century Gothic"/>
                          <a:cs typeface="Century Gothic"/>
                          <a:sym typeface="Century Gothic"/>
                        </a:rPr>
                        <a:t>Teach your staff and PhDs intent based branding</a:t>
                      </a:r>
                      <a:endParaRPr sz="2300">
                        <a:solidFill>
                          <a:schemeClr val="lt2"/>
                        </a:solidFill>
                        <a:latin typeface="Century Gothic"/>
                        <a:ea typeface="Century Gothic"/>
                        <a:cs typeface="Century Gothic"/>
                        <a:sym typeface="Century Gothic"/>
                      </a:endParaRPr>
                    </a:p>
                    <a:p>
                      <a:pPr indent="-374650" lvl="0" marL="914400" rtl="0" algn="l">
                        <a:spcBef>
                          <a:spcPts val="0"/>
                        </a:spcBef>
                        <a:spcAft>
                          <a:spcPts val="0"/>
                        </a:spcAft>
                        <a:buClr>
                          <a:schemeClr val="lt2"/>
                        </a:buClr>
                        <a:buSzPts val="2300"/>
                        <a:buChar char="●"/>
                      </a:pPr>
                      <a:r>
                        <a:rPr lang="en-US" sz="2300">
                          <a:solidFill>
                            <a:schemeClr val="lt2"/>
                          </a:solidFill>
                          <a:latin typeface="Century Gothic"/>
                          <a:ea typeface="Century Gothic"/>
                          <a:cs typeface="Century Gothic"/>
                          <a:sym typeface="Century Gothic"/>
                        </a:rPr>
                        <a:t>Training with me personally (10 hours)</a:t>
                      </a:r>
                      <a:endParaRPr sz="2300">
                        <a:solidFill>
                          <a:schemeClr val="lt2"/>
                        </a:solidFill>
                        <a:latin typeface="Century Gothic"/>
                        <a:ea typeface="Century Gothic"/>
                        <a:cs typeface="Century Gothic"/>
                        <a:sym typeface="Century Gothic"/>
                      </a:endParaRPr>
                    </a:p>
                    <a:p>
                      <a:pPr indent="-374650" lvl="0" marL="914400" rtl="0" algn="l">
                        <a:lnSpc>
                          <a:spcPct val="115000"/>
                        </a:lnSpc>
                        <a:spcBef>
                          <a:spcPts val="0"/>
                        </a:spcBef>
                        <a:spcAft>
                          <a:spcPts val="0"/>
                        </a:spcAft>
                        <a:buClr>
                          <a:schemeClr val="lt2"/>
                        </a:buClr>
                        <a:buSzPts val="2300"/>
                        <a:buChar char="●"/>
                      </a:pPr>
                      <a:r>
                        <a:rPr lang="en-US" sz="2300">
                          <a:solidFill>
                            <a:schemeClr val="lt2"/>
                          </a:solidFill>
                          <a:latin typeface="Century Gothic"/>
                          <a:ea typeface="Century Gothic"/>
                          <a:cs typeface="Century Gothic"/>
                          <a:sym typeface="Century Gothic"/>
                        </a:rPr>
                        <a:t>Time spent reviewing webinars (10 hours)</a:t>
                      </a:r>
                      <a:endParaRPr sz="2300">
                        <a:solidFill>
                          <a:schemeClr val="lt2"/>
                        </a:solidFill>
                        <a:latin typeface="Century Gothic"/>
                        <a:ea typeface="Century Gothic"/>
                        <a:cs typeface="Century Gothic"/>
                        <a:sym typeface="Century Gothic"/>
                      </a:endParaRPr>
                    </a:p>
                    <a:p>
                      <a:pPr indent="-374650" lvl="0" marL="914400" rtl="0" algn="l">
                        <a:lnSpc>
                          <a:spcPct val="115000"/>
                        </a:lnSpc>
                        <a:spcBef>
                          <a:spcPts val="0"/>
                        </a:spcBef>
                        <a:spcAft>
                          <a:spcPts val="0"/>
                        </a:spcAft>
                        <a:buClr>
                          <a:schemeClr val="lt2"/>
                        </a:buClr>
                        <a:buSzPts val="2300"/>
                        <a:buChar char="●"/>
                      </a:pPr>
                      <a:r>
                        <a:rPr lang="en-US" sz="2300">
                          <a:solidFill>
                            <a:schemeClr val="lt2"/>
                          </a:solidFill>
                          <a:latin typeface="Century Gothic"/>
                          <a:ea typeface="Century Gothic"/>
                          <a:cs typeface="Century Gothic"/>
                          <a:sym typeface="Century Gothic"/>
                        </a:rPr>
                        <a:t>Time Scripting webinars (12.5 hours) (15 minutes per video)</a:t>
                      </a:r>
                      <a:endParaRPr sz="2300">
                        <a:solidFill>
                          <a:schemeClr val="lt2"/>
                        </a:solidFill>
                        <a:latin typeface="Century Gothic"/>
                        <a:ea typeface="Century Gothic"/>
                        <a:cs typeface="Century Gothic"/>
                        <a:sym typeface="Century Gothic"/>
                      </a:endParaRPr>
                    </a:p>
                    <a:p>
                      <a:pPr indent="-374650" lvl="0" marL="914400" rtl="0" algn="l">
                        <a:lnSpc>
                          <a:spcPct val="115000"/>
                        </a:lnSpc>
                        <a:spcBef>
                          <a:spcPts val="0"/>
                        </a:spcBef>
                        <a:spcAft>
                          <a:spcPts val="0"/>
                        </a:spcAft>
                        <a:buClr>
                          <a:schemeClr val="lt2"/>
                        </a:buClr>
                        <a:buSzPts val="2300"/>
                        <a:buChar char="●"/>
                      </a:pPr>
                      <a:r>
                        <a:rPr lang="en-US" sz="2300">
                          <a:solidFill>
                            <a:schemeClr val="lt2"/>
                          </a:solidFill>
                          <a:latin typeface="Century Gothic"/>
                          <a:ea typeface="Century Gothic"/>
                          <a:cs typeface="Century Gothic"/>
                          <a:sym typeface="Century Gothic"/>
                        </a:rPr>
                        <a:t>Time Rehearsing/Shooting webinars (25 hours)</a:t>
                      </a:r>
                      <a:endParaRPr sz="2300">
                        <a:solidFill>
                          <a:schemeClr val="lt2"/>
                        </a:solidFill>
                        <a:latin typeface="Century Gothic"/>
                        <a:ea typeface="Century Gothic"/>
                        <a:cs typeface="Century Gothic"/>
                        <a:sym typeface="Century Gothic"/>
                      </a:endParaRPr>
                    </a:p>
                    <a:p>
                      <a:pPr indent="-374650" lvl="0" marL="914400" rtl="0" algn="l">
                        <a:lnSpc>
                          <a:spcPct val="115000"/>
                        </a:lnSpc>
                        <a:spcBef>
                          <a:spcPts val="0"/>
                        </a:spcBef>
                        <a:spcAft>
                          <a:spcPts val="0"/>
                        </a:spcAft>
                        <a:buClr>
                          <a:schemeClr val="lt2"/>
                        </a:buClr>
                        <a:buSzPts val="2300"/>
                        <a:buChar char="●"/>
                      </a:pPr>
                      <a:r>
                        <a:rPr lang="en-US" sz="2300">
                          <a:solidFill>
                            <a:schemeClr val="lt2"/>
                          </a:solidFill>
                          <a:latin typeface="Century Gothic"/>
                          <a:ea typeface="Century Gothic"/>
                          <a:cs typeface="Century Gothic"/>
                          <a:sym typeface="Century Gothic"/>
                        </a:rPr>
                        <a:t>Time Editing webinars (25 hours) (on average, 1 hour per video)</a:t>
                      </a:r>
                      <a:endParaRPr sz="2300">
                        <a:solidFill>
                          <a:schemeClr val="lt2"/>
                        </a:solidFill>
                        <a:latin typeface="Century Gothic"/>
                        <a:ea typeface="Century Gothic"/>
                        <a:cs typeface="Century Gothic"/>
                        <a:sym typeface="Century Gothic"/>
                      </a:endParaRPr>
                    </a:p>
                    <a:p>
                      <a:pPr indent="-374650" lvl="0" marL="914400" rtl="0" algn="l">
                        <a:lnSpc>
                          <a:spcPct val="115000"/>
                        </a:lnSpc>
                        <a:spcBef>
                          <a:spcPts val="0"/>
                        </a:spcBef>
                        <a:spcAft>
                          <a:spcPts val="0"/>
                        </a:spcAft>
                        <a:buClr>
                          <a:schemeClr val="lt2"/>
                        </a:buClr>
                        <a:buSzPts val="2300"/>
                        <a:buChar char="●"/>
                      </a:pPr>
                      <a:r>
                        <a:rPr lang="en-US" sz="2300">
                          <a:solidFill>
                            <a:schemeClr val="lt2"/>
                          </a:solidFill>
                          <a:latin typeface="Century Gothic"/>
                          <a:ea typeface="Century Gothic"/>
                          <a:cs typeface="Century Gothic"/>
                          <a:sym typeface="Century Gothic"/>
                        </a:rPr>
                        <a:t>Time uploading/optimizing videos for facebook, instagram, youtube (7.5 hours) (roughly 20 minutes per video)</a:t>
                      </a:r>
                      <a:endParaRPr sz="2300">
                        <a:solidFill>
                          <a:schemeClr val="lt2"/>
                        </a:solidFill>
                        <a:latin typeface="Century Gothic"/>
                        <a:ea typeface="Century Gothic"/>
                        <a:cs typeface="Century Gothic"/>
                        <a:sym typeface="Century Gothic"/>
                      </a:endParaRPr>
                    </a:p>
                    <a:p>
                      <a:pPr indent="-374650" lvl="0" marL="914400" rtl="0" algn="l">
                        <a:lnSpc>
                          <a:spcPct val="115000"/>
                        </a:lnSpc>
                        <a:spcBef>
                          <a:spcPts val="0"/>
                        </a:spcBef>
                        <a:spcAft>
                          <a:spcPts val="0"/>
                        </a:spcAft>
                        <a:buClr>
                          <a:schemeClr val="lt2"/>
                        </a:buClr>
                        <a:buSzPts val="2300"/>
                        <a:buChar char="●"/>
                      </a:pPr>
                      <a:r>
                        <a:rPr lang="en-US" sz="2300">
                          <a:solidFill>
                            <a:schemeClr val="lt2"/>
                          </a:solidFill>
                          <a:latin typeface="Century Gothic"/>
                          <a:ea typeface="Century Gothic"/>
                          <a:cs typeface="Century Gothic"/>
                          <a:sym typeface="Century Gothic"/>
                        </a:rPr>
                        <a:t>Time emailing videos to email list (4 hours) (roughly 10 mins./video)</a:t>
                      </a:r>
                      <a:endParaRPr sz="2500">
                        <a:solidFill>
                          <a:schemeClr val="lt2"/>
                        </a:solidFill>
                        <a:latin typeface="Century Gothic"/>
                        <a:ea typeface="Century Gothic"/>
                        <a:cs typeface="Century Gothic"/>
                        <a:sym typeface="Century Gothic"/>
                      </a:endParaRPr>
                    </a:p>
                    <a:p>
                      <a:pPr indent="-374650" lvl="0" marL="914400" rtl="0" algn="l">
                        <a:lnSpc>
                          <a:spcPct val="115000"/>
                        </a:lnSpc>
                        <a:spcBef>
                          <a:spcPts val="0"/>
                        </a:spcBef>
                        <a:spcAft>
                          <a:spcPts val="0"/>
                        </a:spcAft>
                        <a:buClr>
                          <a:schemeClr val="lt2"/>
                        </a:buClr>
                        <a:buSzPts val="2300"/>
                        <a:buChar char="●"/>
                      </a:pPr>
                      <a:r>
                        <a:rPr lang="en-US" sz="2300">
                          <a:solidFill>
                            <a:schemeClr val="lt2"/>
                          </a:solidFill>
                          <a:latin typeface="Century Gothic"/>
                          <a:ea typeface="Century Gothic"/>
                          <a:cs typeface="Century Gothic"/>
                          <a:sym typeface="Century Gothic"/>
                        </a:rPr>
                        <a:t>Time posting videos to social and web (4 hours) (roughly 10 mins/video)</a:t>
                      </a:r>
                      <a:endParaRPr sz="2300">
                        <a:solidFill>
                          <a:schemeClr val="lt2"/>
                        </a:solidFill>
                        <a:latin typeface="Century Gothic"/>
                        <a:ea typeface="Century Gothic"/>
                        <a:cs typeface="Century Gothic"/>
                        <a:sym typeface="Century Gothic"/>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646100" y="452725"/>
            <a:ext cx="9352800" cy="62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4300"/>
              <a:t>Week 2: Soft Launch</a:t>
            </a:r>
            <a:endParaRPr sz="4300"/>
          </a:p>
        </p:txBody>
      </p:sp>
      <p:graphicFrame>
        <p:nvGraphicFramePr>
          <p:cNvPr id="174" name="Google Shape;174;p23"/>
          <p:cNvGraphicFramePr/>
          <p:nvPr/>
        </p:nvGraphicFramePr>
        <p:xfrm>
          <a:off x="950900" y="1308875"/>
          <a:ext cx="3000000" cy="3000000"/>
        </p:xfrm>
        <a:graphic>
          <a:graphicData uri="http://schemas.openxmlformats.org/drawingml/2006/table">
            <a:tbl>
              <a:tblPr>
                <a:noFill/>
                <a:tableStyleId>{8EFE88F4-0EA2-4F2E-98A9-7FB750FAD82F}</a:tableStyleId>
              </a:tblPr>
              <a:tblGrid>
                <a:gridCol w="11172700"/>
              </a:tblGrid>
              <a:tr h="5273950">
                <a:tc>
                  <a:txBody>
                    <a:bodyPr/>
                    <a:lstStyle/>
                    <a:p>
                      <a:pPr indent="-374650" lvl="0" marL="457200" rtl="0" algn="l">
                        <a:spcBef>
                          <a:spcPts val="0"/>
                        </a:spcBef>
                        <a:spcAft>
                          <a:spcPts val="0"/>
                        </a:spcAft>
                        <a:buClr>
                          <a:schemeClr val="lt2"/>
                        </a:buClr>
                        <a:buSzPts val="2300"/>
                        <a:buFont typeface="Century Gothic"/>
                        <a:buAutoNum type="alphaLcParenR"/>
                      </a:pPr>
                      <a:r>
                        <a:rPr lang="en-US" sz="2300">
                          <a:solidFill>
                            <a:schemeClr val="lt2"/>
                          </a:solidFill>
                          <a:latin typeface="Century Gothic"/>
                          <a:ea typeface="Century Gothic"/>
                          <a:cs typeface="Century Gothic"/>
                          <a:sym typeface="Century Gothic"/>
                        </a:rPr>
                        <a:t>Analyzation and further optimization or completion of tasks from Week 1 (make adjustments as needed)</a:t>
                      </a:r>
                      <a:endParaRPr sz="2300">
                        <a:solidFill>
                          <a:schemeClr val="lt2"/>
                        </a:solidFill>
                        <a:latin typeface="Century Gothic"/>
                        <a:ea typeface="Century Gothic"/>
                        <a:cs typeface="Century Gothic"/>
                        <a:sym typeface="Century Gothic"/>
                      </a:endParaRPr>
                    </a:p>
                    <a:p>
                      <a:pPr indent="-374650" lvl="0" marL="457200" rtl="0" algn="l">
                        <a:spcBef>
                          <a:spcPts val="0"/>
                        </a:spcBef>
                        <a:spcAft>
                          <a:spcPts val="0"/>
                        </a:spcAft>
                        <a:buClr>
                          <a:schemeClr val="lt2"/>
                        </a:buClr>
                        <a:buSzPts val="2300"/>
                        <a:buFont typeface="Century Gothic"/>
                        <a:buAutoNum type="alphaLcParenR"/>
                      </a:pPr>
                      <a:r>
                        <a:rPr lang="en-US" sz="2300">
                          <a:solidFill>
                            <a:schemeClr val="lt2"/>
                          </a:solidFill>
                          <a:latin typeface="Century Gothic"/>
                          <a:ea typeface="Century Gothic"/>
                          <a:cs typeface="Century Gothic"/>
                          <a:sym typeface="Century Gothic"/>
                        </a:rPr>
                        <a:t>Make PhD’s limited-moderators on 2BeLive so they can post their webinar and related posts (Note: we can set the moderator posts to be approved by admins before they go live or set so their posts go live instantly and your staff doesn’t have to be bothered) </a:t>
                      </a:r>
                      <a:endParaRPr sz="2300">
                        <a:solidFill>
                          <a:schemeClr val="lt2"/>
                        </a:solidFill>
                        <a:latin typeface="Century Gothic"/>
                        <a:ea typeface="Century Gothic"/>
                        <a:cs typeface="Century Gothic"/>
                        <a:sym typeface="Century Gothic"/>
                      </a:endParaRPr>
                    </a:p>
                    <a:p>
                      <a:pPr indent="-374650" lvl="0" marL="457200" rtl="0" algn="l">
                        <a:spcBef>
                          <a:spcPts val="0"/>
                        </a:spcBef>
                        <a:spcAft>
                          <a:spcPts val="0"/>
                        </a:spcAft>
                        <a:buClr>
                          <a:schemeClr val="lt2"/>
                        </a:buClr>
                        <a:buSzPts val="2300"/>
                        <a:buFont typeface="Century Gothic"/>
                        <a:buAutoNum type="alphaLcParenR"/>
                      </a:pPr>
                      <a:r>
                        <a:rPr lang="en-US" sz="2300">
                          <a:solidFill>
                            <a:schemeClr val="lt2"/>
                          </a:solidFill>
                          <a:latin typeface="Century Gothic"/>
                          <a:ea typeface="Century Gothic"/>
                          <a:cs typeface="Century Gothic"/>
                          <a:sym typeface="Century Gothic"/>
                        </a:rPr>
                        <a:t>Follow schedule on social calendar document, sent </a:t>
                      </a:r>
                      <a:r>
                        <a:rPr lang="en-US" sz="2300">
                          <a:solidFill>
                            <a:schemeClr val="lt2"/>
                          </a:solidFill>
                          <a:latin typeface="Century Gothic"/>
                          <a:ea typeface="Century Gothic"/>
                          <a:cs typeface="Century Gothic"/>
                          <a:sym typeface="Century Gothic"/>
                        </a:rPr>
                        <a:t>separately</a:t>
                      </a:r>
                      <a:endParaRPr sz="2300">
                        <a:solidFill>
                          <a:schemeClr val="lt2"/>
                        </a:solidFill>
                        <a:latin typeface="Century Gothic"/>
                        <a:ea typeface="Century Gothic"/>
                        <a:cs typeface="Century Gothic"/>
                        <a:sym typeface="Century Gothic"/>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646100" y="452725"/>
            <a:ext cx="9352800" cy="62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4300"/>
              <a:t>Week 3: Setup of PhD FB Group</a:t>
            </a:r>
            <a:endParaRPr sz="4300"/>
          </a:p>
        </p:txBody>
      </p:sp>
      <p:graphicFrame>
        <p:nvGraphicFramePr>
          <p:cNvPr id="180" name="Google Shape;180;p24"/>
          <p:cNvGraphicFramePr/>
          <p:nvPr/>
        </p:nvGraphicFramePr>
        <p:xfrm>
          <a:off x="950900" y="1308875"/>
          <a:ext cx="3000000" cy="3000000"/>
        </p:xfrm>
        <a:graphic>
          <a:graphicData uri="http://schemas.openxmlformats.org/drawingml/2006/table">
            <a:tbl>
              <a:tblPr>
                <a:noFill/>
                <a:tableStyleId>{8EFE88F4-0EA2-4F2E-98A9-7FB750FAD82F}</a:tableStyleId>
              </a:tblPr>
              <a:tblGrid>
                <a:gridCol w="11172700"/>
              </a:tblGrid>
              <a:tr h="5273950">
                <a:tc>
                  <a:txBody>
                    <a:bodyPr/>
                    <a:lstStyle/>
                    <a:p>
                      <a:pPr indent="-374650" lvl="0" marL="457200" rtl="0" algn="l">
                        <a:spcBef>
                          <a:spcPts val="0"/>
                        </a:spcBef>
                        <a:spcAft>
                          <a:spcPts val="0"/>
                        </a:spcAft>
                        <a:buClr>
                          <a:schemeClr val="lt2"/>
                        </a:buClr>
                        <a:buSzPts val="2300"/>
                        <a:buFont typeface="Century Gothic"/>
                        <a:buAutoNum type="alphaLcParenR"/>
                      </a:pPr>
                      <a:r>
                        <a:rPr lang="en-US" sz="2300">
                          <a:solidFill>
                            <a:schemeClr val="lt2"/>
                          </a:solidFill>
                          <a:latin typeface="Century Gothic"/>
                          <a:ea typeface="Century Gothic"/>
                          <a:cs typeface="Century Gothic"/>
                          <a:sym typeface="Century Gothic"/>
                        </a:rPr>
                        <a:t>Analyzation and further optimization or completion of tasks from Week 2 (make adjustments as needed)</a:t>
                      </a:r>
                      <a:endParaRPr sz="2300">
                        <a:solidFill>
                          <a:schemeClr val="lt2"/>
                        </a:solidFill>
                        <a:latin typeface="Century Gothic"/>
                        <a:ea typeface="Century Gothic"/>
                        <a:cs typeface="Century Gothic"/>
                        <a:sym typeface="Century Gothic"/>
                      </a:endParaRPr>
                    </a:p>
                    <a:p>
                      <a:pPr indent="-374650" lvl="0" marL="457200" rtl="0" algn="l">
                        <a:spcBef>
                          <a:spcPts val="0"/>
                        </a:spcBef>
                        <a:spcAft>
                          <a:spcPts val="0"/>
                        </a:spcAft>
                        <a:buClr>
                          <a:schemeClr val="lt2"/>
                        </a:buClr>
                        <a:buSzPts val="2300"/>
                        <a:buFont typeface="Century Gothic"/>
                        <a:buAutoNum type="alphaLcParenR"/>
                      </a:pPr>
                      <a:r>
                        <a:rPr lang="en-US" sz="2300">
                          <a:solidFill>
                            <a:schemeClr val="lt2"/>
                          </a:solidFill>
                          <a:latin typeface="Century Gothic"/>
                          <a:ea typeface="Century Gothic"/>
                          <a:cs typeface="Century Gothic"/>
                          <a:sym typeface="Century Gothic"/>
                        </a:rPr>
                        <a:t>...</a:t>
                      </a:r>
                      <a:endParaRPr sz="2300">
                        <a:solidFill>
                          <a:schemeClr val="lt2"/>
                        </a:solidFill>
                        <a:latin typeface="Century Gothic"/>
                        <a:ea typeface="Century Gothic"/>
                        <a:cs typeface="Century Gothic"/>
                        <a:sym typeface="Century Gothic"/>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646100" y="452725"/>
            <a:ext cx="9352800" cy="69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000"/>
              <a:t>Week 2-3: Flyer &amp; Mailer Phase (Organic &amp; Paid)</a:t>
            </a:r>
            <a:endParaRPr sz="3000"/>
          </a:p>
        </p:txBody>
      </p:sp>
      <p:graphicFrame>
        <p:nvGraphicFramePr>
          <p:cNvPr id="186" name="Google Shape;186;p25"/>
          <p:cNvGraphicFramePr/>
          <p:nvPr/>
        </p:nvGraphicFramePr>
        <p:xfrm>
          <a:off x="722300" y="1237450"/>
          <a:ext cx="3000000" cy="3000000"/>
        </p:xfrm>
        <a:graphic>
          <a:graphicData uri="http://schemas.openxmlformats.org/drawingml/2006/table">
            <a:tbl>
              <a:tblPr>
                <a:noFill/>
                <a:tableStyleId>{8EFE88F4-0EA2-4F2E-98A9-7FB750FAD82F}</a:tableStyleId>
              </a:tblPr>
              <a:tblGrid>
                <a:gridCol w="11085450"/>
              </a:tblGrid>
              <a:tr h="5392875">
                <a:tc>
                  <a:txBody>
                    <a:bodyPr/>
                    <a:lstStyle/>
                    <a:p>
                      <a:pPr indent="-184150" lvl="0" marL="285750" rtl="0" algn="l">
                        <a:spcBef>
                          <a:spcPts val="0"/>
                        </a:spcBef>
                        <a:spcAft>
                          <a:spcPts val="0"/>
                        </a:spcAft>
                        <a:buClr>
                          <a:schemeClr val="lt2"/>
                        </a:buClr>
                        <a:buSzPts val="2000"/>
                        <a:buFont typeface="Century Gothic"/>
                        <a:buAutoNum type="alphaLcParenR"/>
                      </a:pPr>
                      <a:r>
                        <a:rPr lang="en-US" sz="2000">
                          <a:solidFill>
                            <a:schemeClr val="lt2"/>
                          </a:solidFill>
                          <a:latin typeface="Century Gothic"/>
                          <a:ea typeface="Century Gothic"/>
                          <a:cs typeface="Century Gothic"/>
                          <a:sym typeface="Century Gothic"/>
                        </a:rPr>
                        <a:t>Offer to Parks &amp; Rec that you will create an updated tennis-specific COVID-19 Tips &amp; Facts poster flyer that also highlights our current free junior membership promotion. This flyer should be 8.5" x 11" , should be laminated. There should only be a maximum of 2 flyers zip-tied eye-level on each tennis court. 1 flyer total per site will also suffice  </a:t>
                      </a:r>
                      <a:endParaRPr sz="2000">
                        <a:solidFill>
                          <a:schemeClr val="lt2"/>
                        </a:solidFill>
                        <a:latin typeface="Century Gothic"/>
                        <a:ea typeface="Century Gothic"/>
                        <a:cs typeface="Century Gothic"/>
                        <a:sym typeface="Century Gothic"/>
                      </a:endParaRPr>
                    </a:p>
                    <a:p>
                      <a:pPr indent="-184150" lvl="0" marL="285750" rtl="0" algn="l">
                        <a:spcBef>
                          <a:spcPts val="0"/>
                        </a:spcBef>
                        <a:spcAft>
                          <a:spcPts val="0"/>
                        </a:spcAft>
                        <a:buClr>
                          <a:schemeClr val="lt2"/>
                        </a:buClr>
                        <a:buSzPts val="2000"/>
                        <a:buFont typeface="Century Gothic"/>
                        <a:buAutoNum type="alphaLcParenR"/>
                      </a:pPr>
                      <a:r>
                        <a:rPr lang="en-US" sz="2000">
                          <a:solidFill>
                            <a:schemeClr val="lt2"/>
                          </a:solidFill>
                          <a:latin typeface="Century Gothic"/>
                          <a:ea typeface="Century Gothic"/>
                          <a:cs typeface="Century Gothic"/>
                          <a:sym typeface="Century Gothic"/>
                        </a:rPr>
                        <a:t>To optimize campaign performance and to follow Helpful Honda People’s campaign, design 4 different ads to test across the next four quarters of your TennisWeek/Baseline magazines. Each quarter, record the number of memberships that come in within one week of sending out TennisWeek/Baseline and see which ad provides the best results. Remember that ad design/style for future ads. The call-to-action will be going to the SCTA website or social channels to find the link to the free junior membership</a:t>
                      </a:r>
                      <a:endParaRPr sz="2000">
                        <a:solidFill>
                          <a:schemeClr val="lt2"/>
                        </a:solidFill>
                        <a:latin typeface="Century Gothic"/>
                        <a:ea typeface="Century Gothic"/>
                        <a:cs typeface="Century Gothic"/>
                        <a:sym typeface="Century Gothic"/>
                      </a:endParaRPr>
                    </a:p>
                    <a:p>
                      <a:pPr indent="0" lvl="0" marL="0" rtl="0" algn="l">
                        <a:spcBef>
                          <a:spcPts val="0"/>
                        </a:spcBef>
                        <a:spcAft>
                          <a:spcPts val="0"/>
                        </a:spcAft>
                        <a:buNone/>
                      </a:pPr>
                      <a:r>
                        <a:rPr lang="en-US" sz="2000">
                          <a:solidFill>
                            <a:schemeClr val="lt2"/>
                          </a:solidFill>
                          <a:latin typeface="Century Gothic"/>
                          <a:ea typeface="Century Gothic"/>
                          <a:cs typeface="Century Gothic"/>
                          <a:sym typeface="Century Gothic"/>
                        </a:rPr>
                        <a:t>(Note: ALL social channels should be an option for the TennisWeek reader to go to as it shows professionalism and consistency in our management of our social channels; as long as COVID-19/our promotion exists, a top-of-page banner on each and every digital medium SCTA has a presence on- website, social, etc- should be emphasized). Clicking on the link in the post will direct the user to the landing page which will be </a:t>
                      </a:r>
                      <a:r>
                        <a:rPr lang="en-US" sz="2000" u="sng">
                          <a:solidFill>
                            <a:schemeClr val="hlink"/>
                          </a:solidFill>
                          <a:latin typeface="Century Gothic"/>
                          <a:ea typeface="Century Gothic"/>
                          <a:cs typeface="Century Gothic"/>
                          <a:sym typeface="Century Gothic"/>
                          <a:hlinkClick r:id="rId3"/>
                        </a:rPr>
                        <a:t>https://www.usta.com/en/home/membership/join-benefits.html</a:t>
                      </a:r>
                      <a:r>
                        <a:rPr lang="en-US" sz="2000">
                          <a:solidFill>
                            <a:schemeClr val="lt2"/>
                          </a:solidFill>
                          <a:latin typeface="Century Gothic"/>
                          <a:ea typeface="Century Gothic"/>
                          <a:cs typeface="Century Gothic"/>
                          <a:sym typeface="Century Gothic"/>
                        </a:rPr>
                        <a:t>. This url must be exact due to the way the membership login page exists; otherwise a site revamp is needed.</a:t>
                      </a:r>
                      <a:endParaRPr sz="2000">
                        <a:solidFill>
                          <a:schemeClr val="lt2"/>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646100" y="452725"/>
            <a:ext cx="9352800" cy="681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000"/>
              <a:t>Week 3-4: Live Streaming Phase (Organic)</a:t>
            </a:r>
            <a:endParaRPr sz="3000"/>
          </a:p>
        </p:txBody>
      </p:sp>
      <p:graphicFrame>
        <p:nvGraphicFramePr>
          <p:cNvPr id="192" name="Google Shape;192;p26"/>
          <p:cNvGraphicFramePr/>
          <p:nvPr/>
        </p:nvGraphicFramePr>
        <p:xfrm>
          <a:off x="646100" y="1237450"/>
          <a:ext cx="3000000" cy="3000000"/>
        </p:xfrm>
        <a:graphic>
          <a:graphicData uri="http://schemas.openxmlformats.org/drawingml/2006/table">
            <a:tbl>
              <a:tblPr>
                <a:noFill/>
                <a:tableStyleId>{8EFE88F4-0EA2-4F2E-98A9-7FB750FAD82F}</a:tableStyleId>
              </a:tblPr>
              <a:tblGrid>
                <a:gridCol w="11362350"/>
              </a:tblGrid>
              <a:tr h="5392875">
                <a:tc>
                  <a:txBody>
                    <a:bodyPr/>
                    <a:lstStyle/>
                    <a:p>
                      <a:pPr indent="0" lvl="0" marL="0" rtl="0" algn="l">
                        <a:spcBef>
                          <a:spcPts val="0"/>
                        </a:spcBef>
                        <a:spcAft>
                          <a:spcPts val="0"/>
                        </a:spcAft>
                        <a:buNone/>
                      </a:pPr>
                      <a:r>
                        <a:rPr lang="en-US" sz="2100">
                          <a:solidFill>
                            <a:schemeClr val="lt2"/>
                          </a:solidFill>
                          <a:latin typeface="Century Gothic"/>
                          <a:ea typeface="Century Gothic"/>
                          <a:cs typeface="Century Gothic"/>
                          <a:sym typeface="Century Gothic"/>
                        </a:rPr>
                        <a:t>Since most if not all SCTA programming is currently on pause with the latest “Safer-at-Home” order for LA County, but demand for our promotion is high </a:t>
                      </a:r>
                      <a:r>
                        <a:rPr i="1" lang="en-US" sz="2100">
                          <a:solidFill>
                            <a:schemeClr val="lt2"/>
                          </a:solidFill>
                          <a:latin typeface="Century Gothic"/>
                          <a:ea typeface="Century Gothic"/>
                          <a:cs typeface="Century Gothic"/>
                          <a:sym typeface="Century Gothic"/>
                        </a:rPr>
                        <a:t>now</a:t>
                      </a:r>
                      <a:r>
                        <a:rPr lang="en-US" sz="2100">
                          <a:solidFill>
                            <a:schemeClr val="lt2"/>
                          </a:solidFill>
                          <a:latin typeface="Century Gothic"/>
                          <a:ea typeface="Century Gothic"/>
                          <a:cs typeface="Century Gothic"/>
                          <a:sym typeface="Century Gothic"/>
                        </a:rPr>
                        <a:t>, start </a:t>
                      </a:r>
                      <a:endParaRPr sz="2100">
                        <a:solidFill>
                          <a:schemeClr val="lt2"/>
                        </a:solidFill>
                        <a:latin typeface="Century Gothic"/>
                        <a:ea typeface="Century Gothic"/>
                        <a:cs typeface="Century Gothic"/>
                        <a:sym typeface="Century Gothic"/>
                      </a:endParaRPr>
                    </a:p>
                    <a:p>
                      <a:pPr indent="-361950" lvl="0" marL="457200" rtl="0" algn="l">
                        <a:spcBef>
                          <a:spcPts val="0"/>
                        </a:spcBef>
                        <a:spcAft>
                          <a:spcPts val="0"/>
                        </a:spcAft>
                        <a:buClr>
                          <a:schemeClr val="lt2"/>
                        </a:buClr>
                        <a:buSzPts val="2100"/>
                        <a:buFont typeface="Century Gothic"/>
                        <a:buChar char="❖"/>
                      </a:pPr>
                      <a:r>
                        <a:rPr lang="en-US" sz="2100">
                          <a:solidFill>
                            <a:schemeClr val="lt2"/>
                          </a:solidFill>
                          <a:latin typeface="Century Gothic"/>
                          <a:ea typeface="Century Gothic"/>
                          <a:cs typeface="Century Gothic"/>
                          <a:sym typeface="Century Gothic"/>
                        </a:rPr>
                        <a:t>reaching out to NJTLs, CTAs, and any other partners currently offering programming</a:t>
                      </a:r>
                      <a:endParaRPr sz="2100">
                        <a:solidFill>
                          <a:schemeClr val="lt2"/>
                        </a:solidFill>
                        <a:latin typeface="Century Gothic"/>
                        <a:ea typeface="Century Gothic"/>
                        <a:cs typeface="Century Gothic"/>
                        <a:sym typeface="Century Gothic"/>
                      </a:endParaRPr>
                    </a:p>
                    <a:p>
                      <a:pPr indent="-361950" lvl="1" marL="914400" rtl="0" algn="l">
                        <a:spcBef>
                          <a:spcPts val="0"/>
                        </a:spcBef>
                        <a:spcAft>
                          <a:spcPts val="0"/>
                        </a:spcAft>
                        <a:buClr>
                          <a:schemeClr val="lt2"/>
                        </a:buClr>
                        <a:buSzPts val="2100"/>
                        <a:buFont typeface="Century Gothic"/>
                        <a:buChar char="➢"/>
                      </a:pPr>
                      <a:r>
                        <a:rPr lang="en-US" sz="2100">
                          <a:solidFill>
                            <a:schemeClr val="lt2"/>
                          </a:solidFill>
                          <a:latin typeface="Century Gothic"/>
                          <a:ea typeface="Century Gothic"/>
                          <a:cs typeface="Century Gothic"/>
                          <a:sym typeface="Century Gothic"/>
                        </a:rPr>
                        <a:t>offer them free social media marketing to your 10k+ combined social following </a:t>
                      </a:r>
                      <a:endParaRPr sz="2100">
                        <a:solidFill>
                          <a:schemeClr val="lt2"/>
                        </a:solidFill>
                        <a:latin typeface="Century Gothic"/>
                        <a:ea typeface="Century Gothic"/>
                        <a:cs typeface="Century Gothic"/>
                        <a:sym typeface="Century Gothic"/>
                      </a:endParaRPr>
                    </a:p>
                    <a:p>
                      <a:pPr indent="-361950" lvl="1" marL="914400" rtl="0" algn="l">
                        <a:spcBef>
                          <a:spcPts val="0"/>
                        </a:spcBef>
                        <a:spcAft>
                          <a:spcPts val="0"/>
                        </a:spcAft>
                        <a:buClr>
                          <a:schemeClr val="lt2"/>
                        </a:buClr>
                        <a:buSzPts val="2100"/>
                        <a:buFont typeface="Century Gothic"/>
                        <a:buChar char="➢"/>
                      </a:pPr>
                      <a:r>
                        <a:rPr lang="en-US" sz="2100">
                          <a:solidFill>
                            <a:schemeClr val="lt2"/>
                          </a:solidFill>
                          <a:latin typeface="Century Gothic"/>
                          <a:ea typeface="Century Gothic"/>
                          <a:cs typeface="Century Gothic"/>
                          <a:sym typeface="Century Gothic"/>
                        </a:rPr>
                        <a:t>in exchange for sending your social media team to come out and Live Stream their event on Instagram (over Facebook) as the buying power of today’s 14-18 year olds on Insta, according to LA Times, is like any other ever seen in history. Also Live Stream is more the norm and more popular on Instagram. Read any Instagram or TikTok case study on influencer live streaming ever to learn about the unbelievable benefits of this week’s tasks when it comes to brand awareness campaigns. </a:t>
                      </a:r>
                      <a:endParaRPr sz="2100">
                        <a:solidFill>
                          <a:schemeClr val="lt2"/>
                        </a:solidFill>
                        <a:latin typeface="Century Gothic"/>
                        <a:ea typeface="Century Gothic"/>
                        <a:cs typeface="Century Gothic"/>
                        <a:sym typeface="Century Gothic"/>
                      </a:endParaRPr>
                    </a:p>
                    <a:p>
                      <a:pPr indent="0" lvl="0" marL="0" rtl="0" algn="l">
                        <a:spcBef>
                          <a:spcPts val="0"/>
                        </a:spcBef>
                        <a:spcAft>
                          <a:spcPts val="0"/>
                        </a:spcAft>
                        <a:buNone/>
                      </a:pPr>
                      <a:r>
                        <a:rPr lang="en-US" sz="2100">
                          <a:solidFill>
                            <a:schemeClr val="lt2"/>
                          </a:solidFill>
                          <a:latin typeface="Century Gothic"/>
                          <a:ea typeface="Century Gothic"/>
                          <a:cs typeface="Century Gothic"/>
                          <a:sym typeface="Century Gothic"/>
                        </a:rPr>
                        <a:t>(Note: When SCTA programming resumes, whether it’s an award dinner at UCLA, an L2 or L6 at Lakewood TC, a flex league match, JTT, or free weekly/discounted NJTL clinic, your team must make it a habit of setting up a device &amp; tripod for “SCTA+” live streaming at all times)</a:t>
                      </a:r>
                      <a:endParaRPr sz="2100">
                        <a:solidFill>
                          <a:schemeClr val="lt2"/>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646100" y="452725"/>
            <a:ext cx="9352800" cy="681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000"/>
              <a:t>Week 3-4: Live Streaming Phase (Organic) </a:t>
            </a:r>
            <a:r>
              <a:rPr lang="en-US" sz="3000"/>
              <a:t>con’t...</a:t>
            </a:r>
            <a:endParaRPr sz="3000"/>
          </a:p>
        </p:txBody>
      </p:sp>
      <p:graphicFrame>
        <p:nvGraphicFramePr>
          <p:cNvPr id="198" name="Google Shape;198;p27"/>
          <p:cNvGraphicFramePr/>
          <p:nvPr/>
        </p:nvGraphicFramePr>
        <p:xfrm>
          <a:off x="722300" y="1237450"/>
          <a:ext cx="3000000" cy="3000000"/>
        </p:xfrm>
        <a:graphic>
          <a:graphicData uri="http://schemas.openxmlformats.org/drawingml/2006/table">
            <a:tbl>
              <a:tblPr>
                <a:noFill/>
                <a:tableStyleId>{8EFE88F4-0EA2-4F2E-98A9-7FB750FAD82F}</a:tableStyleId>
              </a:tblPr>
              <a:tblGrid>
                <a:gridCol w="11085450"/>
              </a:tblGrid>
              <a:tr h="5464500">
                <a:tc>
                  <a:txBody>
                    <a:bodyPr/>
                    <a:lstStyle/>
                    <a:p>
                      <a:pPr indent="0" lvl="0" marL="0" rtl="0" algn="l">
                        <a:spcBef>
                          <a:spcPts val="0"/>
                        </a:spcBef>
                        <a:spcAft>
                          <a:spcPts val="0"/>
                        </a:spcAft>
                        <a:buNone/>
                      </a:pPr>
                      <a:r>
                        <a:rPr lang="en-US" sz="2200">
                          <a:solidFill>
                            <a:schemeClr val="lt2"/>
                          </a:solidFill>
                          <a:latin typeface="Century Gothic"/>
                          <a:ea typeface="Century Gothic"/>
                          <a:cs typeface="Century Gothic"/>
                          <a:sym typeface="Century Gothic"/>
                        </a:rPr>
                        <a:t>Once you decide which partner’s programs</a:t>
                      </a:r>
                      <a:r>
                        <a:rPr lang="en-US" sz="2200">
                          <a:solidFill>
                            <a:schemeClr val="lt2"/>
                          </a:solidFill>
                          <a:latin typeface="Century Gothic"/>
                          <a:ea typeface="Century Gothic"/>
                          <a:cs typeface="Century Gothic"/>
                          <a:sym typeface="Century Gothic"/>
                        </a:rPr>
                        <a:t>, starting with low-hanging fruit and most popular/largest programs,</a:t>
                      </a:r>
                      <a:r>
                        <a:rPr lang="en-US" sz="2200">
                          <a:solidFill>
                            <a:schemeClr val="lt2"/>
                          </a:solidFill>
                          <a:latin typeface="Century Gothic"/>
                          <a:ea typeface="Century Gothic"/>
                          <a:cs typeface="Century Gothic"/>
                          <a:sym typeface="Century Gothic"/>
                        </a:rPr>
                        <a:t> to live stream until SCTA programming resumes, </a:t>
                      </a:r>
                      <a:r>
                        <a:rPr lang="en-US" sz="2200">
                          <a:solidFill>
                            <a:schemeClr val="lt2"/>
                          </a:solidFill>
                          <a:latin typeface="Century Gothic"/>
                          <a:ea typeface="Century Gothic"/>
                          <a:cs typeface="Century Gothic"/>
                          <a:sym typeface="Century Gothic"/>
                        </a:rPr>
                        <a:t>and get a yes or no as to whether or not they will help us promote our region-wide campaign in exchange for being in our SCTA live stream of over 10k followers (Facebook and Insta combined), start:</a:t>
                      </a:r>
                      <a:endParaRPr sz="2200">
                        <a:solidFill>
                          <a:schemeClr val="lt2"/>
                        </a:solidFill>
                        <a:latin typeface="Century Gothic"/>
                        <a:ea typeface="Century Gothic"/>
                        <a:cs typeface="Century Gothic"/>
                        <a:sym typeface="Century Gothic"/>
                      </a:endParaRPr>
                    </a:p>
                    <a:p>
                      <a:pPr indent="-368300" lvl="0" marL="457200" rtl="0" algn="l">
                        <a:spcBef>
                          <a:spcPts val="0"/>
                        </a:spcBef>
                        <a:spcAft>
                          <a:spcPts val="0"/>
                        </a:spcAft>
                        <a:buClr>
                          <a:schemeClr val="lt2"/>
                        </a:buClr>
                        <a:buSzPts val="2200"/>
                        <a:buFont typeface="Century Gothic"/>
                        <a:buChar char="❖"/>
                      </a:pPr>
                      <a:r>
                        <a:rPr lang="en-US" sz="2200">
                          <a:solidFill>
                            <a:schemeClr val="lt2"/>
                          </a:solidFill>
                          <a:latin typeface="Century Gothic"/>
                          <a:ea typeface="Century Gothic"/>
                          <a:cs typeface="Century Gothic"/>
                          <a:sym typeface="Century Gothic"/>
                        </a:rPr>
                        <a:t>Sending out 1-2 staff per day to cover live stream a partner’s program in the sake of promoting our free junior membership promotion</a:t>
                      </a:r>
                      <a:endParaRPr sz="2200">
                        <a:solidFill>
                          <a:schemeClr val="lt2"/>
                        </a:solidFill>
                        <a:latin typeface="Century Gothic"/>
                        <a:ea typeface="Century Gothic"/>
                        <a:cs typeface="Century Gothic"/>
                        <a:sym typeface="Century Gothic"/>
                      </a:endParaRPr>
                    </a:p>
                    <a:p>
                      <a:pPr indent="-368300" lvl="0" marL="457200" rtl="0" algn="l">
                        <a:spcBef>
                          <a:spcPts val="0"/>
                        </a:spcBef>
                        <a:spcAft>
                          <a:spcPts val="0"/>
                        </a:spcAft>
                        <a:buClr>
                          <a:schemeClr val="lt2"/>
                        </a:buClr>
                        <a:buSzPts val="2200"/>
                        <a:buFont typeface="Century Gothic"/>
                        <a:buChar char="❖"/>
                      </a:pPr>
                      <a:r>
                        <a:rPr lang="en-US" sz="2200">
                          <a:solidFill>
                            <a:schemeClr val="lt2"/>
                          </a:solidFill>
                          <a:latin typeface="Century Gothic"/>
                          <a:ea typeface="Century Gothic"/>
                          <a:cs typeface="Century Gothic"/>
                          <a:sym typeface="Century Gothic"/>
                        </a:rPr>
                        <a:t>Having your Social Media manager and Tiffany Mai share insight on “</a:t>
                      </a:r>
                      <a:r>
                        <a:rPr lang="en-US" sz="2200" u="sng">
                          <a:solidFill>
                            <a:schemeClr val="hlink"/>
                          </a:solidFill>
                          <a:latin typeface="Century Gothic"/>
                          <a:ea typeface="Century Gothic"/>
                          <a:cs typeface="Century Gothic"/>
                          <a:sym typeface="Century Gothic"/>
                          <a:hlinkClick r:id="rId3"/>
                        </a:rPr>
                        <a:t>donation stickers</a:t>
                      </a:r>
                      <a:r>
                        <a:rPr lang="en-US" sz="2200">
                          <a:solidFill>
                            <a:schemeClr val="lt2"/>
                          </a:solidFill>
                          <a:latin typeface="Century Gothic"/>
                          <a:ea typeface="Century Gothic"/>
                          <a:cs typeface="Century Gothic"/>
                          <a:sym typeface="Century Gothic"/>
                        </a:rPr>
                        <a:t>” or “presents” that can raise money for SCTA, CTAs, and non-profits as they live stream. As TikTok is new and still trying to establish itself in the U.S., they are constantly offering </a:t>
                      </a:r>
                      <a:r>
                        <a:rPr lang="en-US" sz="2200" u="sng">
                          <a:solidFill>
                            <a:schemeClr val="hlink"/>
                          </a:solidFill>
                          <a:latin typeface="Century Gothic"/>
                          <a:ea typeface="Century Gothic"/>
                          <a:cs typeface="Century Gothic"/>
                          <a:sym typeface="Century Gothic"/>
                          <a:hlinkClick r:id="rId4"/>
                        </a:rPr>
                        <a:t>millions and millions of dollars to small businesses and non profits</a:t>
                      </a:r>
                      <a:r>
                        <a:rPr lang="en-US" sz="2200">
                          <a:solidFill>
                            <a:schemeClr val="lt2"/>
                          </a:solidFill>
                          <a:latin typeface="Century Gothic"/>
                          <a:ea typeface="Century Gothic"/>
                          <a:cs typeface="Century Gothic"/>
                          <a:sym typeface="Century Gothic"/>
                        </a:rPr>
                        <a:t> simply to advertise and post organically on TikTok. And since over ¾ of TikTok users are in the 13-24 age range, and our regional brand awareness campaign revolves around our free junior membership promotion, it doesn’t hurt to leverage &amp; study how ATP Tennis (@atptour on TikTok) is already at 223.7K Followers 14.7M Likes and only 15 Following</a:t>
                      </a:r>
                      <a:endParaRPr sz="2100">
                        <a:solidFill>
                          <a:schemeClr val="lt2"/>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