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9144000" cx="16256000"/>
  <p:notesSz cx="6858000" cy="9144000"/>
  <p:embeddedFontLst>
    <p:embeddedFont>
      <p:font typeface="Montserrat"/>
      <p:regular r:id="rId18"/>
      <p:bold r:id="rId19"/>
      <p:italic r:id="rId20"/>
      <p:boldItalic r:id="rId21"/>
    </p:embeddedFont>
    <p:embeddedFont>
      <p:font typeface="Gill Sans"/>
      <p:regular r:id="rId22"/>
      <p:bold r:id="rId23"/>
    </p:embeddedFont>
    <p:embeddedFont>
      <p:font typeface="Questrial"/>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BA14B9-AC7D-40B6-B336-2EB2A49ADE9E}">
  <a:tblStyle styleId="{57BA14B9-AC7D-40B6-B336-2EB2A49ADE9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5.xml"/><Relationship Id="rId22" Type="http://schemas.openxmlformats.org/officeDocument/2006/relationships/font" Target="fonts/GillSans-regular.fntdata"/><Relationship Id="rId10" Type="http://schemas.openxmlformats.org/officeDocument/2006/relationships/slide" Target="slides/slide4.xml"/><Relationship Id="rId21" Type="http://schemas.openxmlformats.org/officeDocument/2006/relationships/font" Target="fonts/Montserrat-boldItalic.fntdata"/><Relationship Id="rId13" Type="http://schemas.openxmlformats.org/officeDocument/2006/relationships/slide" Target="slides/slide7.xml"/><Relationship Id="rId24" Type="http://schemas.openxmlformats.org/officeDocument/2006/relationships/font" Target="fonts/Questrial-regular.fntdata"/><Relationship Id="rId12" Type="http://schemas.openxmlformats.org/officeDocument/2006/relationships/slide" Target="slides/slide6.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Montserrat-bold.fntdata"/><Relationship Id="rId6" Type="http://schemas.openxmlformats.org/officeDocument/2006/relationships/notesMaster" Target="notesMasters/notesMaster1.xml"/><Relationship Id="rId18"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9a731bcfb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9a731bcfb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4d4fe863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44d4fe8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0" name="Google Shape;10;p2"/>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9pPr>
          </a:lstStyle>
          <a:p/>
        </p:txBody>
      </p:sp>
      <p:sp>
        <p:nvSpPr>
          <p:cNvPr id="11" name="Google Shape;11;p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12" name="Google Shape;12;p2"/>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13" name="Google Shape;13;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9" name="Google Shape;19;p4"/>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
        <p:nvSpPr>
          <p:cNvPr id="20" name="Google Shape;20;p4"/>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21" name="Google Shape;21;p4"/>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22" name="Google Shape;22;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9pPr>
          </a:lstStyle>
          <a:p/>
        </p:txBody>
      </p:sp>
      <p:sp>
        <p:nvSpPr>
          <p:cNvPr id="7" name="Google Shape;7;p1"/>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6" name="Google Shape;16;p3"/>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9.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9.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6" name="Shape 26"/>
        <p:cNvGrpSpPr/>
        <p:nvPr/>
      </p:nvGrpSpPr>
      <p:grpSpPr>
        <a:xfrm>
          <a:off x="0" y="0"/>
          <a:ext cx="0" cy="0"/>
          <a:chOff x="0" y="0"/>
          <a:chExt cx="0" cy="0"/>
        </a:xfrm>
      </p:grpSpPr>
      <p:pic>
        <p:nvPicPr>
          <p:cNvPr descr="ellenensher.png" id="27" name="Google Shape;27;p5"/>
          <p:cNvPicPr preferRelativeResize="0"/>
          <p:nvPr/>
        </p:nvPicPr>
        <p:blipFill rotWithShape="1">
          <a:blip r:embed="rId4">
            <a:alphaModFix/>
          </a:blip>
          <a:srcRect b="0" l="0" r="0" t="0"/>
          <a:stretch/>
        </p:blipFill>
        <p:spPr>
          <a:xfrm>
            <a:off x="6296600" y="437575"/>
            <a:ext cx="3559200" cy="2689800"/>
          </a:xfrm>
          <a:prstGeom prst="rect">
            <a:avLst/>
          </a:prstGeom>
          <a:noFill/>
          <a:ln>
            <a:noFill/>
          </a:ln>
        </p:spPr>
      </p:pic>
      <p:sp>
        <p:nvSpPr>
          <p:cNvPr id="28" name="Google Shape;28;p5"/>
          <p:cNvSpPr txBox="1"/>
          <p:nvPr/>
        </p:nvSpPr>
        <p:spPr>
          <a:xfrm>
            <a:off x="6019550" y="4806950"/>
            <a:ext cx="4113300" cy="571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Font typeface="Muli"/>
              <a:buNone/>
            </a:pPr>
            <a:r>
              <a:rPr lang="en-US" sz="3000">
                <a:solidFill>
                  <a:schemeClr val="dk1"/>
                </a:solidFill>
                <a:latin typeface="Muli"/>
                <a:ea typeface="Muli"/>
                <a:cs typeface="Muli"/>
                <a:sym typeface="Muli"/>
              </a:rPr>
              <a:t>June/July 2019</a:t>
            </a:r>
            <a:endParaRPr sz="3000">
              <a:solidFill>
                <a:schemeClr val="dk1"/>
              </a:solidFill>
              <a:latin typeface="Muli"/>
              <a:ea typeface="Muli"/>
              <a:cs typeface="Muli"/>
              <a:sym typeface="Muli"/>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4" name="Shape 94"/>
        <p:cNvGrpSpPr/>
        <p:nvPr/>
      </p:nvGrpSpPr>
      <p:grpSpPr>
        <a:xfrm>
          <a:off x="0" y="0"/>
          <a:ext cx="0" cy="0"/>
          <a:chOff x="0" y="0"/>
          <a:chExt cx="0" cy="0"/>
        </a:xfrm>
      </p:grpSpPr>
      <p:graphicFrame>
        <p:nvGraphicFramePr>
          <p:cNvPr id="95" name="Google Shape;95;p14"/>
          <p:cNvGraphicFramePr/>
          <p:nvPr/>
        </p:nvGraphicFramePr>
        <p:xfrm>
          <a:off x="1039950" y="1963450"/>
          <a:ext cx="3000000" cy="3000000"/>
        </p:xfrm>
        <a:graphic>
          <a:graphicData uri="http://schemas.openxmlformats.org/drawingml/2006/table">
            <a:tbl>
              <a:tblPr>
                <a:noFill/>
                <a:tableStyleId>{57BA14B9-AC7D-40B6-B336-2EB2A49ADE9E}</a:tableStyleId>
              </a:tblPr>
              <a:tblGrid>
                <a:gridCol w="3995100"/>
                <a:gridCol w="2007400"/>
                <a:gridCol w="2027075"/>
                <a:gridCol w="2027075"/>
                <a:gridCol w="3483425"/>
                <a:gridCol w="634250"/>
              </a:tblGrid>
              <a:tr h="674800">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Statistics</a:t>
                      </a:r>
                      <a:endParaRPr b="1" sz="1600">
                        <a:latin typeface="Questrial"/>
                        <a:ea typeface="Questrial"/>
                        <a:cs typeface="Questrial"/>
                        <a:sym typeface="Questrial"/>
                      </a:endParaRPr>
                    </a:p>
                  </a:txBody>
                  <a:tcPr marT="91425" marB="91425" marR="68575" marL="68575">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FFFFF"/>
                    </a:solidFill>
                  </a:tcPr>
                </a:tc>
                <a:tc>
                  <a:txBody>
                    <a:bodyPr/>
                    <a:lstStyle/>
                    <a:p>
                      <a:pPr indent="0" lvl="0" marL="101600" marR="101600" rtl="0" algn="ctr">
                        <a:lnSpc>
                          <a:spcPct val="115000"/>
                        </a:lnSpc>
                        <a:spcBef>
                          <a:spcPts val="0"/>
                        </a:spcBef>
                        <a:spcAft>
                          <a:spcPts val="0"/>
                        </a:spcAft>
                        <a:buNone/>
                      </a:pPr>
                      <a:r>
                        <a:rPr b="1" lang="en-US">
                          <a:latin typeface="Questrial"/>
                          <a:ea typeface="Questrial"/>
                          <a:cs typeface="Questrial"/>
                          <a:sym typeface="Questrial"/>
                        </a:rPr>
                        <a:t>May</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None/>
                      </a:pPr>
                      <a:r>
                        <a:rPr b="1" lang="en-US">
                          <a:latin typeface="Questrial"/>
                          <a:ea typeface="Questrial"/>
                          <a:cs typeface="Questrial"/>
                          <a:sym typeface="Questrial"/>
                        </a:rPr>
                        <a:t>Jun</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None/>
                      </a:pPr>
                      <a:r>
                        <a:rPr b="1" lang="en-US">
                          <a:latin typeface="Questrial"/>
                          <a:ea typeface="Questrial"/>
                          <a:cs typeface="Questrial"/>
                          <a:sym typeface="Questrial"/>
                        </a:rPr>
                        <a:t>July</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just">
                        <a:lnSpc>
                          <a:spcPct val="115000"/>
                        </a:lnSpc>
                        <a:spcBef>
                          <a:spcPts val="0"/>
                        </a:spcBef>
                        <a:spcAft>
                          <a:spcPts val="0"/>
                        </a:spcAft>
                        <a:buNone/>
                      </a:pPr>
                      <a:r>
                        <a:rPr b="1" lang="en-US">
                          <a:latin typeface="Questrial"/>
                          <a:ea typeface="Questrial"/>
                          <a:cs typeface="Questrial"/>
                          <a:sym typeface="Questrial"/>
                        </a:rPr>
                        <a:t>Comments</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l">
                        <a:lnSpc>
                          <a:spcPct val="115000"/>
                        </a:lnSpc>
                        <a:spcBef>
                          <a:spcPts val="0"/>
                        </a:spcBef>
                        <a:spcAft>
                          <a:spcPts val="0"/>
                        </a:spcAft>
                        <a:buNone/>
                      </a:pPr>
                      <a:r>
                        <a:rPr lang="en-US"/>
                        <a:t> </a:t>
                      </a:r>
                      <a:endParaRPr/>
                    </a:p>
                  </a:txBody>
                  <a:tcPr marT="91425" marB="91425" marR="91425" marL="91425">
                    <a:lnB cap="flat" cmpd="sng" w="12700">
                      <a:solidFill>
                        <a:srgbClr val="5B9BD5"/>
                      </a:solidFill>
                      <a:prstDash val="solid"/>
                      <a:round/>
                      <a:headEnd len="sm" w="sm" type="none"/>
                      <a:tailEnd len="sm" w="sm" type="none"/>
                    </a:lnB>
                  </a:tcPr>
                </a:tc>
              </a:tr>
              <a:tr h="80502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Google Index</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423</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395</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473</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gridSpan="2">
                  <a:txBody>
                    <a:bodyPr/>
                    <a:lstStyle/>
                    <a:p>
                      <a:pPr indent="0" lvl="0" marL="101600" marR="0" rtl="0" algn="l">
                        <a:lnSpc>
                          <a:spcPct val="115000"/>
                        </a:lnSpc>
                        <a:spcBef>
                          <a:spcPts val="0"/>
                        </a:spcBef>
                        <a:spcAft>
                          <a:spcPts val="0"/>
                        </a:spcAft>
                        <a:buNone/>
                      </a:pPr>
                      <a:r>
                        <a:rPr lang="en-US" sz="1100">
                          <a:solidFill>
                            <a:srgbClr val="81869B"/>
                          </a:solidFill>
                        </a:rPr>
                        <a:t>Google Index is the number of links currently indexed in Google’s database.</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tcPr>
                </a:tc>
                <a:tc hMerge="1"/>
              </a:tr>
              <a:tr h="868900">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Marketing Grade</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71%</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71%</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69</a:t>
                      </a:r>
                      <a:r>
                        <a:rPr lang="en-US" sz="1600">
                          <a:solidFill>
                            <a:srgbClr val="2E74B5"/>
                          </a:solidFill>
                          <a:latin typeface="Questrial"/>
                          <a:ea typeface="Questrial"/>
                          <a:cs typeface="Questrial"/>
                          <a:sym typeface="Questrial"/>
                        </a:rPr>
                        <a:t>%</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None/>
                      </a:pPr>
                      <a:r>
                        <a:rPr lang="en-US" sz="1100">
                          <a:solidFill>
                            <a:srgbClr val="81869B"/>
                          </a:solidFill>
                        </a:rPr>
                        <a:t>Market Grader uses a blend of different variables, including site performance, Mobile design, SEO, and Security.</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solidFill>
                      <a:srgbClr val="FBFBFB"/>
                    </a:solidFill>
                  </a:tcPr>
                </a:tc>
                <a:tc hMerge="1"/>
              </a:tr>
              <a:tr h="111062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Ranking Keywords</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86</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72</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71</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None/>
                      </a:pPr>
                      <a:r>
                        <a:rPr lang="en-US" sz="1100">
                          <a:solidFill>
                            <a:srgbClr val="81869B"/>
                          </a:solidFill>
                        </a:rPr>
                        <a:t>Home Page Rank shows how strong a backlink profile is relative to your home page.</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tcPr>
                </a:tc>
                <a:tc hMerge="1"/>
              </a:tr>
              <a:tr h="97182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Domain Rank</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30/100</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30/100</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30</a:t>
                      </a:r>
                      <a:r>
                        <a:rPr lang="en-US" sz="1600">
                          <a:solidFill>
                            <a:srgbClr val="2E74B5"/>
                          </a:solidFill>
                          <a:latin typeface="Questrial"/>
                          <a:ea typeface="Questrial"/>
                          <a:cs typeface="Questrial"/>
                          <a:sym typeface="Questrial"/>
                        </a:rPr>
                        <a:t>/100</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Clr>
                          <a:srgbClr val="000000"/>
                        </a:buClr>
                        <a:buSzPts val="1100"/>
                        <a:buFont typeface="Arial"/>
                        <a:buNone/>
                      </a:pPr>
                      <a:r>
                        <a:rPr lang="en-US" sz="1100">
                          <a:solidFill>
                            <a:srgbClr val="81869B"/>
                          </a:solidFill>
                        </a:rPr>
                        <a:t>Domain Rank shows how strong a backlink profile is relative to your whole site.</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solidFill>
                      <a:srgbClr val="FBFBFB"/>
                    </a:solidFill>
                  </a:tcPr>
                </a:tc>
                <a:tc hMerge="1"/>
              </a:tr>
              <a:tr h="5553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Linking Root Domains</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157</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140</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155</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None/>
                      </a:pPr>
                      <a:r>
                        <a:rPr lang="en-US" sz="1100">
                          <a:solidFill>
                            <a:srgbClr val="81869B"/>
                          </a:solidFill>
                        </a:rPr>
                        <a:t>Total number of websites linking back to your website.</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tcPr>
                </a:tc>
                <a:tc hMerge="1"/>
              </a:tr>
              <a:tr h="674800">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Total Links</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2.2K</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1.7K</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2.2K</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None/>
                      </a:pPr>
                      <a:r>
                        <a:rPr lang="en-US" sz="1100">
                          <a:solidFill>
                            <a:srgbClr val="81869B"/>
                          </a:solidFill>
                        </a:rPr>
                        <a:t>Total number of links driving traffic to your site. We will continue a campaign to aggressively acquire more links.</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solidFill>
                      <a:srgbClr val="FBFBFB"/>
                    </a:solidFill>
                  </a:tcPr>
                </a:tc>
                <a:tc hMerge="1"/>
              </a:tr>
              <a:tr h="674800">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Alexa Rank</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4.92M</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11.2M</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lang="en-US" sz="1600">
                          <a:solidFill>
                            <a:srgbClr val="2E74B5"/>
                          </a:solidFill>
                          <a:latin typeface="Questrial"/>
                          <a:ea typeface="Questrial"/>
                          <a:cs typeface="Questrial"/>
                          <a:sym typeface="Questrial"/>
                        </a:rPr>
                        <a:t>5.66M</a:t>
                      </a:r>
                      <a:endParaRPr sz="1600">
                        <a:solidFill>
                          <a:srgbClr val="2E74B5"/>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None/>
                      </a:pPr>
                      <a:r>
                        <a:rPr lang="en-US" sz="1100">
                          <a:solidFill>
                            <a:srgbClr val="81869B"/>
                          </a:solidFill>
                        </a:rPr>
                        <a:t>Alexa measures relative traffic levels. A low rank suggests high traffic levels and an important website. * = Rank still hasn’t refreshed on their database.</a:t>
                      </a:r>
                      <a:endParaRPr sz="1100">
                        <a:solidFill>
                          <a:srgbClr val="81869B"/>
                        </a:solidFill>
                      </a:endParaRPr>
                    </a:p>
                  </a:txBody>
                  <a:tcPr marT="91425" marB="91425" marR="68575" marL="68575">
                    <a:lnL cap="flat" cmpd="sng" w="12700">
                      <a:solidFill>
                        <a:srgbClr val="5B9BD5"/>
                      </a:solidFill>
                      <a:prstDash val="solid"/>
                      <a:round/>
                      <a:headEnd len="sm" w="sm" type="none"/>
                      <a:tailEnd len="sm" w="sm" type="none"/>
                    </a:lnL>
                  </a:tcPr>
                </a:tc>
                <a:tc hMerge="1"/>
              </a:tr>
            </a:tbl>
          </a:graphicData>
        </a:graphic>
      </p:graphicFrame>
      <p:pic>
        <p:nvPicPr>
          <p:cNvPr descr="ellenensher.png" id="96" name="Google Shape;96;p14"/>
          <p:cNvPicPr preferRelativeResize="0"/>
          <p:nvPr/>
        </p:nvPicPr>
        <p:blipFill>
          <a:blip r:embed="rId4">
            <a:alphaModFix/>
          </a:blip>
          <a:stretch>
            <a:fillRect/>
          </a:stretch>
        </p:blipFill>
        <p:spPr>
          <a:xfrm>
            <a:off x="972825" y="383825"/>
            <a:ext cx="1422925" cy="10752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00" name="Shape 100"/>
        <p:cNvGrpSpPr/>
        <p:nvPr/>
      </p:nvGrpSpPr>
      <p:grpSpPr>
        <a:xfrm>
          <a:off x="0" y="0"/>
          <a:ext cx="0" cy="0"/>
          <a:chOff x="0" y="0"/>
          <a:chExt cx="0" cy="0"/>
        </a:xfrm>
      </p:grpSpPr>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32" name="Shape 32"/>
        <p:cNvGrpSpPr/>
        <p:nvPr/>
      </p:nvGrpSpPr>
      <p:grpSpPr>
        <a:xfrm>
          <a:off x="0" y="0"/>
          <a:ext cx="0" cy="0"/>
          <a:chOff x="0" y="0"/>
          <a:chExt cx="0" cy="0"/>
        </a:xfrm>
      </p:grpSpPr>
      <p:sp>
        <p:nvSpPr>
          <p:cNvPr id="33" name="Google Shape;33;p6"/>
          <p:cNvSpPr txBox="1"/>
          <p:nvPr>
            <p:ph type="title"/>
          </p:nvPr>
        </p:nvSpPr>
        <p:spPr>
          <a:xfrm>
            <a:off x="2438400" y="3276600"/>
            <a:ext cx="2730500" cy="2273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dk1"/>
              </a:buClr>
              <a:buFont typeface="Muli"/>
              <a:buNone/>
            </a:pPr>
            <a:r>
              <a:rPr b="1" lang="en-US" sz="4800">
                <a:latin typeface="Muli"/>
                <a:ea typeface="Muli"/>
                <a:cs typeface="Muli"/>
                <a:sym typeface="Muli"/>
              </a:rPr>
              <a:t>307</a:t>
            </a:r>
            <a:endParaRPr/>
          </a:p>
        </p:txBody>
      </p:sp>
      <p:sp>
        <p:nvSpPr>
          <p:cNvPr id="34" name="Google Shape;34;p6"/>
          <p:cNvSpPr txBox="1"/>
          <p:nvPr/>
        </p:nvSpPr>
        <p:spPr>
          <a:xfrm>
            <a:off x="8489575" y="1514725"/>
            <a:ext cx="27306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Font typeface="Gill Sans"/>
              <a:buNone/>
            </a:pPr>
            <a:r>
              <a:rPr lang="en-US" sz="3000">
                <a:solidFill>
                  <a:srgbClr val="980000"/>
                </a:solidFill>
                <a:latin typeface="Gill Sans"/>
                <a:ea typeface="Gill Sans"/>
                <a:cs typeface="Gill Sans"/>
                <a:sym typeface="Gill Sans"/>
              </a:rPr>
              <a:t>GOOD</a:t>
            </a:r>
            <a:endParaRPr sz="3000">
              <a:solidFill>
                <a:srgbClr val="980000"/>
              </a:solidFill>
            </a:endParaRPr>
          </a:p>
        </p:txBody>
      </p:sp>
      <p:sp>
        <p:nvSpPr>
          <p:cNvPr id="35" name="Google Shape;35;p6"/>
          <p:cNvSpPr txBox="1"/>
          <p:nvPr/>
        </p:nvSpPr>
        <p:spPr>
          <a:xfrm>
            <a:off x="3634750" y="6146800"/>
            <a:ext cx="2879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a:solidFill>
                  <a:srgbClr val="72768D"/>
                </a:solidFill>
                <a:latin typeface="Muli"/>
                <a:ea typeface="Muli"/>
                <a:cs typeface="Muli"/>
                <a:sym typeface="Muli"/>
              </a:rPr>
              <a:t>Number of </a:t>
            </a:r>
            <a:r>
              <a:rPr b="1" lang="en-US" sz="2100">
                <a:solidFill>
                  <a:srgbClr val="72768D"/>
                </a:solidFill>
                <a:latin typeface="Muli"/>
                <a:ea typeface="Muli"/>
                <a:cs typeface="Muli"/>
                <a:sym typeface="Muli"/>
              </a:rPr>
              <a:t>sessions </a:t>
            </a:r>
            <a:r>
              <a:rPr b="0" i="0" lang="en-US" sz="2100" u="none">
                <a:solidFill>
                  <a:srgbClr val="72768D"/>
                </a:solidFill>
                <a:latin typeface="Muli"/>
                <a:ea typeface="Muli"/>
                <a:cs typeface="Muli"/>
                <a:sym typeface="Muli"/>
              </a:rPr>
              <a:t>to your webpage</a:t>
            </a:r>
            <a:endParaRPr/>
          </a:p>
        </p:txBody>
      </p:sp>
      <p:sp>
        <p:nvSpPr>
          <p:cNvPr id="36" name="Google Shape;36;p6"/>
          <p:cNvSpPr txBox="1"/>
          <p:nvPr/>
        </p:nvSpPr>
        <p:spPr>
          <a:xfrm>
            <a:off x="6756400" y="3276600"/>
            <a:ext cx="2730500" cy="2273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546</a:t>
            </a:r>
            <a:endParaRPr/>
          </a:p>
        </p:txBody>
      </p:sp>
      <p:sp>
        <p:nvSpPr>
          <p:cNvPr id="37" name="Google Shape;37;p6"/>
          <p:cNvSpPr txBox="1"/>
          <p:nvPr/>
        </p:nvSpPr>
        <p:spPr>
          <a:xfrm>
            <a:off x="11137900" y="3276600"/>
            <a:ext cx="2730500" cy="2273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262</a:t>
            </a:r>
            <a:endParaRPr/>
          </a:p>
        </p:txBody>
      </p:sp>
      <p:sp>
        <p:nvSpPr>
          <p:cNvPr id="38" name="Google Shape;38;p6"/>
          <p:cNvSpPr txBox="1"/>
          <p:nvPr/>
        </p:nvSpPr>
        <p:spPr>
          <a:xfrm>
            <a:off x="7992400" y="6146800"/>
            <a:ext cx="27936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N</a:t>
            </a:r>
            <a:r>
              <a:rPr b="0" i="0" lang="en-US" sz="2100" u="none">
                <a:solidFill>
                  <a:srgbClr val="72768D"/>
                </a:solidFill>
                <a:latin typeface="Muli"/>
                <a:ea typeface="Muli"/>
                <a:cs typeface="Muli"/>
                <a:sym typeface="Muli"/>
              </a:rPr>
              <a:t>umber of </a:t>
            </a:r>
            <a:r>
              <a:rPr b="1" i="0" lang="en-US" sz="2100" u="none">
                <a:solidFill>
                  <a:srgbClr val="72768D"/>
                </a:solidFill>
                <a:latin typeface="Muli"/>
                <a:ea typeface="Muli"/>
                <a:cs typeface="Muli"/>
                <a:sym typeface="Muli"/>
              </a:rPr>
              <a:t>pageviews</a:t>
            </a:r>
            <a:r>
              <a:rPr b="0" i="0" lang="en-US" sz="2100" u="none">
                <a:solidFill>
                  <a:srgbClr val="72768D"/>
                </a:solidFill>
                <a:latin typeface="Muli"/>
                <a:ea typeface="Muli"/>
                <a:cs typeface="Muli"/>
                <a:sym typeface="Muli"/>
              </a:rPr>
              <a:t> to your website</a:t>
            </a:r>
            <a:endParaRPr/>
          </a:p>
        </p:txBody>
      </p:sp>
      <p:sp>
        <p:nvSpPr>
          <p:cNvPr id="39" name="Google Shape;39;p6"/>
          <p:cNvSpPr txBox="1"/>
          <p:nvPr/>
        </p:nvSpPr>
        <p:spPr>
          <a:xfrm>
            <a:off x="12231525" y="6146750"/>
            <a:ext cx="28797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Number of </a:t>
            </a:r>
            <a:r>
              <a:rPr b="1" lang="en-US" sz="2100">
                <a:solidFill>
                  <a:srgbClr val="72768D"/>
                </a:solidFill>
                <a:latin typeface="Muli"/>
                <a:ea typeface="Muli"/>
                <a:cs typeface="Muli"/>
                <a:sym typeface="Muli"/>
              </a:rPr>
              <a:t>users </a:t>
            </a:r>
            <a:r>
              <a:rPr lang="en-US" sz="2100">
                <a:solidFill>
                  <a:srgbClr val="72768D"/>
                </a:solidFill>
                <a:latin typeface="Muli"/>
                <a:ea typeface="Muli"/>
                <a:cs typeface="Muli"/>
                <a:sym typeface="Muli"/>
              </a:rPr>
              <a:t>to your website</a:t>
            </a:r>
            <a:endParaRPr>
              <a:solidFill>
                <a:schemeClr val="dk1"/>
              </a:solidFill>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pic>
        <p:nvPicPr>
          <p:cNvPr descr="SEOmeter.png" id="40" name="Google Shape;40;p6"/>
          <p:cNvPicPr preferRelativeResize="0"/>
          <p:nvPr/>
        </p:nvPicPr>
        <p:blipFill rotWithShape="1">
          <a:blip r:embed="rId4">
            <a:alphaModFix/>
          </a:blip>
          <a:srcRect b="34149" l="0" r="0" t="0"/>
          <a:stretch/>
        </p:blipFill>
        <p:spPr>
          <a:xfrm>
            <a:off x="11598750" y="562500"/>
            <a:ext cx="2359250" cy="1394250"/>
          </a:xfrm>
          <a:prstGeom prst="rect">
            <a:avLst/>
          </a:prstGeom>
          <a:noFill/>
          <a:ln>
            <a:noFill/>
          </a:ln>
        </p:spPr>
      </p:pic>
      <p:cxnSp>
        <p:nvCxnSpPr>
          <p:cNvPr id="41" name="Google Shape;41;p6"/>
          <p:cNvCxnSpPr/>
          <p:nvPr/>
        </p:nvCxnSpPr>
        <p:spPr>
          <a:xfrm flipH="1" rot="10800000">
            <a:off x="12695425" y="968100"/>
            <a:ext cx="411000" cy="801600"/>
          </a:xfrm>
          <a:prstGeom prst="straightConnector1">
            <a:avLst/>
          </a:prstGeom>
          <a:noFill/>
          <a:ln cap="flat" cmpd="sng" w="76200">
            <a:solidFill>
              <a:srgbClr val="000000"/>
            </a:solidFill>
            <a:prstDash val="solid"/>
            <a:round/>
            <a:headEnd len="med" w="med" type="oval"/>
            <a:tailEnd len="med" w="med" type="triangle"/>
          </a:ln>
        </p:spPr>
      </p:cxnSp>
      <p:pic>
        <p:nvPicPr>
          <p:cNvPr descr="ellenensher.png" id="42" name="Google Shape;42;p6"/>
          <p:cNvPicPr preferRelativeResize="0"/>
          <p:nvPr/>
        </p:nvPicPr>
        <p:blipFill>
          <a:blip r:embed="rId5">
            <a:alphaModFix/>
          </a:blip>
          <a:stretch>
            <a:fillRect/>
          </a:stretch>
        </p:blipFill>
        <p:spPr>
          <a:xfrm>
            <a:off x="5858022" y="562500"/>
            <a:ext cx="2134379" cy="1612800"/>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 name="Shape 46"/>
        <p:cNvGrpSpPr/>
        <p:nvPr/>
      </p:nvGrpSpPr>
      <p:grpSpPr>
        <a:xfrm>
          <a:off x="0" y="0"/>
          <a:ext cx="0" cy="0"/>
          <a:chOff x="0" y="0"/>
          <a:chExt cx="0" cy="0"/>
        </a:xfrm>
      </p:grpSpPr>
      <p:sp>
        <p:nvSpPr>
          <p:cNvPr id="47" name="Google Shape;47;p7"/>
          <p:cNvSpPr txBox="1"/>
          <p:nvPr/>
        </p:nvSpPr>
        <p:spPr>
          <a:xfrm>
            <a:off x="3554400" y="4559300"/>
            <a:ext cx="34965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Optimized blog posts and pages to increase keyword rankings.</a:t>
            </a:r>
            <a:endParaRPr sz="2100">
              <a:solidFill>
                <a:srgbClr val="72768D"/>
              </a:solidFill>
              <a:latin typeface="Muli"/>
              <a:ea typeface="Muli"/>
              <a:cs typeface="Muli"/>
              <a:sym typeface="Muli"/>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sp>
        <p:nvSpPr>
          <p:cNvPr id="48" name="Google Shape;48;p7"/>
          <p:cNvSpPr txBox="1"/>
          <p:nvPr/>
        </p:nvSpPr>
        <p:spPr>
          <a:xfrm>
            <a:off x="8298400" y="4559300"/>
            <a:ext cx="34965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Re-submit URL links of optimized pages to Google</a:t>
            </a:r>
            <a:endParaRPr>
              <a:solidFill>
                <a:schemeClr val="dk1"/>
              </a:solidFill>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sp>
        <p:nvSpPr>
          <p:cNvPr id="49" name="Google Shape;49;p7"/>
          <p:cNvSpPr txBox="1"/>
          <p:nvPr/>
        </p:nvSpPr>
        <p:spPr>
          <a:xfrm>
            <a:off x="13142700" y="4559300"/>
            <a:ext cx="25038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Checked for broken links in Google Search Console</a:t>
            </a:r>
            <a:endParaRPr sz="2100">
              <a:solidFill>
                <a:srgbClr val="72768D"/>
              </a:solidFill>
              <a:latin typeface="Muli"/>
              <a:ea typeface="Muli"/>
              <a:cs typeface="Muli"/>
              <a:sym typeface="Muli"/>
            </a:endParaRPr>
          </a:p>
        </p:txBody>
      </p:sp>
      <p:pic>
        <p:nvPicPr>
          <p:cNvPr descr="ellenensher.png" id="50" name="Google Shape;50;p7"/>
          <p:cNvPicPr preferRelativeResize="0"/>
          <p:nvPr/>
        </p:nvPicPr>
        <p:blipFill>
          <a:blip r:embed="rId4">
            <a:alphaModFix/>
          </a:blip>
          <a:stretch>
            <a:fillRect/>
          </a:stretch>
        </p:blipFill>
        <p:spPr>
          <a:xfrm>
            <a:off x="5858022" y="562500"/>
            <a:ext cx="2134379" cy="16128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54" name="Shape 54"/>
        <p:cNvGrpSpPr/>
        <p:nvPr/>
      </p:nvGrpSpPr>
      <p:grpSpPr>
        <a:xfrm>
          <a:off x="0" y="0"/>
          <a:ext cx="0" cy="0"/>
          <a:chOff x="0" y="0"/>
          <a:chExt cx="0" cy="0"/>
        </a:xfrm>
      </p:grpSpPr>
      <p:sp>
        <p:nvSpPr>
          <p:cNvPr id="55" name="Google Shape;55;p8"/>
          <p:cNvSpPr txBox="1"/>
          <p:nvPr/>
        </p:nvSpPr>
        <p:spPr>
          <a:xfrm>
            <a:off x="1384300" y="2791200"/>
            <a:ext cx="13525500" cy="47598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rgbClr val="81869B"/>
              </a:buClr>
              <a:buFont typeface="Questrial"/>
              <a:buNone/>
            </a:pPr>
            <a:r>
              <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rPr lang="en-US" sz="2100">
                <a:solidFill>
                  <a:srgbClr val="81869B"/>
                </a:solidFill>
                <a:latin typeface="Questrial"/>
                <a:ea typeface="Questrial"/>
                <a:cs typeface="Questrial"/>
                <a:sym typeface="Questrial"/>
              </a:rPr>
              <a:t>Your SEO was good this month! Organic search traffic brought in +166 users. Social search traffic brought in +30 users.</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rPr lang="en-US" sz="2100">
                <a:solidFill>
                  <a:srgbClr val="81869B"/>
                </a:solidFill>
                <a:latin typeface="Questrial"/>
                <a:ea typeface="Questrial"/>
                <a:cs typeface="Questrial"/>
                <a:sym typeface="Questrial"/>
              </a:rPr>
              <a:t>We focused on optimizing a blog posts. We shared blog posts on social bookmarking sites to help increase overall sessions across different social media networks. </a:t>
            </a:r>
            <a:r>
              <a:rPr lang="en-US" sz="2100">
                <a:solidFill>
                  <a:srgbClr val="81869B"/>
                </a:solidFill>
                <a:latin typeface="Questrial"/>
                <a:ea typeface="Questrial"/>
                <a:cs typeface="Questrial"/>
                <a:sym typeface="Questrial"/>
              </a:rPr>
              <a:t>We also checked page speed and keyword rankings for core pages. </a:t>
            </a:r>
            <a:br>
              <a:rPr lang="en-US" sz="2100">
                <a:solidFill>
                  <a:srgbClr val="81869B"/>
                </a:solidFill>
                <a:latin typeface="Questrial"/>
                <a:ea typeface="Questrial"/>
                <a:cs typeface="Questrial"/>
                <a:sym typeface="Questrial"/>
              </a:rPr>
            </a:b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100">
              <a:solidFill>
                <a:srgbClr val="81869B"/>
              </a:solidFill>
              <a:latin typeface="Questrial"/>
              <a:ea typeface="Questrial"/>
              <a:cs typeface="Questrial"/>
              <a:sym typeface="Questrial"/>
            </a:endParaRPr>
          </a:p>
        </p:txBody>
      </p:sp>
      <p:pic>
        <p:nvPicPr>
          <p:cNvPr descr="ellenensher.png" id="56" name="Google Shape;56;p8"/>
          <p:cNvPicPr preferRelativeResize="0"/>
          <p:nvPr/>
        </p:nvPicPr>
        <p:blipFill>
          <a:blip r:embed="rId4">
            <a:alphaModFix/>
          </a:blip>
          <a:stretch>
            <a:fillRect/>
          </a:stretch>
        </p:blipFill>
        <p:spPr>
          <a:xfrm>
            <a:off x="5858022" y="562500"/>
            <a:ext cx="2134379" cy="1612800"/>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0" name="Shape 60"/>
        <p:cNvGrpSpPr/>
        <p:nvPr/>
      </p:nvGrpSpPr>
      <p:grpSpPr>
        <a:xfrm>
          <a:off x="0" y="0"/>
          <a:ext cx="0" cy="0"/>
          <a:chOff x="0" y="0"/>
          <a:chExt cx="0" cy="0"/>
        </a:xfrm>
      </p:grpSpPr>
      <p:sp>
        <p:nvSpPr>
          <p:cNvPr id="61" name="Google Shape;61;p9"/>
          <p:cNvSpPr txBox="1"/>
          <p:nvPr/>
        </p:nvSpPr>
        <p:spPr>
          <a:xfrm>
            <a:off x="1384300" y="2980650"/>
            <a:ext cx="13525500" cy="47637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US" sz="2100">
                <a:solidFill>
                  <a:srgbClr val="81869B"/>
                </a:solidFill>
                <a:latin typeface="Questrial"/>
                <a:ea typeface="Questrial"/>
                <a:cs typeface="Questrial"/>
                <a:sym typeface="Questrial"/>
              </a:rPr>
              <a:t>Next month, we will optimize and share blog pages with more organic keywords. We will continue sharing the new blog posts from your website onto different social networks to boost exposure and overall high-quality site traffic. We will strive to gain as many organic keywords related to “education” or “mentoring” type searches. We will also work towards implementing core pages into the social campaign. </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100">
                <a:solidFill>
                  <a:srgbClr val="81869B"/>
                </a:solidFill>
                <a:latin typeface="Questrial"/>
                <a:ea typeface="Questrial"/>
                <a:cs typeface="Questrial"/>
                <a:sym typeface="Questrial"/>
              </a:rPr>
              <a:t>As always, we will continue monitoring site activity and the Google Search console for website errors.</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1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t/>
            </a:r>
            <a:endParaRPr sz="2100">
              <a:solidFill>
                <a:srgbClr val="81869B"/>
              </a:solidFill>
              <a:latin typeface="Questrial"/>
              <a:ea typeface="Questrial"/>
              <a:cs typeface="Questrial"/>
              <a:sym typeface="Questrial"/>
            </a:endParaRPr>
          </a:p>
        </p:txBody>
      </p:sp>
      <p:pic>
        <p:nvPicPr>
          <p:cNvPr descr="ellenensher.png" id="62" name="Google Shape;62;p9"/>
          <p:cNvPicPr preferRelativeResize="0"/>
          <p:nvPr/>
        </p:nvPicPr>
        <p:blipFill>
          <a:blip r:embed="rId4">
            <a:alphaModFix/>
          </a:blip>
          <a:stretch>
            <a:fillRect/>
          </a:stretch>
        </p:blipFill>
        <p:spPr>
          <a:xfrm>
            <a:off x="5858022" y="562500"/>
            <a:ext cx="2134379" cy="1612800"/>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66" name="Shape 66"/>
        <p:cNvGrpSpPr/>
        <p:nvPr/>
      </p:nvGrpSpPr>
      <p:grpSpPr>
        <a:xfrm>
          <a:off x="0" y="0"/>
          <a:ext cx="0" cy="0"/>
          <a:chOff x="0" y="0"/>
          <a:chExt cx="0" cy="0"/>
        </a:xfrm>
      </p:grpSpPr>
      <p:pic>
        <p:nvPicPr>
          <p:cNvPr descr="ellenensher.png" id="67" name="Google Shape;67;p10"/>
          <p:cNvPicPr preferRelativeResize="0"/>
          <p:nvPr/>
        </p:nvPicPr>
        <p:blipFill>
          <a:blip r:embed="rId4">
            <a:alphaModFix/>
          </a:blip>
          <a:stretch>
            <a:fillRect/>
          </a:stretch>
        </p:blipFill>
        <p:spPr>
          <a:xfrm>
            <a:off x="972825" y="383825"/>
            <a:ext cx="1422925" cy="1075200"/>
          </a:xfrm>
          <a:prstGeom prst="rect">
            <a:avLst/>
          </a:prstGeom>
          <a:noFill/>
          <a:ln>
            <a:noFill/>
          </a:ln>
        </p:spPr>
      </p:pic>
      <p:pic>
        <p:nvPicPr>
          <p:cNvPr id="68" name="Google Shape;68;p10"/>
          <p:cNvPicPr preferRelativeResize="0"/>
          <p:nvPr/>
        </p:nvPicPr>
        <p:blipFill rotWithShape="1">
          <a:blip r:embed="rId5">
            <a:alphaModFix/>
          </a:blip>
          <a:srcRect b="0" l="0" r="0" t="0"/>
          <a:stretch/>
        </p:blipFill>
        <p:spPr>
          <a:xfrm>
            <a:off x="972825" y="1960199"/>
            <a:ext cx="9665099" cy="6360826"/>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72" name="Shape 72"/>
        <p:cNvGrpSpPr/>
        <p:nvPr/>
      </p:nvGrpSpPr>
      <p:grpSpPr>
        <a:xfrm>
          <a:off x="0" y="0"/>
          <a:ext cx="0" cy="0"/>
          <a:chOff x="0" y="0"/>
          <a:chExt cx="0" cy="0"/>
        </a:xfrm>
      </p:grpSpPr>
      <p:pic>
        <p:nvPicPr>
          <p:cNvPr descr="ellenensher.png" id="73" name="Google Shape;73;p11"/>
          <p:cNvPicPr preferRelativeResize="0"/>
          <p:nvPr/>
        </p:nvPicPr>
        <p:blipFill>
          <a:blip r:embed="rId4">
            <a:alphaModFix/>
          </a:blip>
          <a:stretch>
            <a:fillRect/>
          </a:stretch>
        </p:blipFill>
        <p:spPr>
          <a:xfrm>
            <a:off x="972825" y="383825"/>
            <a:ext cx="1422925" cy="1075200"/>
          </a:xfrm>
          <a:prstGeom prst="rect">
            <a:avLst/>
          </a:prstGeom>
          <a:noFill/>
          <a:ln>
            <a:noFill/>
          </a:ln>
        </p:spPr>
      </p:pic>
      <p:pic>
        <p:nvPicPr>
          <p:cNvPr id="74" name="Google Shape;74;p11"/>
          <p:cNvPicPr preferRelativeResize="0"/>
          <p:nvPr/>
        </p:nvPicPr>
        <p:blipFill>
          <a:blip r:embed="rId5">
            <a:alphaModFix/>
          </a:blip>
          <a:stretch>
            <a:fillRect/>
          </a:stretch>
        </p:blipFill>
        <p:spPr>
          <a:xfrm>
            <a:off x="972825" y="1741313"/>
            <a:ext cx="3933666" cy="7037575"/>
          </a:xfrm>
          <a:prstGeom prst="rect">
            <a:avLst/>
          </a:prstGeom>
          <a:noFill/>
          <a:ln>
            <a:noFill/>
          </a:ln>
        </p:spPr>
      </p:pic>
      <p:pic>
        <p:nvPicPr>
          <p:cNvPr id="75" name="Google Shape;75;p11"/>
          <p:cNvPicPr preferRelativeResize="0"/>
          <p:nvPr/>
        </p:nvPicPr>
        <p:blipFill rotWithShape="1">
          <a:blip r:embed="rId6">
            <a:alphaModFix/>
          </a:blip>
          <a:srcRect b="4397" l="0" r="9909" t="0"/>
          <a:stretch/>
        </p:blipFill>
        <p:spPr>
          <a:xfrm>
            <a:off x="5558850" y="1741325"/>
            <a:ext cx="4179789" cy="703755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79" name="Shape 79"/>
        <p:cNvGrpSpPr/>
        <p:nvPr/>
      </p:nvGrpSpPr>
      <p:grpSpPr>
        <a:xfrm>
          <a:off x="0" y="0"/>
          <a:ext cx="0" cy="0"/>
          <a:chOff x="0" y="0"/>
          <a:chExt cx="0" cy="0"/>
        </a:xfrm>
      </p:grpSpPr>
      <p:pic>
        <p:nvPicPr>
          <p:cNvPr descr="ellenensher.png" id="80" name="Google Shape;80;p12"/>
          <p:cNvPicPr preferRelativeResize="0"/>
          <p:nvPr/>
        </p:nvPicPr>
        <p:blipFill>
          <a:blip r:embed="rId4">
            <a:alphaModFix/>
          </a:blip>
          <a:stretch>
            <a:fillRect/>
          </a:stretch>
        </p:blipFill>
        <p:spPr>
          <a:xfrm>
            <a:off x="972825" y="383825"/>
            <a:ext cx="1422925" cy="1075200"/>
          </a:xfrm>
          <a:prstGeom prst="rect">
            <a:avLst/>
          </a:prstGeom>
          <a:noFill/>
          <a:ln>
            <a:noFill/>
          </a:ln>
        </p:spPr>
      </p:pic>
      <p:sp>
        <p:nvSpPr>
          <p:cNvPr id="81" name="Google Shape;81;p12"/>
          <p:cNvSpPr txBox="1"/>
          <p:nvPr/>
        </p:nvSpPr>
        <p:spPr>
          <a:xfrm>
            <a:off x="11684000" y="1949550"/>
            <a:ext cx="3408600" cy="642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Facebook</a:t>
            </a:r>
            <a:endParaRPr>
              <a:solidFill>
                <a:srgbClr val="000000"/>
              </a:solidFill>
            </a:endParaRPr>
          </a:p>
          <a:p>
            <a:pPr indent="0" lvl="0" marL="0" rtl="0" algn="l">
              <a:spcBef>
                <a:spcPts val="0"/>
              </a:spcBef>
              <a:spcAft>
                <a:spcPts val="0"/>
              </a:spcAft>
              <a:buClr>
                <a:srgbClr val="72768D"/>
              </a:buClr>
              <a:buFont typeface="Muli"/>
              <a:buNone/>
            </a:pPr>
            <a:r>
              <a:rPr lang="en-US" sz="1500">
                <a:solidFill>
                  <a:srgbClr val="72768D"/>
                </a:solidFill>
                <a:latin typeface="Muli"/>
                <a:ea typeface="Muli"/>
                <a:cs typeface="Muli"/>
                <a:sym typeface="Muli"/>
              </a:rPr>
              <a:t>Facebook is a social networking site that makes it easy for you to connect and share with your family and friends online.</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t/>
            </a:r>
            <a:endParaRPr sz="1500">
              <a:solidFill>
                <a:srgbClr val="72768D"/>
              </a:solidFill>
              <a:latin typeface="Muli"/>
              <a:ea typeface="Muli"/>
              <a:cs typeface="Muli"/>
              <a:sym typeface="Muli"/>
            </a:endParaRPr>
          </a:p>
          <a:p>
            <a:pPr indent="0" lvl="0" marL="0" rtl="0" algn="l">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Twitter</a:t>
            </a:r>
            <a:endParaRPr b="1" sz="1600">
              <a:solidFill>
                <a:srgbClr val="1179BA"/>
              </a:solidFill>
              <a:latin typeface="Montserrat"/>
              <a:ea typeface="Montserrat"/>
              <a:cs typeface="Montserrat"/>
              <a:sym typeface="Montserrat"/>
            </a:endParaRPr>
          </a:p>
          <a:p>
            <a:pPr indent="0" lvl="0" marL="0" rtl="0" algn="l">
              <a:spcBef>
                <a:spcPts val="0"/>
              </a:spcBef>
              <a:spcAft>
                <a:spcPts val="0"/>
              </a:spcAft>
              <a:buClr>
                <a:srgbClr val="72768D"/>
              </a:buClr>
              <a:buFont typeface="Muli"/>
              <a:buNone/>
            </a:pPr>
            <a:r>
              <a:rPr lang="en-US" sz="1500">
                <a:solidFill>
                  <a:srgbClr val="72768D"/>
                </a:solidFill>
                <a:latin typeface="Muli"/>
                <a:ea typeface="Muli"/>
                <a:cs typeface="Muli"/>
                <a:sym typeface="Muli"/>
              </a:rPr>
              <a:t>Twitter is an online news and social networking service where users post and interact with "tweets".</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t/>
            </a:r>
            <a:endParaRPr sz="1500">
              <a:solidFill>
                <a:srgbClr val="72768D"/>
              </a:solidFill>
              <a:latin typeface="Muli"/>
              <a:ea typeface="Muli"/>
              <a:cs typeface="Muli"/>
              <a:sym typeface="Muli"/>
            </a:endParaRPr>
          </a:p>
          <a:p>
            <a:pPr indent="0" lvl="0" marL="0" rtl="0" algn="l">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Instagram</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rPr lang="en-US" sz="1500">
                <a:solidFill>
                  <a:srgbClr val="72768D"/>
                </a:solidFill>
                <a:latin typeface="Muli"/>
                <a:ea typeface="Muli"/>
                <a:cs typeface="Muli"/>
                <a:sym typeface="Muli"/>
              </a:rPr>
              <a:t>Instagram is a social networking app made for sharing photos and videos from a smartphone. </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t/>
            </a:r>
            <a:endParaRPr sz="1500">
              <a:solidFill>
                <a:srgbClr val="72768D"/>
              </a:solidFill>
              <a:latin typeface="Muli"/>
              <a:ea typeface="Muli"/>
              <a:cs typeface="Muli"/>
              <a:sym typeface="Muli"/>
            </a:endParaRPr>
          </a:p>
          <a:p>
            <a:pPr indent="0" lvl="0" marL="0" rtl="0" algn="l">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Reddit</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rPr lang="en-US" sz="1500">
                <a:solidFill>
                  <a:srgbClr val="72768D"/>
                </a:solidFill>
                <a:latin typeface="Muli"/>
                <a:ea typeface="Muli"/>
                <a:cs typeface="Muli"/>
                <a:sym typeface="Muli"/>
              </a:rPr>
              <a:t>Reddit is an American social news aggregation, web content rating, and discussion website.</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t/>
            </a:r>
            <a:endParaRPr sz="1500">
              <a:solidFill>
                <a:srgbClr val="72768D"/>
              </a:solidFill>
              <a:latin typeface="Muli"/>
              <a:ea typeface="Muli"/>
              <a:cs typeface="Muli"/>
              <a:sym typeface="Muli"/>
            </a:endParaRPr>
          </a:p>
          <a:p>
            <a:pPr indent="0" lvl="0" marL="0" rtl="0" algn="l">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StumbleUpon</a:t>
            </a:r>
            <a:endParaRPr sz="1500">
              <a:solidFill>
                <a:srgbClr val="72768D"/>
              </a:solidFill>
              <a:latin typeface="Muli"/>
              <a:ea typeface="Muli"/>
              <a:cs typeface="Muli"/>
              <a:sym typeface="Muli"/>
            </a:endParaRPr>
          </a:p>
          <a:p>
            <a:pPr indent="0" lvl="0" marL="0" rtl="0" algn="l">
              <a:spcBef>
                <a:spcPts val="0"/>
              </a:spcBef>
              <a:spcAft>
                <a:spcPts val="0"/>
              </a:spcAft>
              <a:buClr>
                <a:srgbClr val="72768D"/>
              </a:buClr>
              <a:buFont typeface="Muli"/>
              <a:buNone/>
            </a:pPr>
            <a:r>
              <a:rPr lang="en-US" sz="1500">
                <a:solidFill>
                  <a:srgbClr val="72768D"/>
                </a:solidFill>
                <a:latin typeface="Muli"/>
                <a:ea typeface="Muli"/>
                <a:cs typeface="Muli"/>
                <a:sym typeface="Muli"/>
              </a:rPr>
              <a:t>StumbleUpon is a discovery engine that finds and recommends web content to its users.</a:t>
            </a:r>
            <a:endParaRPr sz="1500">
              <a:solidFill>
                <a:srgbClr val="72768D"/>
              </a:solidFill>
              <a:latin typeface="Muli"/>
              <a:ea typeface="Muli"/>
              <a:cs typeface="Muli"/>
              <a:sym typeface="Muli"/>
            </a:endParaRPr>
          </a:p>
          <a:p>
            <a:pPr indent="0" lvl="0" marL="0" rtl="0" algn="l">
              <a:spcBef>
                <a:spcPts val="0"/>
              </a:spcBef>
              <a:spcAft>
                <a:spcPts val="0"/>
              </a:spcAft>
              <a:buClr>
                <a:srgbClr val="1179BA"/>
              </a:buClr>
              <a:buFont typeface="Montserrat"/>
              <a:buNone/>
            </a:pPr>
            <a:r>
              <a:t/>
            </a:r>
            <a:endParaRPr b="1" sz="1600">
              <a:solidFill>
                <a:srgbClr val="1179BA"/>
              </a:solidFill>
              <a:latin typeface="Montserrat"/>
              <a:ea typeface="Montserrat"/>
              <a:cs typeface="Montserrat"/>
              <a:sym typeface="Montserrat"/>
            </a:endParaRPr>
          </a:p>
          <a:p>
            <a:pPr indent="0" lvl="0" marL="0" marR="0" rtl="0" algn="l">
              <a:lnSpc>
                <a:spcPct val="100000"/>
              </a:lnSpc>
              <a:spcBef>
                <a:spcPts val="0"/>
              </a:spcBef>
              <a:spcAft>
                <a:spcPts val="0"/>
              </a:spcAft>
              <a:buClr>
                <a:srgbClr val="72768D"/>
              </a:buClr>
              <a:buFont typeface="Muli"/>
              <a:buNone/>
            </a:pPr>
            <a:r>
              <a:t/>
            </a:r>
            <a:endParaRPr sz="1500">
              <a:solidFill>
                <a:srgbClr val="72768D"/>
              </a:solidFill>
              <a:latin typeface="Muli"/>
              <a:ea typeface="Muli"/>
              <a:cs typeface="Muli"/>
              <a:sym typeface="Muli"/>
            </a:endParaRPr>
          </a:p>
        </p:txBody>
      </p:sp>
      <p:pic>
        <p:nvPicPr>
          <p:cNvPr id="82" name="Google Shape;82;p12"/>
          <p:cNvPicPr preferRelativeResize="0"/>
          <p:nvPr/>
        </p:nvPicPr>
        <p:blipFill>
          <a:blip r:embed="rId5">
            <a:alphaModFix/>
          </a:blip>
          <a:stretch>
            <a:fillRect/>
          </a:stretch>
        </p:blipFill>
        <p:spPr>
          <a:xfrm>
            <a:off x="972825" y="1855837"/>
            <a:ext cx="9039665" cy="6608925"/>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6" name="Shape 86"/>
        <p:cNvGrpSpPr/>
        <p:nvPr/>
      </p:nvGrpSpPr>
      <p:grpSpPr>
        <a:xfrm>
          <a:off x="0" y="0"/>
          <a:ext cx="0" cy="0"/>
          <a:chOff x="0" y="0"/>
          <a:chExt cx="0" cy="0"/>
        </a:xfrm>
      </p:grpSpPr>
      <p:sp>
        <p:nvSpPr>
          <p:cNvPr id="87" name="Google Shape;87;p13"/>
          <p:cNvSpPr/>
          <p:nvPr/>
        </p:nvSpPr>
        <p:spPr>
          <a:xfrm>
            <a:off x="113050" y="3202900"/>
            <a:ext cx="15964200" cy="550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GOOGLE &amp; BING</a:t>
            </a:r>
            <a:r>
              <a:rPr lang="en-US" sz="3000">
                <a:latin typeface="Questrial"/>
                <a:ea typeface="Questrial"/>
                <a:cs typeface="Questrial"/>
                <a:sym typeface="Questrial"/>
              </a:rPr>
              <a:t> </a:t>
            </a:r>
            <a:r>
              <a:rPr lang="en-US" sz="3000">
                <a:solidFill>
                  <a:srgbClr val="D9D9D9"/>
                </a:solidFill>
                <a:latin typeface="Questrial"/>
                <a:ea typeface="Questrial"/>
                <a:cs typeface="Questrial"/>
                <a:sym typeface="Questrial"/>
              </a:rPr>
              <a:t>KEYWORD RANKINGS</a:t>
            </a:r>
            <a:endParaRPr sz="3000">
              <a:solidFill>
                <a:srgbClr val="D9D9D9"/>
              </a:solidFill>
              <a:latin typeface="Questrial"/>
              <a:ea typeface="Questrial"/>
              <a:cs typeface="Questrial"/>
              <a:sym typeface="Questrial"/>
            </a:endParaRPr>
          </a:p>
        </p:txBody>
      </p:sp>
      <p:pic>
        <p:nvPicPr>
          <p:cNvPr descr="ellenensher.png" id="89" name="Google Shape;89;p13"/>
          <p:cNvPicPr preferRelativeResize="0"/>
          <p:nvPr/>
        </p:nvPicPr>
        <p:blipFill>
          <a:blip r:embed="rId4">
            <a:alphaModFix/>
          </a:blip>
          <a:stretch>
            <a:fillRect/>
          </a:stretch>
        </p:blipFill>
        <p:spPr>
          <a:xfrm>
            <a:off x="972825" y="383825"/>
            <a:ext cx="1422925" cy="1075200"/>
          </a:xfrm>
          <a:prstGeom prst="rect">
            <a:avLst/>
          </a:prstGeom>
          <a:noFill/>
          <a:ln>
            <a:noFill/>
          </a:ln>
        </p:spPr>
      </p:pic>
      <p:pic>
        <p:nvPicPr>
          <p:cNvPr id="90" name="Google Shape;90;p13"/>
          <p:cNvPicPr preferRelativeResize="0"/>
          <p:nvPr/>
        </p:nvPicPr>
        <p:blipFill>
          <a:blip r:embed="rId5">
            <a:alphaModFix/>
          </a:blip>
          <a:stretch>
            <a:fillRect/>
          </a:stretch>
        </p:blipFill>
        <p:spPr>
          <a:xfrm>
            <a:off x="688963" y="3831388"/>
            <a:ext cx="14878075" cy="4244425"/>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amp; Subtitle">
  <a:themeElements>
    <a:clrScheme name="Title &amp; Subtitl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a:themeElements>
    <a:clrScheme name="Title &amp; Bullets">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