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7" r:id="rId4"/>
    <p:sldId id="259" r:id="rId5"/>
    <p:sldId id="260" r:id="rId6"/>
    <p:sldId id="261" r:id="rId7"/>
    <p:sldId id="268" r:id="rId8"/>
    <p:sldId id="277" r:id="rId9"/>
    <p:sldId id="270" r:id="rId10"/>
    <p:sldId id="278" r:id="rId11"/>
    <p:sldId id="271" r:id="rId12"/>
    <p:sldId id="281" r:id="rId13"/>
    <p:sldId id="280" r:id="rId14"/>
    <p:sldId id="272" r:id="rId15"/>
    <p:sldId id="279" r:id="rId16"/>
    <p:sldId id="262" r:id="rId17"/>
    <p:sldId id="263" r:id="rId18"/>
    <p:sldId id="282" r:id="rId19"/>
    <p:sldId id="283" r:id="rId20"/>
    <p:sldId id="264" r:id="rId21"/>
    <p:sldId id="274" r:id="rId22"/>
    <p:sldId id="273" r:id="rId23"/>
    <p:sldId id="265"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2766-9D73-4CE5-99BE-A88B3F0C7C08}"/>
              </a:ext>
            </a:extLst>
          </p:cNvPr>
          <p:cNvSpPr>
            <a:spLocks noGrp="1"/>
          </p:cNvSpPr>
          <p:nvPr>
            <p:ph type="ctrTitle"/>
          </p:nvPr>
        </p:nvSpPr>
        <p:spPr/>
        <p:txBody>
          <a:bodyPr/>
          <a:lstStyle/>
          <a:p>
            <a:r>
              <a:rPr lang="hu-HU" dirty="0"/>
              <a:t>Refutation = Rebutt</a:t>
            </a:r>
            <a:endParaRPr lang="en-GB" dirty="0"/>
          </a:p>
        </p:txBody>
      </p:sp>
      <p:sp>
        <p:nvSpPr>
          <p:cNvPr id="3" name="Subtitle 2">
            <a:extLst>
              <a:ext uri="{FF2B5EF4-FFF2-40B4-BE49-F238E27FC236}">
                <a16:creationId xmlns:a16="http://schemas.microsoft.com/office/drawing/2014/main" id="{9EC056B1-13C7-42AF-A34C-452A95B3E7B1}"/>
              </a:ext>
            </a:extLst>
          </p:cNvPr>
          <p:cNvSpPr>
            <a:spLocks noGrp="1"/>
          </p:cNvSpPr>
          <p:nvPr>
            <p:ph type="subTitle" idx="1"/>
          </p:nvPr>
        </p:nvSpPr>
        <p:spPr/>
        <p:txBody>
          <a:bodyPr>
            <a:normAutofit lnSpcReduction="10000"/>
          </a:bodyPr>
          <a:lstStyle/>
          <a:p>
            <a:r>
              <a:rPr lang="hu-HU" dirty="0"/>
              <a:t>Meleg András </a:t>
            </a:r>
          </a:p>
          <a:p>
            <a:r>
              <a:rPr lang="hu-HU" dirty="0"/>
              <a:t>25/02/2019</a:t>
            </a:r>
          </a:p>
          <a:p>
            <a:r>
              <a:rPr lang="hu-HU" dirty="0"/>
              <a:t>Corvinus &amp; ELTE Debate Club</a:t>
            </a:r>
            <a:endParaRPr lang="en-GB" dirty="0"/>
          </a:p>
        </p:txBody>
      </p:sp>
    </p:spTree>
    <p:extLst>
      <p:ext uri="{BB962C8B-B14F-4D97-AF65-F5344CB8AC3E}">
        <p14:creationId xmlns:p14="http://schemas.microsoft.com/office/powerpoint/2010/main" val="4243214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4CE8AC1-3B25-496D-8D3B-314515FA3EF7}"/>
              </a:ext>
            </a:extLst>
          </p:cNvPr>
          <p:cNvSpPr>
            <a:spLocks noGrp="1"/>
          </p:cNvSpPr>
          <p:nvPr>
            <p:ph type="title"/>
          </p:nvPr>
        </p:nvSpPr>
        <p:spPr>
          <a:xfrm>
            <a:off x="673754" y="643467"/>
            <a:ext cx="4203045" cy="1375608"/>
          </a:xfrm>
        </p:spPr>
        <p:txBody>
          <a:bodyPr anchor="ctr">
            <a:normAutofit/>
          </a:bodyPr>
          <a:lstStyle/>
          <a:p>
            <a:r>
              <a:rPr lang="hu-HU">
                <a:solidFill>
                  <a:schemeClr val="bg1"/>
                </a:solidFill>
              </a:rPr>
              <a:t>Attacking the impact</a:t>
            </a:r>
            <a:endParaRPr lang="en-GB">
              <a:solidFill>
                <a:schemeClr val="bg1"/>
              </a:solidFill>
            </a:endParaRPr>
          </a:p>
        </p:txBody>
      </p:sp>
      <p:sp>
        <p:nvSpPr>
          <p:cNvPr id="3" name="Content Placeholder 2">
            <a:extLst>
              <a:ext uri="{FF2B5EF4-FFF2-40B4-BE49-F238E27FC236}">
                <a16:creationId xmlns:a16="http://schemas.microsoft.com/office/drawing/2014/main" id="{0F17F1BC-38C2-4452-BF23-A13F701D23C4}"/>
              </a:ext>
            </a:extLst>
          </p:cNvPr>
          <p:cNvSpPr>
            <a:spLocks noGrp="1"/>
          </p:cNvSpPr>
          <p:nvPr>
            <p:ph idx="1"/>
          </p:nvPr>
        </p:nvSpPr>
        <p:spPr>
          <a:xfrm>
            <a:off x="673754" y="2160589"/>
            <a:ext cx="3973943" cy="4500269"/>
          </a:xfrm>
        </p:spPr>
        <p:txBody>
          <a:bodyPr>
            <a:normAutofit/>
          </a:bodyPr>
          <a:lstStyle/>
          <a:p>
            <a:r>
              <a:rPr lang="hu-HU" dirty="0">
                <a:solidFill>
                  <a:schemeClr val="bg1"/>
                </a:solidFill>
              </a:rPr>
              <a:t>„...and providing universal basic income, will release stress for the unemployed, therefore, they will have an easier time to reintegrate to the labour-market.” </a:t>
            </a:r>
          </a:p>
          <a:p>
            <a:r>
              <a:rPr lang="hu-HU" dirty="0">
                <a:solidFill>
                  <a:schemeClr val="bg1"/>
                </a:solidFill>
              </a:rPr>
              <a:t>REBUTT: Releasing stress will decrease the motivation for the unemployed to seek jobs. Therefore, we must set up minimal conditions for welfares, such as participation in public-service works, or actively searching for a job, fitting to their qualifications.</a:t>
            </a:r>
            <a:endParaRPr lang="en-GB" dirty="0">
              <a:solidFill>
                <a:schemeClr val="bg1"/>
              </a:solidFill>
            </a:endParaRPr>
          </a:p>
        </p:txBody>
      </p:sp>
      <p:pic>
        <p:nvPicPr>
          <p:cNvPr id="4" name="Picture 2" descr="KÃ©ptalÃ¡lat a kÃ¶vetkezÅre: âimpactâ">
            <a:extLst>
              <a:ext uri="{FF2B5EF4-FFF2-40B4-BE49-F238E27FC236}">
                <a16:creationId xmlns:a16="http://schemas.microsoft.com/office/drawing/2014/main" id="{91DF3F38-7C32-469F-9680-FC2431D3C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4032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A3EF9A6-7597-4245-AA77-348DE99FF974}"/>
              </a:ext>
            </a:extLst>
          </p:cNvPr>
          <p:cNvSpPr>
            <a:spLocks noGrp="1"/>
          </p:cNvSpPr>
          <p:nvPr>
            <p:ph type="title"/>
          </p:nvPr>
        </p:nvSpPr>
        <p:spPr>
          <a:xfrm>
            <a:off x="673754" y="643467"/>
            <a:ext cx="4203045" cy="1375608"/>
          </a:xfrm>
        </p:spPr>
        <p:txBody>
          <a:bodyPr anchor="ctr">
            <a:normAutofit/>
          </a:bodyPr>
          <a:lstStyle/>
          <a:p>
            <a:r>
              <a:rPr lang="hu-HU">
                <a:solidFill>
                  <a:schemeClr val="bg1"/>
                </a:solidFill>
              </a:rPr>
              <a:t>Attacking a leap in logic</a:t>
            </a:r>
            <a:endParaRPr lang="en-GB">
              <a:solidFill>
                <a:schemeClr val="bg1"/>
              </a:solidFill>
            </a:endParaRPr>
          </a:p>
        </p:txBody>
      </p:sp>
      <p:sp>
        <p:nvSpPr>
          <p:cNvPr id="3" name="Content Placeholder 2">
            <a:extLst>
              <a:ext uri="{FF2B5EF4-FFF2-40B4-BE49-F238E27FC236}">
                <a16:creationId xmlns:a16="http://schemas.microsoft.com/office/drawing/2014/main" id="{1E029FB5-DF92-4019-B1A9-43F0B50D5BD2}"/>
              </a:ext>
            </a:extLst>
          </p:cNvPr>
          <p:cNvSpPr>
            <a:spLocks noGrp="1"/>
          </p:cNvSpPr>
          <p:nvPr>
            <p:ph idx="1"/>
          </p:nvPr>
        </p:nvSpPr>
        <p:spPr>
          <a:xfrm>
            <a:off x="673754" y="2160590"/>
            <a:ext cx="3973943" cy="4508658"/>
          </a:xfrm>
        </p:spPr>
        <p:txBody>
          <a:bodyPr>
            <a:normAutofit fontScale="85000" lnSpcReduction="10000"/>
          </a:bodyPr>
          <a:lstStyle/>
          <a:p>
            <a:r>
              <a:rPr lang="hu-HU" dirty="0">
                <a:solidFill>
                  <a:schemeClr val="bg1"/>
                </a:solidFill>
              </a:rPr>
              <a:t>„</a:t>
            </a:r>
            <a:r>
              <a:rPr lang="en-GB" dirty="0">
                <a:solidFill>
                  <a:schemeClr val="bg1"/>
                </a:solidFill>
              </a:rPr>
              <a:t>I would build a great wall, and nobody builds walls better than me, believe me, and I’ll build them very inexpensively. I will build a great </a:t>
            </a:r>
            <a:r>
              <a:rPr lang="en-GB" dirty="0" err="1">
                <a:solidFill>
                  <a:schemeClr val="bg1"/>
                </a:solidFill>
              </a:rPr>
              <a:t>great</a:t>
            </a:r>
            <a:r>
              <a:rPr lang="en-GB" dirty="0">
                <a:solidFill>
                  <a:schemeClr val="bg1"/>
                </a:solidFill>
              </a:rPr>
              <a:t> wall on our southern border and I’ll have Mexico pay for that wall.</a:t>
            </a:r>
            <a:r>
              <a:rPr lang="hu-HU" dirty="0">
                <a:solidFill>
                  <a:schemeClr val="bg1"/>
                </a:solidFill>
              </a:rPr>
              <a:t>”</a:t>
            </a:r>
          </a:p>
          <a:p>
            <a:r>
              <a:rPr lang="hu-HU" dirty="0">
                <a:solidFill>
                  <a:schemeClr val="bg1"/>
                </a:solidFill>
              </a:rPr>
              <a:t>REBUTT: „even if” the wall would bring advantages, there is no logical connection that Mexico is going to pay for it, since it is a separate souverign country, which would not be a benefactor of that wall. Therefore, it is safe to assume that Mexico will not pay for the wall, unless the opposition explains, why will Mexico pay for it. </a:t>
            </a:r>
          </a:p>
          <a:p>
            <a:r>
              <a:rPr lang="hu-HU" dirty="0">
                <a:solidFill>
                  <a:schemeClr val="bg1"/>
                </a:solidFill>
              </a:rPr>
              <a:t>NOTICE: 2nd speaker of the other team can react for this rebuttal</a:t>
            </a:r>
          </a:p>
          <a:p>
            <a:r>
              <a:rPr lang="hu-HU" dirty="0">
                <a:solidFill>
                  <a:schemeClr val="bg1"/>
                </a:solidFill>
              </a:rPr>
              <a:t>NOTICE: your 2nd speaker can react for their rebuttal, in any case...</a:t>
            </a:r>
            <a:endParaRPr lang="en-GB" dirty="0">
              <a:solidFill>
                <a:schemeClr val="bg1"/>
              </a:solidFill>
            </a:endParaRPr>
          </a:p>
        </p:txBody>
      </p:sp>
      <p:pic>
        <p:nvPicPr>
          <p:cNvPr id="4" name="Picture 4" descr="KÃ©ptalÃ¡lat a kÃ¶vetkezÅre: âleapâ">
            <a:extLst>
              <a:ext uri="{FF2B5EF4-FFF2-40B4-BE49-F238E27FC236}">
                <a16:creationId xmlns:a16="http://schemas.microsoft.com/office/drawing/2014/main" id="{94A847B5-03D4-4B17-8F32-82ED94E47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136867"/>
            <a:ext cx="51435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5312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A3EF9A6-7597-4245-AA77-348DE99FF974}"/>
              </a:ext>
            </a:extLst>
          </p:cNvPr>
          <p:cNvSpPr>
            <a:spLocks noGrp="1"/>
          </p:cNvSpPr>
          <p:nvPr>
            <p:ph type="title"/>
          </p:nvPr>
        </p:nvSpPr>
        <p:spPr>
          <a:xfrm>
            <a:off x="673754" y="643467"/>
            <a:ext cx="4203045" cy="1375608"/>
          </a:xfrm>
        </p:spPr>
        <p:txBody>
          <a:bodyPr anchor="ctr">
            <a:normAutofit/>
          </a:bodyPr>
          <a:lstStyle/>
          <a:p>
            <a:r>
              <a:rPr lang="hu-HU">
                <a:solidFill>
                  <a:schemeClr val="bg1"/>
                </a:solidFill>
              </a:rPr>
              <a:t>Attacking a leap in logic</a:t>
            </a:r>
            <a:endParaRPr lang="en-GB">
              <a:solidFill>
                <a:schemeClr val="bg1"/>
              </a:solidFill>
            </a:endParaRPr>
          </a:p>
        </p:txBody>
      </p:sp>
      <p:sp>
        <p:nvSpPr>
          <p:cNvPr id="3" name="Content Placeholder 2">
            <a:extLst>
              <a:ext uri="{FF2B5EF4-FFF2-40B4-BE49-F238E27FC236}">
                <a16:creationId xmlns:a16="http://schemas.microsoft.com/office/drawing/2014/main" id="{1E029FB5-DF92-4019-B1A9-43F0B50D5BD2}"/>
              </a:ext>
            </a:extLst>
          </p:cNvPr>
          <p:cNvSpPr>
            <a:spLocks noGrp="1"/>
          </p:cNvSpPr>
          <p:nvPr>
            <p:ph idx="1"/>
          </p:nvPr>
        </p:nvSpPr>
        <p:spPr>
          <a:xfrm>
            <a:off x="673754" y="2160590"/>
            <a:ext cx="3973943" cy="4508658"/>
          </a:xfrm>
        </p:spPr>
        <p:txBody>
          <a:bodyPr>
            <a:normAutofit fontScale="92500" lnSpcReduction="20000"/>
          </a:bodyPr>
          <a:lstStyle/>
          <a:p>
            <a:r>
              <a:rPr lang="hu-HU" dirty="0">
                <a:solidFill>
                  <a:schemeClr val="bg1"/>
                </a:solidFill>
              </a:rPr>
              <a:t>„These (gipsy) children should play football together with the others, and be the best there. Because if we have had made a gipsy thingy, we would get state fundings. We’d have a lot of money [...] but we couldn’t develop the children as far, as an integrated program could. So hellyeah integrated football academies!” 444.hu: Miért van kevés roma a magyar fociban? </a:t>
            </a:r>
          </a:p>
          <a:p>
            <a:r>
              <a:rPr lang="hu-HU" dirty="0">
                <a:solidFill>
                  <a:schemeClr val="bg1"/>
                </a:solidFill>
              </a:rPr>
              <a:t>REBUTT: </a:t>
            </a:r>
            <a:br>
              <a:rPr lang="hu-HU" dirty="0">
                <a:solidFill>
                  <a:schemeClr val="bg1"/>
                </a:solidFill>
              </a:rPr>
            </a:br>
            <a:r>
              <a:rPr lang="hu-HU" dirty="0">
                <a:solidFill>
                  <a:schemeClr val="bg1"/>
                </a:solidFill>
              </a:rPr>
              <a:t>1) If we could get money, children could be developed playing good football. </a:t>
            </a:r>
          </a:p>
          <a:p>
            <a:r>
              <a:rPr lang="hu-HU" dirty="0">
                <a:solidFill>
                  <a:schemeClr val="bg1"/>
                </a:solidFill>
              </a:rPr>
              <a:t>2) We don’t have to put out roma children for rascism, thus we don’t necessary need integrated football academies anyways. </a:t>
            </a:r>
            <a:endParaRPr lang="en-GB" dirty="0">
              <a:solidFill>
                <a:schemeClr val="bg1"/>
              </a:solidFill>
            </a:endParaRPr>
          </a:p>
        </p:txBody>
      </p:sp>
      <p:pic>
        <p:nvPicPr>
          <p:cNvPr id="4" name="Picture 4" descr="KÃ©ptalÃ¡lat a kÃ¶vetkezÅre: âleapâ">
            <a:extLst>
              <a:ext uri="{FF2B5EF4-FFF2-40B4-BE49-F238E27FC236}">
                <a16:creationId xmlns:a16="http://schemas.microsoft.com/office/drawing/2014/main" id="{94A847B5-03D4-4B17-8F32-82ED94E47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136867"/>
            <a:ext cx="51435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8289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FA879B3-B91E-4B67-9182-AE72B12F518E}"/>
              </a:ext>
            </a:extLst>
          </p:cNvPr>
          <p:cNvSpPr>
            <a:spLocks noGrp="1"/>
          </p:cNvSpPr>
          <p:nvPr>
            <p:ph type="title"/>
          </p:nvPr>
        </p:nvSpPr>
        <p:spPr>
          <a:xfrm>
            <a:off x="673754" y="643467"/>
            <a:ext cx="4203045" cy="1375608"/>
          </a:xfrm>
        </p:spPr>
        <p:txBody>
          <a:bodyPr anchor="ctr">
            <a:normAutofit/>
          </a:bodyPr>
          <a:lstStyle/>
          <a:p>
            <a:r>
              <a:rPr lang="hu-HU">
                <a:solidFill>
                  <a:schemeClr val="bg1"/>
                </a:solidFill>
              </a:rPr>
              <a:t>Attacking examples</a:t>
            </a:r>
            <a:endParaRPr lang="en-GB">
              <a:solidFill>
                <a:schemeClr val="bg1"/>
              </a:solidFill>
            </a:endParaRPr>
          </a:p>
        </p:txBody>
      </p:sp>
      <p:sp>
        <p:nvSpPr>
          <p:cNvPr id="3" name="Content Placeholder 2">
            <a:extLst>
              <a:ext uri="{FF2B5EF4-FFF2-40B4-BE49-F238E27FC236}">
                <a16:creationId xmlns:a16="http://schemas.microsoft.com/office/drawing/2014/main" id="{63535235-4C97-425A-8E7D-01D4B4409851}"/>
              </a:ext>
            </a:extLst>
          </p:cNvPr>
          <p:cNvSpPr>
            <a:spLocks noGrp="1"/>
          </p:cNvSpPr>
          <p:nvPr>
            <p:ph idx="1"/>
          </p:nvPr>
        </p:nvSpPr>
        <p:spPr>
          <a:xfrm>
            <a:off x="673754" y="2160590"/>
            <a:ext cx="3973943" cy="3440110"/>
          </a:xfrm>
        </p:spPr>
        <p:txBody>
          <a:bodyPr>
            <a:normAutofit/>
          </a:bodyPr>
          <a:lstStyle/>
          <a:p>
            <a:r>
              <a:rPr lang="hu-HU" dirty="0">
                <a:solidFill>
                  <a:schemeClr val="bg1"/>
                </a:solidFill>
              </a:rPr>
              <a:t>NO EXAMPLE TENNIS PLEASE!</a:t>
            </a:r>
          </a:p>
          <a:p>
            <a:r>
              <a:rPr lang="hu-HU" dirty="0">
                <a:solidFill>
                  <a:schemeClr val="bg1"/>
                </a:solidFill>
              </a:rPr>
              <a:t>ATTACK THE QUALITY in the example.</a:t>
            </a:r>
          </a:p>
          <a:p>
            <a:endParaRPr lang="en-GB" dirty="0">
              <a:solidFill>
                <a:schemeClr val="bg1"/>
              </a:solidFill>
            </a:endParaRPr>
          </a:p>
        </p:txBody>
      </p:sp>
      <p:pic>
        <p:nvPicPr>
          <p:cNvPr id="4" name="Picture 8" descr="KÃ©ptalÃ¡lat a kÃ¶vetkezÅre: âexampleâ">
            <a:extLst>
              <a:ext uri="{FF2B5EF4-FFF2-40B4-BE49-F238E27FC236}">
                <a16:creationId xmlns:a16="http://schemas.microsoft.com/office/drawing/2014/main" id="{D7AE4A81-E3BE-45AE-A7C5-7E9BF11B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136867"/>
            <a:ext cx="51435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026" name="Picture 2" descr="KÃ©ptalÃ¡lat a kÃ¶vetkezÅre: âproject debaterâ">
            <a:extLst>
              <a:ext uri="{FF2B5EF4-FFF2-40B4-BE49-F238E27FC236}">
                <a16:creationId xmlns:a16="http://schemas.microsoft.com/office/drawing/2014/main" id="{8D18461B-4678-4215-BD22-2859E8CC0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34" y="4164059"/>
            <a:ext cx="3673327" cy="206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51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FA879B3-B91E-4B67-9182-AE72B12F518E}"/>
              </a:ext>
            </a:extLst>
          </p:cNvPr>
          <p:cNvSpPr>
            <a:spLocks noGrp="1"/>
          </p:cNvSpPr>
          <p:nvPr>
            <p:ph type="title"/>
          </p:nvPr>
        </p:nvSpPr>
        <p:spPr>
          <a:xfrm>
            <a:off x="673754" y="643467"/>
            <a:ext cx="4203045" cy="1375608"/>
          </a:xfrm>
        </p:spPr>
        <p:txBody>
          <a:bodyPr anchor="ctr">
            <a:normAutofit/>
          </a:bodyPr>
          <a:lstStyle/>
          <a:p>
            <a:r>
              <a:rPr lang="hu-HU">
                <a:solidFill>
                  <a:schemeClr val="bg1"/>
                </a:solidFill>
              </a:rPr>
              <a:t>Attacking examples</a:t>
            </a:r>
            <a:endParaRPr lang="en-GB">
              <a:solidFill>
                <a:schemeClr val="bg1"/>
              </a:solidFill>
            </a:endParaRPr>
          </a:p>
        </p:txBody>
      </p:sp>
      <p:sp>
        <p:nvSpPr>
          <p:cNvPr id="3" name="Content Placeholder 2">
            <a:extLst>
              <a:ext uri="{FF2B5EF4-FFF2-40B4-BE49-F238E27FC236}">
                <a16:creationId xmlns:a16="http://schemas.microsoft.com/office/drawing/2014/main" id="{63535235-4C97-425A-8E7D-01D4B4409851}"/>
              </a:ext>
            </a:extLst>
          </p:cNvPr>
          <p:cNvSpPr>
            <a:spLocks noGrp="1"/>
          </p:cNvSpPr>
          <p:nvPr>
            <p:ph idx="1"/>
          </p:nvPr>
        </p:nvSpPr>
        <p:spPr>
          <a:xfrm>
            <a:off x="673754" y="2160590"/>
            <a:ext cx="3973943" cy="3440110"/>
          </a:xfrm>
        </p:spPr>
        <p:txBody>
          <a:bodyPr>
            <a:normAutofit/>
          </a:bodyPr>
          <a:lstStyle/>
          <a:p>
            <a:r>
              <a:rPr lang="hu-HU" dirty="0">
                <a:solidFill>
                  <a:schemeClr val="bg1"/>
                </a:solidFill>
              </a:rPr>
              <a:t>Come up with something</a:t>
            </a:r>
            <a:endParaRPr lang="en-GB" dirty="0">
              <a:solidFill>
                <a:schemeClr val="bg1"/>
              </a:solidFill>
            </a:endParaRPr>
          </a:p>
        </p:txBody>
      </p:sp>
      <p:pic>
        <p:nvPicPr>
          <p:cNvPr id="4" name="Picture 8" descr="KÃ©ptalÃ¡lat a kÃ¶vetkezÅre: âexampleâ">
            <a:extLst>
              <a:ext uri="{FF2B5EF4-FFF2-40B4-BE49-F238E27FC236}">
                <a16:creationId xmlns:a16="http://schemas.microsoft.com/office/drawing/2014/main" id="{D7AE4A81-E3BE-45AE-A7C5-7E9BF11B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136867"/>
            <a:ext cx="51435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9016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FA879B3-B91E-4B67-9182-AE72B12F518E}"/>
              </a:ext>
            </a:extLst>
          </p:cNvPr>
          <p:cNvSpPr>
            <a:spLocks noGrp="1"/>
          </p:cNvSpPr>
          <p:nvPr>
            <p:ph type="title"/>
          </p:nvPr>
        </p:nvSpPr>
        <p:spPr>
          <a:xfrm>
            <a:off x="673754" y="643467"/>
            <a:ext cx="4203045" cy="1375608"/>
          </a:xfrm>
        </p:spPr>
        <p:txBody>
          <a:bodyPr anchor="ctr">
            <a:normAutofit/>
          </a:bodyPr>
          <a:lstStyle/>
          <a:p>
            <a:r>
              <a:rPr lang="hu-HU">
                <a:solidFill>
                  <a:schemeClr val="bg1"/>
                </a:solidFill>
              </a:rPr>
              <a:t>Attacking examples</a:t>
            </a:r>
            <a:endParaRPr lang="en-GB">
              <a:solidFill>
                <a:schemeClr val="bg1"/>
              </a:solidFill>
            </a:endParaRPr>
          </a:p>
        </p:txBody>
      </p:sp>
      <p:sp>
        <p:nvSpPr>
          <p:cNvPr id="3" name="Content Placeholder 2">
            <a:extLst>
              <a:ext uri="{FF2B5EF4-FFF2-40B4-BE49-F238E27FC236}">
                <a16:creationId xmlns:a16="http://schemas.microsoft.com/office/drawing/2014/main" id="{63535235-4C97-425A-8E7D-01D4B4409851}"/>
              </a:ext>
            </a:extLst>
          </p:cNvPr>
          <p:cNvSpPr>
            <a:spLocks noGrp="1"/>
          </p:cNvSpPr>
          <p:nvPr>
            <p:ph idx="1"/>
          </p:nvPr>
        </p:nvSpPr>
        <p:spPr>
          <a:xfrm>
            <a:off x="673754" y="2160590"/>
            <a:ext cx="3973943" cy="3440110"/>
          </a:xfrm>
        </p:spPr>
        <p:txBody>
          <a:bodyPr>
            <a:normAutofit/>
          </a:bodyPr>
          <a:lstStyle/>
          <a:p>
            <a:r>
              <a:rPr lang="hu-HU" dirty="0">
                <a:solidFill>
                  <a:schemeClr val="bg1"/>
                </a:solidFill>
              </a:rPr>
              <a:t>On the spot...</a:t>
            </a:r>
            <a:endParaRPr lang="en-GB" dirty="0">
              <a:solidFill>
                <a:schemeClr val="bg1"/>
              </a:solidFill>
            </a:endParaRPr>
          </a:p>
        </p:txBody>
      </p:sp>
      <p:pic>
        <p:nvPicPr>
          <p:cNvPr id="4" name="Picture 8" descr="KÃ©ptalÃ¡lat a kÃ¶vetkezÅre: âexampleâ">
            <a:extLst>
              <a:ext uri="{FF2B5EF4-FFF2-40B4-BE49-F238E27FC236}">
                <a16:creationId xmlns:a16="http://schemas.microsoft.com/office/drawing/2014/main" id="{D7AE4A81-E3BE-45AE-A7C5-7E9BF11B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136867"/>
            <a:ext cx="51435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81684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BE4F-815B-42F5-9C86-5DB4E7003B31}"/>
              </a:ext>
            </a:extLst>
          </p:cNvPr>
          <p:cNvSpPr>
            <a:spLocks noGrp="1"/>
          </p:cNvSpPr>
          <p:nvPr>
            <p:ph type="title"/>
          </p:nvPr>
        </p:nvSpPr>
        <p:spPr/>
        <p:txBody>
          <a:bodyPr/>
          <a:lstStyle/>
          <a:p>
            <a:r>
              <a:rPr lang="hu-HU" dirty="0"/>
              <a:t>4) Practice</a:t>
            </a:r>
            <a:br>
              <a:rPr lang="hu-HU" dirty="0"/>
            </a:br>
            <a:endParaRPr lang="en-GB" dirty="0"/>
          </a:p>
        </p:txBody>
      </p:sp>
      <p:sp>
        <p:nvSpPr>
          <p:cNvPr id="3" name="Content Placeholder 2">
            <a:extLst>
              <a:ext uri="{FF2B5EF4-FFF2-40B4-BE49-F238E27FC236}">
                <a16:creationId xmlns:a16="http://schemas.microsoft.com/office/drawing/2014/main" id="{60AD037E-1CDE-414E-83F0-4E17CDFED304}"/>
              </a:ext>
            </a:extLst>
          </p:cNvPr>
          <p:cNvSpPr>
            <a:spLocks noGrp="1"/>
          </p:cNvSpPr>
          <p:nvPr>
            <p:ph idx="1"/>
          </p:nvPr>
        </p:nvSpPr>
        <p:spPr/>
        <p:txBody>
          <a:bodyPr/>
          <a:lstStyle/>
          <a:p>
            <a:r>
              <a:rPr lang="hu-HU" dirty="0"/>
              <a:t>A) </a:t>
            </a:r>
            <a:r>
              <a:rPr lang="en-GB" dirty="0"/>
              <a:t>THW take lifestyle choices into consideration in the allocation of medical resources</a:t>
            </a:r>
          </a:p>
          <a:p>
            <a:r>
              <a:rPr lang="hu-HU" dirty="0"/>
              <a:t>B) </a:t>
            </a:r>
            <a:r>
              <a:rPr lang="en-GB" dirty="0"/>
              <a:t>This House Would introduce a 100% inheritance tax</a:t>
            </a:r>
            <a:br>
              <a:rPr lang="en-GB" dirty="0"/>
            </a:br>
            <a:br>
              <a:rPr lang="en-GB" dirty="0"/>
            </a:br>
            <a:br>
              <a:rPr lang="en-GB" dirty="0"/>
            </a:br>
            <a:endParaRPr lang="en-GB" dirty="0"/>
          </a:p>
        </p:txBody>
      </p:sp>
    </p:spTree>
    <p:extLst>
      <p:ext uri="{BB962C8B-B14F-4D97-AF65-F5344CB8AC3E}">
        <p14:creationId xmlns:p14="http://schemas.microsoft.com/office/powerpoint/2010/main" val="1071440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A122-688B-47F0-AF23-FE5A01928D50}"/>
              </a:ext>
            </a:extLst>
          </p:cNvPr>
          <p:cNvSpPr>
            <a:spLocks noGrp="1"/>
          </p:cNvSpPr>
          <p:nvPr>
            <p:ph type="title"/>
          </p:nvPr>
        </p:nvSpPr>
        <p:spPr/>
        <p:txBody>
          <a:bodyPr>
            <a:normAutofit fontScale="90000"/>
          </a:bodyPr>
          <a:lstStyle/>
          <a:p>
            <a:r>
              <a:rPr lang="hu-HU" dirty="0"/>
              <a:t>5) Observations of practice and further advice</a:t>
            </a:r>
            <a:br>
              <a:rPr lang="hu-HU" dirty="0"/>
            </a:br>
            <a:endParaRPr lang="en-GB" dirty="0"/>
          </a:p>
        </p:txBody>
      </p:sp>
      <p:sp>
        <p:nvSpPr>
          <p:cNvPr id="3" name="Content Placeholder 2">
            <a:extLst>
              <a:ext uri="{FF2B5EF4-FFF2-40B4-BE49-F238E27FC236}">
                <a16:creationId xmlns:a16="http://schemas.microsoft.com/office/drawing/2014/main" id="{BFBF4B23-B767-4633-9092-48CB9BFBA0B2}"/>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2631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A122-688B-47F0-AF23-FE5A01928D50}"/>
              </a:ext>
            </a:extLst>
          </p:cNvPr>
          <p:cNvSpPr>
            <a:spLocks noGrp="1"/>
          </p:cNvSpPr>
          <p:nvPr>
            <p:ph type="title"/>
          </p:nvPr>
        </p:nvSpPr>
        <p:spPr/>
        <p:txBody>
          <a:bodyPr>
            <a:normAutofit fontScale="90000"/>
          </a:bodyPr>
          <a:lstStyle/>
          <a:p>
            <a:r>
              <a:rPr lang="hu-HU" dirty="0"/>
              <a:t>5) Observations of practice and further advice</a:t>
            </a:r>
            <a:br>
              <a:rPr lang="hu-HU" dirty="0"/>
            </a:br>
            <a:endParaRPr lang="en-GB" dirty="0"/>
          </a:p>
        </p:txBody>
      </p:sp>
      <p:sp>
        <p:nvSpPr>
          <p:cNvPr id="3" name="Content Placeholder 2">
            <a:extLst>
              <a:ext uri="{FF2B5EF4-FFF2-40B4-BE49-F238E27FC236}">
                <a16:creationId xmlns:a16="http://schemas.microsoft.com/office/drawing/2014/main" id="{BFBF4B23-B767-4633-9092-48CB9BFBA0B2}"/>
              </a:ext>
            </a:extLst>
          </p:cNvPr>
          <p:cNvSpPr>
            <a:spLocks noGrp="1"/>
          </p:cNvSpPr>
          <p:nvPr>
            <p:ph idx="1"/>
          </p:nvPr>
        </p:nvSpPr>
        <p:spPr/>
        <p:txBody>
          <a:bodyPr/>
          <a:lstStyle/>
          <a:p>
            <a:r>
              <a:rPr lang="hu-HU" dirty="0"/>
              <a:t>Probably you won’t look up the theoretics of refutation. </a:t>
            </a:r>
          </a:p>
          <a:p>
            <a:r>
              <a:rPr lang="hu-HU" dirty="0"/>
              <a:t>The most important thing is to react for the claims of the other side! </a:t>
            </a:r>
          </a:p>
          <a:p>
            <a:r>
              <a:rPr lang="hu-HU" dirty="0"/>
              <a:t>No definite truth and answer in Debateland. </a:t>
            </a:r>
            <a:endParaRPr lang="en-GB" dirty="0"/>
          </a:p>
        </p:txBody>
      </p:sp>
    </p:spTree>
    <p:extLst>
      <p:ext uri="{BB962C8B-B14F-4D97-AF65-F5344CB8AC3E}">
        <p14:creationId xmlns:p14="http://schemas.microsoft.com/office/powerpoint/2010/main" val="4038811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B49E-ED4B-4A4C-8C90-BE4FDDF81C5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2A329D4-D810-45BA-8ADE-B82515EE44DA}"/>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60C875BC-4242-4FA9-9FBF-E1F7633444F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58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C1894-BF89-487F-8E91-83156A3B3D02}"/>
              </a:ext>
            </a:extLst>
          </p:cNvPr>
          <p:cNvSpPr>
            <a:spLocks noGrp="1"/>
          </p:cNvSpPr>
          <p:nvPr>
            <p:ph type="title"/>
          </p:nvPr>
        </p:nvSpPr>
        <p:spPr>
          <a:xfrm>
            <a:off x="1333502" y="609600"/>
            <a:ext cx="8596668" cy="1320800"/>
          </a:xfrm>
        </p:spPr>
        <p:txBody>
          <a:bodyPr>
            <a:normAutofit/>
          </a:bodyPr>
          <a:lstStyle/>
          <a:p>
            <a:r>
              <a:rPr lang="hu-HU" dirty="0"/>
              <a:t>Contents	</a:t>
            </a:r>
            <a:endParaRPr lang="en-GB"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DE80C6AD-1671-4886-B7A4-C8F786FA0445}"/>
              </a:ext>
            </a:extLst>
          </p:cNvPr>
          <p:cNvSpPr>
            <a:spLocks noGrp="1"/>
          </p:cNvSpPr>
          <p:nvPr>
            <p:ph idx="1"/>
          </p:nvPr>
        </p:nvSpPr>
        <p:spPr>
          <a:xfrm>
            <a:off x="1333502" y="2160590"/>
            <a:ext cx="8470898" cy="3429260"/>
          </a:xfrm>
        </p:spPr>
        <p:txBody>
          <a:bodyPr>
            <a:normAutofit/>
          </a:bodyPr>
          <a:lstStyle/>
          <a:p>
            <a:r>
              <a:rPr lang="hu-HU" dirty="0"/>
              <a:t>0) Revision</a:t>
            </a:r>
          </a:p>
          <a:p>
            <a:r>
              <a:rPr lang="hu-HU" dirty="0"/>
              <a:t>1) Why is it important? </a:t>
            </a:r>
          </a:p>
          <a:p>
            <a:r>
              <a:rPr lang="hu-HU" dirty="0"/>
              <a:t>2) Rules of thumb: „Do”s and „Don’t”s</a:t>
            </a:r>
          </a:p>
          <a:p>
            <a:r>
              <a:rPr lang="hu-HU" dirty="0"/>
              <a:t>3) Some forms of rebuttal</a:t>
            </a:r>
          </a:p>
          <a:p>
            <a:r>
              <a:rPr lang="hu-HU" dirty="0"/>
              <a:t>4) Practice</a:t>
            </a:r>
          </a:p>
          <a:p>
            <a:r>
              <a:rPr lang="hu-HU" dirty="0"/>
              <a:t>5) Observations of practice and further advice</a:t>
            </a:r>
          </a:p>
          <a:p>
            <a:r>
              <a:rPr lang="hu-HU" dirty="0"/>
              <a:t>6) Wrap-up</a:t>
            </a:r>
          </a:p>
          <a:p>
            <a:r>
              <a:rPr lang="hu-HU" dirty="0"/>
              <a:t>7) Motion + Debate</a:t>
            </a:r>
            <a:endParaRPr lang="en-GB"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341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85F3-3925-47B6-A1E1-481558899B6A}"/>
              </a:ext>
            </a:extLst>
          </p:cNvPr>
          <p:cNvSpPr>
            <a:spLocks noGrp="1"/>
          </p:cNvSpPr>
          <p:nvPr>
            <p:ph type="title"/>
          </p:nvPr>
        </p:nvSpPr>
        <p:spPr>
          <a:xfrm>
            <a:off x="677328" y="609600"/>
            <a:ext cx="2930518" cy="1320800"/>
          </a:xfrm>
        </p:spPr>
        <p:txBody>
          <a:bodyPr anchor="ctr">
            <a:normAutofit/>
          </a:bodyPr>
          <a:lstStyle/>
          <a:p>
            <a:r>
              <a:rPr lang="hu-HU" dirty="0"/>
              <a:t>6) Wrap-up</a:t>
            </a:r>
            <a:br>
              <a:rPr lang="en-GB" dirty="0"/>
            </a:br>
            <a:endParaRPr lang="en-GB" dirty="0"/>
          </a:p>
        </p:txBody>
      </p:sp>
      <p:sp>
        <p:nvSpPr>
          <p:cNvPr id="3" name="Content Placeholder 2">
            <a:extLst>
              <a:ext uri="{FF2B5EF4-FFF2-40B4-BE49-F238E27FC236}">
                <a16:creationId xmlns:a16="http://schemas.microsoft.com/office/drawing/2014/main" id="{A5C868D8-8C2E-4F76-AB6F-CA34F75079C8}"/>
              </a:ext>
            </a:extLst>
          </p:cNvPr>
          <p:cNvSpPr>
            <a:spLocks noGrp="1"/>
          </p:cNvSpPr>
          <p:nvPr>
            <p:ph idx="1"/>
          </p:nvPr>
        </p:nvSpPr>
        <p:spPr>
          <a:xfrm>
            <a:off x="677328" y="2160589"/>
            <a:ext cx="2930517" cy="3880773"/>
          </a:xfrm>
        </p:spPr>
        <p:txBody>
          <a:bodyPr>
            <a:normAutofit/>
          </a:bodyPr>
          <a:lstStyle/>
          <a:p>
            <a:endParaRPr lang="en-GB" dirty="0"/>
          </a:p>
        </p:txBody>
      </p:sp>
      <p:pic>
        <p:nvPicPr>
          <p:cNvPr id="4" name="Picture 2" descr="KÃ©ptalÃ¡lat a kÃ¶vetkezÅre: âmirror of erisedâ">
            <a:extLst>
              <a:ext uri="{FF2B5EF4-FFF2-40B4-BE49-F238E27FC236}">
                <a16:creationId xmlns:a16="http://schemas.microsoft.com/office/drawing/2014/main" id="{624C67B7-D0C3-438B-9F01-116888D72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641" y="674747"/>
            <a:ext cx="2726750" cy="17792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KÃ©ptalÃ¡lat a kÃ¶vetkezÅre: âsocratesâ">
            <a:extLst>
              <a:ext uri="{FF2B5EF4-FFF2-40B4-BE49-F238E27FC236}">
                <a16:creationId xmlns:a16="http://schemas.microsoft.com/office/drawing/2014/main" id="{72E0484D-7DD4-478C-BF9E-D73DA0FBD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718" y="674747"/>
            <a:ext cx="2596281" cy="194470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KÃ©ptalÃ¡lat a kÃ¶vetkezÅre: âi am sexy and i know itâ">
            <a:extLst>
              <a:ext uri="{FF2B5EF4-FFF2-40B4-BE49-F238E27FC236}">
                <a16:creationId xmlns:a16="http://schemas.microsoft.com/office/drawing/2014/main" id="{4347A20A-8DC2-4969-9D3F-6419A6DBD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839" y="2951258"/>
            <a:ext cx="5421162" cy="304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19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07EF-AB34-4171-AB92-16E1969EB24C}"/>
              </a:ext>
            </a:extLst>
          </p:cNvPr>
          <p:cNvSpPr>
            <a:spLocks noGrp="1"/>
          </p:cNvSpPr>
          <p:nvPr>
            <p:ph type="title"/>
          </p:nvPr>
        </p:nvSpPr>
        <p:spPr>
          <a:xfrm>
            <a:off x="677328" y="609600"/>
            <a:ext cx="2930518" cy="1320800"/>
          </a:xfrm>
        </p:spPr>
        <p:txBody>
          <a:bodyPr anchor="ctr">
            <a:normAutofit/>
          </a:bodyPr>
          <a:lstStyle/>
          <a:p>
            <a:r>
              <a:rPr lang="hu-HU" dirty="0"/>
              <a:t>Forms of rebutt</a:t>
            </a:r>
            <a:endParaRPr lang="en-GB" dirty="0"/>
          </a:p>
        </p:txBody>
      </p:sp>
      <p:sp>
        <p:nvSpPr>
          <p:cNvPr id="3" name="Content Placeholder 2">
            <a:extLst>
              <a:ext uri="{FF2B5EF4-FFF2-40B4-BE49-F238E27FC236}">
                <a16:creationId xmlns:a16="http://schemas.microsoft.com/office/drawing/2014/main" id="{F0E6CE59-D46B-4662-8506-7AB86DA77EA5}"/>
              </a:ext>
            </a:extLst>
          </p:cNvPr>
          <p:cNvSpPr>
            <a:spLocks noGrp="1"/>
          </p:cNvSpPr>
          <p:nvPr>
            <p:ph idx="1"/>
          </p:nvPr>
        </p:nvSpPr>
        <p:spPr>
          <a:xfrm>
            <a:off x="677328" y="2160589"/>
            <a:ext cx="2930517" cy="3880773"/>
          </a:xfrm>
        </p:spPr>
        <p:txBody>
          <a:bodyPr>
            <a:normAutofit/>
          </a:bodyPr>
          <a:lstStyle/>
          <a:p>
            <a:endParaRPr lang="en-GB" dirty="0"/>
          </a:p>
        </p:txBody>
      </p:sp>
      <p:pic>
        <p:nvPicPr>
          <p:cNvPr id="4104" name="Picture 8" descr="KÃ©ptalÃ¡lat a kÃ¶vetkezÅre: âexampleâ">
            <a:extLst>
              <a:ext uri="{FF2B5EF4-FFF2-40B4-BE49-F238E27FC236}">
                <a16:creationId xmlns:a16="http://schemas.microsoft.com/office/drawing/2014/main" id="{4E2EC5CD-105C-495F-849B-F953DFA63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529" y="1261319"/>
            <a:ext cx="2596281" cy="12981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Ã©ptalÃ¡lat a kÃ¶vetkezÅre: âleapâ">
            <a:extLst>
              <a:ext uri="{FF2B5EF4-FFF2-40B4-BE49-F238E27FC236}">
                <a16:creationId xmlns:a16="http://schemas.microsoft.com/office/drawing/2014/main" id="{63299266-EB0D-4C1D-8402-E84472FFB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493" y="1261319"/>
            <a:ext cx="2596281" cy="129814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KÃ©ptalÃ¡lat a kÃ¶vetkezÅre: âimpactâ">
            <a:extLst>
              <a:ext uri="{FF2B5EF4-FFF2-40B4-BE49-F238E27FC236}">
                <a16:creationId xmlns:a16="http://schemas.microsoft.com/office/drawing/2014/main" id="{EC9EEB73-A600-42C7-8E67-CFD161A8F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529" y="3863663"/>
            <a:ext cx="2596283" cy="17330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Ã©ptalÃ¡lat a kÃ¶vetkezÅre: ârelevanceâ">
            <a:extLst>
              <a:ext uri="{FF2B5EF4-FFF2-40B4-BE49-F238E27FC236}">
                <a16:creationId xmlns:a16="http://schemas.microsoft.com/office/drawing/2014/main" id="{E5D948BE-54AB-4598-AA2C-759C2A5DE0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7718" y="3927912"/>
            <a:ext cx="2596283" cy="162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9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C0E0-72AC-4F74-96BF-3EF5BF2C732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F9CD827-EEBD-4B86-8C96-A65987F658F2}"/>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1475C309-0F83-4720-A76E-7C8AADC1D78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7203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5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4"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5"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83D2F6-3FB0-4DF9-B1E7-834F5551C42A}"/>
              </a:ext>
            </a:extLst>
          </p:cNvPr>
          <p:cNvSpPr>
            <a:spLocks noGrp="1"/>
          </p:cNvSpPr>
          <p:nvPr>
            <p:ph type="title"/>
          </p:nvPr>
        </p:nvSpPr>
        <p:spPr>
          <a:xfrm>
            <a:off x="7181723" y="609600"/>
            <a:ext cx="4512989" cy="2227730"/>
          </a:xfrm>
        </p:spPr>
        <p:txBody>
          <a:bodyPr anchor="ctr">
            <a:normAutofit/>
          </a:bodyPr>
          <a:lstStyle/>
          <a:p>
            <a:r>
              <a:rPr lang="hu-HU">
                <a:solidFill>
                  <a:srgbClr val="FFFFFF"/>
                </a:solidFill>
              </a:rPr>
              <a:t>7) Motion + Debate</a:t>
            </a:r>
            <a:endParaRPr lang="en-GB">
              <a:solidFill>
                <a:srgbClr val="FFFFFF"/>
              </a:solidFill>
            </a:endParaRPr>
          </a:p>
        </p:txBody>
      </p:sp>
      <p:pic>
        <p:nvPicPr>
          <p:cNvPr id="2050" name="Picture 2" descr="KÃ©ptalÃ¡lat a kÃ¶vetkezÅre: âbritish parliamentaryâ">
            <a:extLst>
              <a:ext uri="{FF2B5EF4-FFF2-40B4-BE49-F238E27FC236}">
                <a16:creationId xmlns:a16="http://schemas.microsoft.com/office/drawing/2014/main" id="{D0668B07-9C40-41D3-80B7-8A9AAEA88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47" y="1214087"/>
            <a:ext cx="4446271" cy="409056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FA484EE-6EE2-4FB0-8120-873A07433D68}"/>
              </a:ext>
            </a:extLst>
          </p:cNvPr>
          <p:cNvSpPr>
            <a:spLocks noGrp="1"/>
          </p:cNvSpPr>
          <p:nvPr>
            <p:ph idx="1"/>
          </p:nvPr>
        </p:nvSpPr>
        <p:spPr>
          <a:xfrm>
            <a:off x="7181725" y="2837329"/>
            <a:ext cx="4512988" cy="3317938"/>
          </a:xfrm>
        </p:spPr>
        <p:txBody>
          <a:bodyPr anchor="t">
            <a:normAutofit/>
          </a:bodyPr>
          <a:lstStyle/>
          <a:p>
            <a:r>
              <a:rPr lang="hu-HU">
                <a:solidFill>
                  <a:srgbClr val="FFFFFF"/>
                </a:solidFill>
              </a:rPr>
              <a:t>Please, form teams! </a:t>
            </a:r>
          </a:p>
          <a:p>
            <a:endParaRPr lang="en-GB">
              <a:solidFill>
                <a:srgbClr val="FFFFFF"/>
              </a:solidFill>
            </a:endParaRPr>
          </a:p>
        </p:txBody>
      </p:sp>
    </p:spTree>
    <p:extLst>
      <p:ext uri="{BB962C8B-B14F-4D97-AF65-F5344CB8AC3E}">
        <p14:creationId xmlns:p14="http://schemas.microsoft.com/office/powerpoint/2010/main" val="3496801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50BD-8A58-4DF7-941E-1E129014D5CE}"/>
              </a:ext>
            </a:extLst>
          </p:cNvPr>
          <p:cNvSpPr>
            <a:spLocks noGrp="1"/>
          </p:cNvSpPr>
          <p:nvPr>
            <p:ph type="title"/>
          </p:nvPr>
        </p:nvSpPr>
        <p:spPr/>
        <p:txBody>
          <a:bodyPr/>
          <a:lstStyle/>
          <a:p>
            <a:r>
              <a:rPr lang="hu-HU" dirty="0"/>
              <a:t>And the motion for today is...	</a:t>
            </a:r>
            <a:endParaRPr lang="en-GB" dirty="0"/>
          </a:p>
        </p:txBody>
      </p:sp>
      <p:sp>
        <p:nvSpPr>
          <p:cNvPr id="3" name="Content Placeholder 2">
            <a:extLst>
              <a:ext uri="{FF2B5EF4-FFF2-40B4-BE49-F238E27FC236}">
                <a16:creationId xmlns:a16="http://schemas.microsoft.com/office/drawing/2014/main" id="{DD184879-9187-487B-9278-8EA1BD6F77AD}"/>
              </a:ext>
            </a:extLst>
          </p:cNvPr>
          <p:cNvSpPr>
            <a:spLocks noGrp="1"/>
          </p:cNvSpPr>
          <p:nvPr>
            <p:ph idx="1"/>
          </p:nvPr>
        </p:nvSpPr>
        <p:spPr/>
        <p:txBody>
          <a:bodyPr/>
          <a:lstStyle/>
          <a:p>
            <a:r>
              <a:rPr lang="en-GB" sz="3200" dirty="0"/>
              <a:t>This House Would require university graduates to move to economically deprived areas for a substantial period of time following graduation</a:t>
            </a:r>
            <a:endParaRPr lang="hu-HU" sz="3200" dirty="0"/>
          </a:p>
          <a:p>
            <a:r>
              <a:rPr lang="hu-HU" sz="3200" dirty="0"/>
              <a:t>(Cork Open, 2016, Round #2)</a:t>
            </a:r>
            <a:endParaRPr lang="en-GB" sz="3200" dirty="0"/>
          </a:p>
          <a:p>
            <a:pPr marL="0" indent="0">
              <a:buNone/>
            </a:pPr>
            <a:endParaRPr lang="en-GB" dirty="0"/>
          </a:p>
        </p:txBody>
      </p:sp>
    </p:spTree>
    <p:extLst>
      <p:ext uri="{BB962C8B-B14F-4D97-AF65-F5344CB8AC3E}">
        <p14:creationId xmlns:p14="http://schemas.microsoft.com/office/powerpoint/2010/main" val="150556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AEA939-6083-4BD9-924E-7BEE4F16BD3F}"/>
              </a:ext>
            </a:extLst>
          </p:cNvPr>
          <p:cNvSpPr>
            <a:spLocks noGrp="1"/>
          </p:cNvSpPr>
          <p:nvPr>
            <p:ph type="title"/>
          </p:nvPr>
        </p:nvSpPr>
        <p:spPr>
          <a:xfrm>
            <a:off x="7181723" y="609600"/>
            <a:ext cx="4512989" cy="2227730"/>
          </a:xfrm>
        </p:spPr>
        <p:txBody>
          <a:bodyPr anchor="ctr">
            <a:normAutofit/>
          </a:bodyPr>
          <a:lstStyle/>
          <a:p>
            <a:r>
              <a:rPr lang="hu-HU">
                <a:solidFill>
                  <a:srgbClr val="FFFFFF"/>
                </a:solidFill>
              </a:rPr>
              <a:t>0) Revision</a:t>
            </a:r>
            <a:endParaRPr lang="en-GB">
              <a:solidFill>
                <a:srgbClr val="FFFFFF"/>
              </a:solidFill>
            </a:endParaRPr>
          </a:p>
        </p:txBody>
      </p:sp>
      <p:pic>
        <p:nvPicPr>
          <p:cNvPr id="4" name="Picture 2" descr="KÃ©ptalÃ¡lat a kÃ¶vetkezÅre: âi am sexy and i know itâ">
            <a:extLst>
              <a:ext uri="{FF2B5EF4-FFF2-40B4-BE49-F238E27FC236}">
                <a16:creationId xmlns:a16="http://schemas.microsoft.com/office/drawing/2014/main" id="{7C2B5A25-6714-4127-8A18-FDC8557CF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51" y="2388732"/>
            <a:ext cx="3856774" cy="216943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123DA84-3B53-4714-B99B-C042C0B48C17}"/>
              </a:ext>
            </a:extLst>
          </p:cNvPr>
          <p:cNvSpPr>
            <a:spLocks noGrp="1"/>
          </p:cNvSpPr>
          <p:nvPr>
            <p:ph idx="1"/>
          </p:nvPr>
        </p:nvSpPr>
        <p:spPr>
          <a:xfrm>
            <a:off x="7181725" y="2837329"/>
            <a:ext cx="4512988" cy="3317938"/>
          </a:xfrm>
        </p:spPr>
        <p:txBody>
          <a:bodyPr anchor="t">
            <a:normAutofit/>
          </a:bodyPr>
          <a:lstStyle/>
          <a:p>
            <a:r>
              <a:rPr lang="hu-HU">
                <a:solidFill>
                  <a:srgbClr val="FFFFFF"/>
                </a:solidFill>
              </a:rPr>
              <a:t>The SEXY model...</a:t>
            </a:r>
          </a:p>
          <a:p>
            <a:r>
              <a:rPr lang="hu-HU">
                <a:solidFill>
                  <a:srgbClr val="FFFFFF"/>
                </a:solidFill>
              </a:rPr>
              <a:t>Deduction</a:t>
            </a:r>
          </a:p>
          <a:p>
            <a:r>
              <a:rPr lang="hu-HU">
                <a:solidFill>
                  <a:srgbClr val="FFFFFF"/>
                </a:solidFill>
              </a:rPr>
              <a:t>Induction</a:t>
            </a:r>
          </a:p>
          <a:p>
            <a:r>
              <a:rPr lang="hu-HU">
                <a:solidFill>
                  <a:srgbClr val="FFFFFF"/>
                </a:solidFill>
              </a:rPr>
              <a:t>Analogy</a:t>
            </a:r>
          </a:p>
          <a:p>
            <a:r>
              <a:rPr lang="hu-HU">
                <a:solidFill>
                  <a:srgbClr val="FFFFFF"/>
                </a:solidFill>
              </a:rPr>
              <a:t>Abduction</a:t>
            </a:r>
          </a:p>
        </p:txBody>
      </p:sp>
    </p:spTree>
    <p:extLst>
      <p:ext uri="{BB962C8B-B14F-4D97-AF65-F5344CB8AC3E}">
        <p14:creationId xmlns:p14="http://schemas.microsoft.com/office/powerpoint/2010/main" val="43485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0FCAB80-2AD8-40EB-9E48-320773475638}"/>
              </a:ext>
            </a:extLst>
          </p:cNvPr>
          <p:cNvSpPr>
            <a:spLocks noGrp="1"/>
          </p:cNvSpPr>
          <p:nvPr>
            <p:ph type="title"/>
          </p:nvPr>
        </p:nvSpPr>
        <p:spPr>
          <a:xfrm>
            <a:off x="673754" y="643467"/>
            <a:ext cx="4203045" cy="1375608"/>
          </a:xfrm>
        </p:spPr>
        <p:txBody>
          <a:bodyPr anchor="ctr">
            <a:normAutofit/>
          </a:bodyPr>
          <a:lstStyle/>
          <a:p>
            <a:r>
              <a:rPr lang="hu-HU" dirty="0">
                <a:solidFill>
                  <a:schemeClr val="bg1"/>
                </a:solidFill>
              </a:rPr>
              <a:t>1) Why is it important? </a:t>
            </a:r>
            <a:endParaRPr lang="en-GB" dirty="0">
              <a:solidFill>
                <a:schemeClr val="bg1"/>
              </a:solidFill>
            </a:endParaRPr>
          </a:p>
        </p:txBody>
      </p:sp>
      <p:sp>
        <p:nvSpPr>
          <p:cNvPr id="3" name="Content Placeholder 2">
            <a:extLst>
              <a:ext uri="{FF2B5EF4-FFF2-40B4-BE49-F238E27FC236}">
                <a16:creationId xmlns:a16="http://schemas.microsoft.com/office/drawing/2014/main" id="{9B2F70E3-C8D7-4104-B9C2-9EBF4A6224E2}"/>
              </a:ext>
            </a:extLst>
          </p:cNvPr>
          <p:cNvSpPr>
            <a:spLocks noGrp="1"/>
          </p:cNvSpPr>
          <p:nvPr>
            <p:ph idx="1"/>
          </p:nvPr>
        </p:nvSpPr>
        <p:spPr>
          <a:xfrm>
            <a:off x="673754" y="2160590"/>
            <a:ext cx="3973943" cy="3440110"/>
          </a:xfrm>
        </p:spPr>
        <p:txBody>
          <a:bodyPr>
            <a:normAutofit/>
          </a:bodyPr>
          <a:lstStyle/>
          <a:p>
            <a:r>
              <a:rPr lang="hu-HU">
                <a:solidFill>
                  <a:schemeClr val="bg1"/>
                </a:solidFill>
              </a:rPr>
              <a:t>„He is a man of courage who does not run away, but remains at his post and fights against the enemy.” </a:t>
            </a:r>
            <a:endParaRPr lang="en-GB">
              <a:solidFill>
                <a:schemeClr val="bg1"/>
              </a:solidFill>
            </a:endParaRPr>
          </a:p>
        </p:txBody>
      </p:sp>
      <p:pic>
        <p:nvPicPr>
          <p:cNvPr id="1026" name="Picture 2" descr="KÃ©ptalÃ¡lat a kÃ¶vetkezÅre: âsocratesâ">
            <a:extLst>
              <a:ext uri="{FF2B5EF4-FFF2-40B4-BE49-F238E27FC236}">
                <a16:creationId xmlns:a16="http://schemas.microsoft.com/office/drawing/2014/main" id="{E4A14B24-825B-48E7-BC34-12405AF0E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496412"/>
            <a:ext cx="5143500" cy="3852660"/>
          </a:xfrm>
          <a:prstGeom prst="rect">
            <a:avLst/>
          </a:prstGeom>
          <a:noFill/>
          <a:extLst>
            <a:ext uri="{909E8E84-426E-40DD-AFC4-6F175D3DCCD1}">
              <a14:hiddenFill xmlns:a14="http://schemas.microsoft.com/office/drawing/2010/main">
                <a:solidFill>
                  <a:srgbClr val="FFFFFF"/>
                </a:solidFill>
              </a14:hiddenFill>
            </a:ext>
          </a:extLst>
        </p:spPr>
      </p:pic>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5434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7BC9-85B7-4B1B-BAD6-0F581C56FC54}"/>
              </a:ext>
            </a:extLst>
          </p:cNvPr>
          <p:cNvSpPr>
            <a:spLocks noGrp="1"/>
          </p:cNvSpPr>
          <p:nvPr>
            <p:ph type="title"/>
          </p:nvPr>
        </p:nvSpPr>
        <p:spPr/>
        <p:txBody>
          <a:bodyPr/>
          <a:lstStyle/>
          <a:p>
            <a:r>
              <a:rPr lang="hu-HU" dirty="0"/>
              <a:t>2) Rules of thumb: „Do”s and „Don’t”s</a:t>
            </a:r>
            <a:br>
              <a:rPr lang="hu-HU" dirty="0"/>
            </a:br>
            <a:endParaRPr lang="en-GB" dirty="0"/>
          </a:p>
        </p:txBody>
      </p:sp>
      <p:sp>
        <p:nvSpPr>
          <p:cNvPr id="6" name="Text Placeholder 5">
            <a:extLst>
              <a:ext uri="{FF2B5EF4-FFF2-40B4-BE49-F238E27FC236}">
                <a16:creationId xmlns:a16="http://schemas.microsoft.com/office/drawing/2014/main" id="{C2B3F381-8E61-41FA-BB35-7970612002CA}"/>
              </a:ext>
            </a:extLst>
          </p:cNvPr>
          <p:cNvSpPr>
            <a:spLocks noGrp="1"/>
          </p:cNvSpPr>
          <p:nvPr>
            <p:ph type="body" idx="1"/>
          </p:nvPr>
        </p:nvSpPr>
        <p:spPr/>
        <p:txBody>
          <a:bodyPr/>
          <a:lstStyle/>
          <a:p>
            <a:r>
              <a:rPr lang="hu-HU" dirty="0"/>
              <a:t>DO</a:t>
            </a:r>
            <a:endParaRPr lang="en-GB" dirty="0"/>
          </a:p>
        </p:txBody>
      </p:sp>
      <p:sp>
        <p:nvSpPr>
          <p:cNvPr id="7" name="Content Placeholder 6">
            <a:extLst>
              <a:ext uri="{FF2B5EF4-FFF2-40B4-BE49-F238E27FC236}">
                <a16:creationId xmlns:a16="http://schemas.microsoft.com/office/drawing/2014/main" id="{61B7AC22-5B50-4263-BD84-07DC3ECFFC5A}"/>
              </a:ext>
            </a:extLst>
          </p:cNvPr>
          <p:cNvSpPr>
            <a:spLocks noGrp="1"/>
          </p:cNvSpPr>
          <p:nvPr>
            <p:ph sz="half" idx="2"/>
          </p:nvPr>
        </p:nvSpPr>
        <p:spPr/>
        <p:txBody>
          <a:bodyPr/>
          <a:lstStyle/>
          <a:p>
            <a:r>
              <a:rPr lang="hu-HU" dirty="0"/>
              <a:t>Start with rebuttal	</a:t>
            </a:r>
          </a:p>
          <a:p>
            <a:r>
              <a:rPr lang="hu-HU" dirty="0"/>
              <a:t>Attack your opponent’s most important ideas at their strongest</a:t>
            </a:r>
          </a:p>
          <a:p>
            <a:r>
              <a:rPr lang="hu-HU" dirty="0"/>
              <a:t>Complete the attack</a:t>
            </a:r>
          </a:p>
          <a:p>
            <a:r>
              <a:rPr lang="hu-HU" dirty="0"/>
              <a:t>Prioritize new arguments</a:t>
            </a:r>
            <a:endParaRPr lang="en-GB" dirty="0"/>
          </a:p>
        </p:txBody>
      </p:sp>
      <p:sp>
        <p:nvSpPr>
          <p:cNvPr id="8" name="Text Placeholder 7">
            <a:extLst>
              <a:ext uri="{FF2B5EF4-FFF2-40B4-BE49-F238E27FC236}">
                <a16:creationId xmlns:a16="http://schemas.microsoft.com/office/drawing/2014/main" id="{E9D50B8D-5B9F-4AB7-9F9C-8A17E226A9FE}"/>
              </a:ext>
            </a:extLst>
          </p:cNvPr>
          <p:cNvSpPr>
            <a:spLocks noGrp="1"/>
          </p:cNvSpPr>
          <p:nvPr>
            <p:ph type="body" sz="quarter" idx="3"/>
          </p:nvPr>
        </p:nvSpPr>
        <p:spPr/>
        <p:txBody>
          <a:bodyPr/>
          <a:lstStyle/>
          <a:p>
            <a:r>
              <a:rPr lang="hu-HU" dirty="0"/>
              <a:t>DON’T	</a:t>
            </a:r>
            <a:endParaRPr lang="en-GB" dirty="0"/>
          </a:p>
        </p:txBody>
      </p:sp>
      <p:sp>
        <p:nvSpPr>
          <p:cNvPr id="9" name="Content Placeholder 8">
            <a:extLst>
              <a:ext uri="{FF2B5EF4-FFF2-40B4-BE49-F238E27FC236}">
                <a16:creationId xmlns:a16="http://schemas.microsoft.com/office/drawing/2014/main" id="{CFC3E3FA-72CC-425C-836F-3D12A25EF08E}"/>
              </a:ext>
            </a:extLst>
          </p:cNvPr>
          <p:cNvSpPr>
            <a:spLocks noGrp="1"/>
          </p:cNvSpPr>
          <p:nvPr>
            <p:ph sz="quarter" idx="4"/>
          </p:nvPr>
        </p:nvSpPr>
        <p:spPr/>
        <p:txBody>
          <a:bodyPr/>
          <a:lstStyle/>
          <a:p>
            <a:r>
              <a:rPr lang="hu-HU" dirty="0"/>
              <a:t>Rebut every single thing</a:t>
            </a:r>
          </a:p>
          <a:p>
            <a:r>
              <a:rPr lang="hu-HU" dirty="0"/>
              <a:t>Do one-liners</a:t>
            </a:r>
          </a:p>
          <a:p>
            <a:r>
              <a:rPr lang="hu-HU" dirty="0"/>
              <a:t>Ask rhetorical questions </a:t>
            </a:r>
            <a:endParaRPr lang="en-GB" dirty="0"/>
          </a:p>
        </p:txBody>
      </p:sp>
      <p:pic>
        <p:nvPicPr>
          <p:cNvPr id="2050" name="Picture 2" descr="KÃ©ptalÃ¡lat a kÃ¶vetkezÅre: âmirror of erisedâ">
            <a:extLst>
              <a:ext uri="{FF2B5EF4-FFF2-40B4-BE49-F238E27FC236}">
                <a16:creationId xmlns:a16="http://schemas.microsoft.com/office/drawing/2014/main" id="{53FD5D23-BAF3-495A-955E-9F580C172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033" y="4066537"/>
            <a:ext cx="3913438" cy="255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55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6D28-D003-4335-A2F1-737642E1C881}"/>
              </a:ext>
            </a:extLst>
          </p:cNvPr>
          <p:cNvSpPr>
            <a:spLocks noGrp="1"/>
          </p:cNvSpPr>
          <p:nvPr>
            <p:ph type="title"/>
          </p:nvPr>
        </p:nvSpPr>
        <p:spPr/>
        <p:txBody>
          <a:bodyPr/>
          <a:lstStyle/>
          <a:p>
            <a:r>
              <a:rPr lang="hu-HU" dirty="0"/>
              <a:t>3) Some forms of rebuttal</a:t>
            </a:r>
            <a:br>
              <a:rPr lang="hu-HU" dirty="0"/>
            </a:br>
            <a:endParaRPr lang="en-GB" dirty="0"/>
          </a:p>
        </p:txBody>
      </p:sp>
      <p:sp>
        <p:nvSpPr>
          <p:cNvPr id="3" name="Content Placeholder 2">
            <a:extLst>
              <a:ext uri="{FF2B5EF4-FFF2-40B4-BE49-F238E27FC236}">
                <a16:creationId xmlns:a16="http://schemas.microsoft.com/office/drawing/2014/main" id="{2410750D-586D-4AFB-A536-3F038EC7838E}"/>
              </a:ext>
            </a:extLst>
          </p:cNvPr>
          <p:cNvSpPr>
            <a:spLocks noGrp="1"/>
          </p:cNvSpPr>
          <p:nvPr>
            <p:ph idx="1"/>
          </p:nvPr>
        </p:nvSpPr>
        <p:spPr/>
        <p:txBody>
          <a:bodyPr/>
          <a:lstStyle/>
          <a:p>
            <a:r>
              <a:rPr lang="hu-HU" dirty="0"/>
              <a:t>Attacking relevance</a:t>
            </a:r>
          </a:p>
          <a:p>
            <a:r>
              <a:rPr lang="hu-HU" dirty="0"/>
              <a:t>Attacking assumption</a:t>
            </a:r>
          </a:p>
          <a:p>
            <a:r>
              <a:rPr lang="hu-HU" dirty="0"/>
              <a:t>Attacking the impact</a:t>
            </a:r>
          </a:p>
          <a:p>
            <a:r>
              <a:rPr lang="hu-HU" dirty="0"/>
              <a:t>Attacking a leap in logic</a:t>
            </a:r>
          </a:p>
          <a:p>
            <a:r>
              <a:rPr lang="hu-HU" dirty="0"/>
              <a:t>Attacking examples</a:t>
            </a:r>
            <a:endParaRPr lang="en-GB" dirty="0"/>
          </a:p>
        </p:txBody>
      </p:sp>
    </p:spTree>
    <p:extLst>
      <p:ext uri="{BB962C8B-B14F-4D97-AF65-F5344CB8AC3E}">
        <p14:creationId xmlns:p14="http://schemas.microsoft.com/office/powerpoint/2010/main" val="264564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DDE133F-8328-4CB6-A6B0-C74E247C1462}"/>
              </a:ext>
            </a:extLst>
          </p:cNvPr>
          <p:cNvSpPr>
            <a:spLocks noGrp="1"/>
          </p:cNvSpPr>
          <p:nvPr>
            <p:ph type="title"/>
          </p:nvPr>
        </p:nvSpPr>
        <p:spPr>
          <a:xfrm>
            <a:off x="673754" y="643467"/>
            <a:ext cx="4203045" cy="1375608"/>
          </a:xfrm>
        </p:spPr>
        <p:txBody>
          <a:bodyPr anchor="ctr">
            <a:normAutofit/>
          </a:bodyPr>
          <a:lstStyle/>
          <a:p>
            <a:r>
              <a:rPr lang="hu-HU">
                <a:solidFill>
                  <a:schemeClr val="bg1"/>
                </a:solidFill>
              </a:rPr>
              <a:t>Attacking relevance</a:t>
            </a:r>
            <a:endParaRPr lang="en-GB">
              <a:solidFill>
                <a:schemeClr val="bg1"/>
              </a:solidFill>
            </a:endParaRPr>
          </a:p>
        </p:txBody>
      </p:sp>
      <p:sp>
        <p:nvSpPr>
          <p:cNvPr id="3" name="Content Placeholder 2">
            <a:extLst>
              <a:ext uri="{FF2B5EF4-FFF2-40B4-BE49-F238E27FC236}">
                <a16:creationId xmlns:a16="http://schemas.microsoft.com/office/drawing/2014/main" id="{4E116D78-C7C6-4A13-83F9-F9B9623A719A}"/>
              </a:ext>
            </a:extLst>
          </p:cNvPr>
          <p:cNvSpPr>
            <a:spLocks noGrp="1"/>
          </p:cNvSpPr>
          <p:nvPr>
            <p:ph idx="1"/>
          </p:nvPr>
        </p:nvSpPr>
        <p:spPr>
          <a:xfrm>
            <a:off x="673754" y="2160590"/>
            <a:ext cx="3973943" cy="4374434"/>
          </a:xfrm>
        </p:spPr>
        <p:txBody>
          <a:bodyPr>
            <a:normAutofit/>
          </a:bodyPr>
          <a:lstStyle/>
          <a:p>
            <a:r>
              <a:rPr lang="hu-HU" dirty="0">
                <a:solidFill>
                  <a:schemeClr val="bg1"/>
                </a:solidFill>
              </a:rPr>
              <a:t>„</a:t>
            </a:r>
            <a:r>
              <a:rPr lang="en-GB" dirty="0">
                <a:solidFill>
                  <a:schemeClr val="bg1"/>
                </a:solidFill>
              </a:rPr>
              <a:t>We respect and support China's rights to take counter-terrorism and de-extremism measures to safeguard national security. We stand ready to strengthen cooperation with China," </a:t>
            </a:r>
            <a:r>
              <a:rPr lang="hu-HU" dirty="0">
                <a:solidFill>
                  <a:schemeClr val="bg1"/>
                </a:solidFill>
              </a:rPr>
              <a:t>Mohamad Bin Salman, 2019</a:t>
            </a:r>
          </a:p>
          <a:p>
            <a:r>
              <a:rPr lang="hu-HU" dirty="0">
                <a:solidFill>
                  <a:schemeClr val="bg1"/>
                </a:solidFill>
              </a:rPr>
              <a:t>REBUTT: Bin Salman is a leader of a muslim country, where terrorism is not a factor, and it should be much more important, to talk about the issues of muslim minorities in China, and how they are treated. This keeps sending out a bad message...</a:t>
            </a:r>
            <a:endParaRPr lang="en-GB" dirty="0">
              <a:solidFill>
                <a:schemeClr val="bg1"/>
              </a:solidFill>
            </a:endParaRPr>
          </a:p>
        </p:txBody>
      </p:sp>
      <p:pic>
        <p:nvPicPr>
          <p:cNvPr id="4" name="Picture 4" descr="KÃ©ptalÃ¡lat a kÃ¶vetkezÅre: ârelevanceâ">
            <a:extLst>
              <a:ext uri="{FF2B5EF4-FFF2-40B4-BE49-F238E27FC236}">
                <a16:creationId xmlns:a16="http://schemas.microsoft.com/office/drawing/2014/main" id="{02DCD454-F06A-49AD-83CA-68E367770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815399"/>
            <a:ext cx="5143500" cy="3214687"/>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5902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DDE133F-8328-4CB6-A6B0-C74E247C1462}"/>
              </a:ext>
            </a:extLst>
          </p:cNvPr>
          <p:cNvSpPr>
            <a:spLocks noGrp="1"/>
          </p:cNvSpPr>
          <p:nvPr>
            <p:ph type="title"/>
          </p:nvPr>
        </p:nvSpPr>
        <p:spPr>
          <a:xfrm>
            <a:off x="673754" y="643467"/>
            <a:ext cx="4203045" cy="1375608"/>
          </a:xfrm>
        </p:spPr>
        <p:txBody>
          <a:bodyPr anchor="ctr">
            <a:normAutofit/>
          </a:bodyPr>
          <a:lstStyle/>
          <a:p>
            <a:r>
              <a:rPr lang="hu-HU">
                <a:solidFill>
                  <a:schemeClr val="bg1"/>
                </a:solidFill>
              </a:rPr>
              <a:t>Attacking relevance</a:t>
            </a:r>
            <a:endParaRPr lang="en-GB">
              <a:solidFill>
                <a:schemeClr val="bg1"/>
              </a:solidFill>
            </a:endParaRPr>
          </a:p>
        </p:txBody>
      </p:sp>
      <p:sp>
        <p:nvSpPr>
          <p:cNvPr id="3" name="Content Placeholder 2">
            <a:extLst>
              <a:ext uri="{FF2B5EF4-FFF2-40B4-BE49-F238E27FC236}">
                <a16:creationId xmlns:a16="http://schemas.microsoft.com/office/drawing/2014/main" id="{4E116D78-C7C6-4A13-83F9-F9B9623A719A}"/>
              </a:ext>
            </a:extLst>
          </p:cNvPr>
          <p:cNvSpPr>
            <a:spLocks noGrp="1"/>
          </p:cNvSpPr>
          <p:nvPr>
            <p:ph idx="1"/>
          </p:nvPr>
        </p:nvSpPr>
        <p:spPr>
          <a:xfrm>
            <a:off x="673754" y="2160590"/>
            <a:ext cx="3973943" cy="4407990"/>
          </a:xfrm>
        </p:spPr>
        <p:txBody>
          <a:bodyPr>
            <a:normAutofit/>
          </a:bodyPr>
          <a:lstStyle/>
          <a:p>
            <a:r>
              <a:rPr lang="hu-HU" dirty="0">
                <a:solidFill>
                  <a:schemeClr val="bg1"/>
                </a:solidFill>
              </a:rPr>
              <a:t>„So, as a conclusion, this proposition would boost Nigeria’s GDP, by increasing industrial output.”</a:t>
            </a:r>
          </a:p>
          <a:p>
            <a:r>
              <a:rPr lang="hu-HU" dirty="0">
                <a:solidFill>
                  <a:schemeClr val="bg1"/>
                </a:solidFill>
              </a:rPr>
              <a:t>REBUTT: Industrical factories are held by global corporations, and they are not intended to spend their profit in Nigeria. Thus, the average nigerians won’t earn more money, and it is likely that this proposal won’t help them, meanwhile, foreign capital investors already have a good enough life.  </a:t>
            </a:r>
            <a:endParaRPr lang="en-GB" dirty="0">
              <a:solidFill>
                <a:schemeClr val="bg1"/>
              </a:solidFill>
            </a:endParaRPr>
          </a:p>
        </p:txBody>
      </p:sp>
      <p:pic>
        <p:nvPicPr>
          <p:cNvPr id="4" name="Picture 4" descr="KÃ©ptalÃ¡lat a kÃ¶vetkezÅre: ârelevanceâ">
            <a:extLst>
              <a:ext uri="{FF2B5EF4-FFF2-40B4-BE49-F238E27FC236}">
                <a16:creationId xmlns:a16="http://schemas.microsoft.com/office/drawing/2014/main" id="{02DCD454-F06A-49AD-83CA-68E367770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815399"/>
            <a:ext cx="5143500" cy="3214687"/>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348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4CE8AC1-3B25-496D-8D3B-314515FA3EF7}"/>
              </a:ext>
            </a:extLst>
          </p:cNvPr>
          <p:cNvSpPr>
            <a:spLocks noGrp="1"/>
          </p:cNvSpPr>
          <p:nvPr>
            <p:ph type="title"/>
          </p:nvPr>
        </p:nvSpPr>
        <p:spPr>
          <a:xfrm>
            <a:off x="673754" y="643467"/>
            <a:ext cx="4203045" cy="1375608"/>
          </a:xfrm>
        </p:spPr>
        <p:txBody>
          <a:bodyPr anchor="ctr">
            <a:normAutofit/>
          </a:bodyPr>
          <a:lstStyle/>
          <a:p>
            <a:r>
              <a:rPr lang="hu-HU">
                <a:solidFill>
                  <a:schemeClr val="bg1"/>
                </a:solidFill>
              </a:rPr>
              <a:t>Attacking the impact</a:t>
            </a:r>
            <a:endParaRPr lang="en-GB">
              <a:solidFill>
                <a:schemeClr val="bg1"/>
              </a:solidFill>
            </a:endParaRPr>
          </a:p>
        </p:txBody>
      </p:sp>
      <p:sp>
        <p:nvSpPr>
          <p:cNvPr id="3" name="Content Placeholder 2">
            <a:extLst>
              <a:ext uri="{FF2B5EF4-FFF2-40B4-BE49-F238E27FC236}">
                <a16:creationId xmlns:a16="http://schemas.microsoft.com/office/drawing/2014/main" id="{0F17F1BC-38C2-4452-BF23-A13F701D23C4}"/>
              </a:ext>
            </a:extLst>
          </p:cNvPr>
          <p:cNvSpPr>
            <a:spLocks noGrp="1"/>
          </p:cNvSpPr>
          <p:nvPr>
            <p:ph idx="1"/>
          </p:nvPr>
        </p:nvSpPr>
        <p:spPr>
          <a:xfrm>
            <a:off x="673754" y="2160589"/>
            <a:ext cx="3973943" cy="4500269"/>
          </a:xfrm>
        </p:spPr>
        <p:txBody>
          <a:bodyPr>
            <a:normAutofit fontScale="85000" lnSpcReduction="20000"/>
          </a:bodyPr>
          <a:lstStyle/>
          <a:p>
            <a:r>
              <a:rPr lang="en-GB" dirty="0">
                <a:solidFill>
                  <a:schemeClr val="bg1"/>
                </a:solidFill>
              </a:rPr>
              <a:t>"The </a:t>
            </a:r>
            <a:r>
              <a:rPr lang="en-GB" dirty="0" err="1">
                <a:solidFill>
                  <a:schemeClr val="bg1"/>
                </a:solidFill>
              </a:rPr>
              <a:t>heartbreaking</a:t>
            </a:r>
            <a:r>
              <a:rPr lang="en-GB" dirty="0">
                <a:solidFill>
                  <a:schemeClr val="bg1"/>
                </a:solidFill>
              </a:rPr>
              <a:t> violence in Venezuela must stop. I stand with President @</a:t>
            </a:r>
            <a:r>
              <a:rPr lang="en-GB" dirty="0" err="1">
                <a:solidFill>
                  <a:schemeClr val="bg1"/>
                </a:solidFill>
              </a:rPr>
              <a:t>JGuaido</a:t>
            </a:r>
            <a:r>
              <a:rPr lang="en-GB" dirty="0">
                <a:solidFill>
                  <a:schemeClr val="bg1"/>
                </a:solidFill>
              </a:rPr>
              <a:t>, the National Assembly, and the people of #Venezuela as they embrace their right to live in peace, choose their leaders, and decide their future, in harmony with their </a:t>
            </a:r>
            <a:r>
              <a:rPr lang="en-GB" dirty="0" err="1">
                <a:solidFill>
                  <a:schemeClr val="bg1"/>
                </a:solidFill>
              </a:rPr>
              <a:t>neighbors</a:t>
            </a:r>
            <a:r>
              <a:rPr lang="hu-HU" dirty="0">
                <a:solidFill>
                  <a:schemeClr val="bg1"/>
                </a:solidFill>
              </a:rPr>
              <a:t>.</a:t>
            </a:r>
            <a:r>
              <a:rPr lang="en-GB" dirty="0">
                <a:solidFill>
                  <a:schemeClr val="bg1"/>
                </a:solidFill>
              </a:rPr>
              <a:t>„</a:t>
            </a:r>
            <a:r>
              <a:rPr lang="hu-HU" dirty="0">
                <a:solidFill>
                  <a:schemeClr val="bg1"/>
                </a:solidFill>
              </a:rPr>
              <a:t> Hillary Clinton on Twitter</a:t>
            </a:r>
          </a:p>
          <a:p>
            <a:r>
              <a:rPr lang="hu-HU" dirty="0">
                <a:solidFill>
                  <a:schemeClr val="bg1"/>
                </a:solidFill>
              </a:rPr>
              <a:t>REBUTT: Peace and democracy are marginal short-term impacts, compared to the economic problems, that Venezuela is currently facing. It doesn’t matter, how long the civil war keeps going, but the ultimate goal mustn’t be peace or democracy itself, but to establish a sustainable economy, therefore noone should intervene in the Columbian conflict, because solving the crisis from foreign aid, will force Venezuela to a less souverign, and less sustainable economy in the future. </a:t>
            </a:r>
            <a:endParaRPr lang="en-GB" dirty="0">
              <a:solidFill>
                <a:schemeClr val="bg1"/>
              </a:solidFill>
            </a:endParaRPr>
          </a:p>
        </p:txBody>
      </p:sp>
      <p:pic>
        <p:nvPicPr>
          <p:cNvPr id="4" name="Picture 2" descr="KÃ©ptalÃ¡lat a kÃ¶vetkezÅre: âimpactâ">
            <a:extLst>
              <a:ext uri="{FF2B5EF4-FFF2-40B4-BE49-F238E27FC236}">
                <a16:creationId xmlns:a16="http://schemas.microsoft.com/office/drawing/2014/main" id="{91DF3F38-7C32-469F-9680-FC2431D3C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059088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102</TotalTime>
  <Words>926</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Refutation = Rebutt</vt:lpstr>
      <vt:lpstr>Contents </vt:lpstr>
      <vt:lpstr>0) Revision</vt:lpstr>
      <vt:lpstr>1) Why is it important? </vt:lpstr>
      <vt:lpstr>2) Rules of thumb: „Do”s and „Don’t”s </vt:lpstr>
      <vt:lpstr>3) Some forms of rebuttal </vt:lpstr>
      <vt:lpstr>Attacking relevance</vt:lpstr>
      <vt:lpstr>Attacking relevance</vt:lpstr>
      <vt:lpstr>Attacking the impact</vt:lpstr>
      <vt:lpstr>Attacking the impact</vt:lpstr>
      <vt:lpstr>Attacking a leap in logic</vt:lpstr>
      <vt:lpstr>Attacking a leap in logic</vt:lpstr>
      <vt:lpstr>Attacking examples</vt:lpstr>
      <vt:lpstr>Attacking examples</vt:lpstr>
      <vt:lpstr>Attacking examples</vt:lpstr>
      <vt:lpstr>4) Practice </vt:lpstr>
      <vt:lpstr>5) Observations of practice and further advice </vt:lpstr>
      <vt:lpstr>5) Observations of practice and further advice </vt:lpstr>
      <vt:lpstr>PowerPoint Presentation</vt:lpstr>
      <vt:lpstr>6) Wrap-up </vt:lpstr>
      <vt:lpstr>Forms of rebutt</vt:lpstr>
      <vt:lpstr>PowerPoint Presentation</vt:lpstr>
      <vt:lpstr>7) Motion + Debate</vt:lpstr>
      <vt:lpstr>And the motion for today 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Refutation = Rebutt</dc:title>
  <dc:creator>Meleg András</dc:creator>
  <cp:lastModifiedBy>Meleg András</cp:lastModifiedBy>
  <cp:revision>2</cp:revision>
  <dcterms:created xsi:type="dcterms:W3CDTF">2019-02-24T17:24:54Z</dcterms:created>
  <dcterms:modified xsi:type="dcterms:W3CDTF">2019-02-24T19:24:40Z</dcterms:modified>
</cp:coreProperties>
</file>