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70" r:id="rId9"/>
    <p:sldId id="271" r:id="rId10"/>
    <p:sldId id="272" r:id="rId11"/>
    <p:sldId id="274" r:id="rId12"/>
    <p:sldId id="273" r:id="rId13"/>
    <p:sldId id="260" r:id="rId14"/>
    <p:sldId id="261" r:id="rId15"/>
    <p:sldId id="262" r:id="rId16"/>
    <p:sldId id="263" r:id="rId17"/>
    <p:sldId id="279" r:id="rId18"/>
    <p:sldId id="264" r:id="rId19"/>
    <p:sldId id="267" r:id="rId20"/>
    <p:sldId id="265" r:id="rId21"/>
    <p:sldId id="266" r:id="rId22"/>
    <p:sldId id="268" r:id="rId23"/>
    <p:sldId id="269" r:id="rId24"/>
    <p:sldId id="275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900"/>
    <a:srgbClr val="FFFFFF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7CE84F3-28C3-443E-9E96-99CF82512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703" autoAdjust="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33EC2-9EC5-4E10-9144-86E86613D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9F941-E752-4BD2-BA91-874CE8E1C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D978-A294-4268-829C-55C7EB5D9910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5445-1C7B-4CE5-97AA-11FE3B0D1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B5BE-3C96-4779-BAFC-FA6CC51DA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A8D4-27C8-4D41-90BD-AED8D47A3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9404-0252-4823-AD24-A092A5EE9433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72E0-5198-46C6-8EFE-44A646AD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1E50CE-2A10-414D-A44D-9CE008E33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FBB01-2158-40AB-B652-ED00805909B1}"/>
              </a:ext>
            </a:extLst>
          </p:cNvPr>
          <p:cNvSpPr/>
          <p:nvPr userDrawn="1"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2/5/2022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55" y="6236208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01CDD-F399-4646-90ED-E57A0E609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748789" y="246231"/>
            <a:ext cx="3787891" cy="957729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algn="r">
              <a:defRPr sz="40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52D643-DA50-4240-9810-A9BBB9728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92439" y="1343510"/>
            <a:ext cx="3383905" cy="447251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228600" indent="0" algn="r">
              <a:buNone/>
              <a:defRPr sz="2000">
                <a:solidFill>
                  <a:schemeClr val="bg1"/>
                </a:solidFill>
              </a:defRPr>
            </a:lvl2pPr>
            <a:lvl3pPr marL="457200" indent="0" algn="r">
              <a:buNone/>
              <a:defRPr sz="2000">
                <a:solidFill>
                  <a:schemeClr val="bg1"/>
                </a:solidFill>
              </a:defRPr>
            </a:lvl3pPr>
            <a:lvl4pPr marL="685800" indent="0" algn="r">
              <a:buNone/>
              <a:defRPr sz="2000">
                <a:solidFill>
                  <a:schemeClr val="bg1"/>
                </a:solidFill>
              </a:defRPr>
            </a:lvl4pPr>
            <a:lvl5pPr marL="914400" indent="0" algn="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68FB-6A04-4C02-A197-0044D616A95A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noFill/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FC25-236C-4A4E-83A6-4EBE36B8339C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2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2/5/2022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6D812-2BC4-484A-A3B0-D751943CA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4927" y="2313433"/>
            <a:ext cx="4270248" cy="704088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5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A7AD-2B2B-4A1B-8A04-1B82238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31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83920" y="592183"/>
            <a:ext cx="5750440" cy="1810379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 defTabSz="0">
              <a:buFont typeface="Arial" panose="020B0604020202020204" pitchFamily="34" charset="0"/>
              <a:buNone/>
              <a:defRPr sz="400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7200" y="0"/>
            <a:ext cx="5700896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32071" y="2417802"/>
            <a:ext cx="5297398" cy="3710855"/>
          </a:xfrm>
        </p:spPr>
        <p:txBody>
          <a:bodyPr anchor="t" anchorCtr="1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26BE6-63BD-4193-A5B9-87DBDF176AB9}"/>
              </a:ext>
            </a:extLst>
          </p:cNvPr>
          <p:cNvSpPr/>
          <p:nvPr userDrawn="1"/>
        </p:nvSpPr>
        <p:spPr>
          <a:xfrm rot="5400000">
            <a:off x="5712000" y="-5718344"/>
            <a:ext cx="756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175220" y="3508040"/>
            <a:ext cx="3841560" cy="342000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algn="l">
              <a:defRPr sz="240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4860" y="1005840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629149" y="6254056"/>
            <a:ext cx="2753746" cy="32396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175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66642" y="623316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10B646-69BD-42FF-80B8-7A065EA6A28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93917" y="996684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4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21E085-4E62-4EC9-A5F1-16523F195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942215" y="426720"/>
            <a:ext cx="4699941" cy="1188720"/>
          </a:xfrm>
          <a:noFill/>
          <a:ln>
            <a:noFill/>
          </a:ln>
        </p:spPr>
        <p:txBody>
          <a:bodyPr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CDFB3A-4CE3-463F-8C40-B15E3F5CF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876" y="1818152"/>
            <a:ext cx="4045844" cy="4277848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28600" indent="0" algn="l">
              <a:buNone/>
              <a:defRPr>
                <a:solidFill>
                  <a:schemeClr val="tx1"/>
                </a:solidFill>
              </a:defRPr>
            </a:lvl2pPr>
            <a:lvl3pPr marL="457200" indent="0" algn="l">
              <a:buNone/>
              <a:defRPr>
                <a:solidFill>
                  <a:schemeClr val="tx1"/>
                </a:solidFill>
              </a:defRPr>
            </a:lvl3pPr>
            <a:lvl4pPr marL="685800" indent="0" algn="l">
              <a:buNone/>
              <a:defRPr>
                <a:solidFill>
                  <a:schemeClr val="tx1"/>
                </a:solidFill>
              </a:defRPr>
            </a:lvl4pPr>
            <a:lvl5pPr marL="914400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356109-298D-4C51-9DC7-DC74594DC2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2155" y="396240"/>
            <a:ext cx="5927725" cy="59896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 descr="decorative element">
            <a:extLst>
              <a:ext uri="{FF2B5EF4-FFF2-40B4-BE49-F238E27FC236}">
                <a16:creationId xmlns:a16="http://schemas.microsoft.com/office/drawing/2014/main" id="{167C85F9-C124-4D12-B4AC-317A35D7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1749" y="1720670"/>
            <a:ext cx="3780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E53EE8-1567-4A1C-B5FB-9243D17B16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CB378-10E3-4D4E-82B7-47858EDEE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827" y="543339"/>
            <a:ext cx="5040000" cy="5765661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7045" y="635808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361" y="638290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4538" y="633718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2BF3C7-5EFF-4508-B560-D9A68D3F7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04361" y="164690"/>
            <a:ext cx="4593772" cy="2624056"/>
          </a:xfrm>
          <a:noFill/>
          <a:ln>
            <a:noFill/>
          </a:ln>
        </p:spPr>
        <p:txBody>
          <a:bodyPr anchor="t" anchorCtr="0">
            <a:noAutofit/>
          </a:bodyPr>
          <a:lstStyle>
            <a:lvl1pPr>
              <a:defRPr sz="400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64B51-A9B6-4A76-949F-5769931247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61" y="3233530"/>
            <a:ext cx="4593771" cy="2902590"/>
          </a:xfrm>
        </p:spPr>
        <p:txBody>
          <a:bodyPr>
            <a:normAutofit/>
          </a:bodyPr>
          <a:lstStyle>
            <a:lvl1pPr marL="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1pPr>
            <a:lvl2pPr marL="2286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3pPr>
            <a:lvl4pPr marL="6858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4pPr>
            <a:lvl5pPr marL="9144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712900" y="407684"/>
            <a:ext cx="4910096" cy="225716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780414" y="3019130"/>
            <a:ext cx="4584265" cy="3159033"/>
          </a:xfrm>
        </p:spPr>
        <p:txBody>
          <a:bodyPr anchor="t" anchorCtr="1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EC71D9-8368-4022-BA35-B43400F925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320" y="407684"/>
            <a:ext cx="5625849" cy="5770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16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5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8440A-E3ED-426B-A1F8-1D7557F9584D}"/>
              </a:ext>
            </a:extLst>
          </p:cNvPr>
          <p:cNvSpPr/>
          <p:nvPr userDrawn="1"/>
        </p:nvSpPr>
        <p:spPr>
          <a:xfrm>
            <a:off x="0" y="3648173"/>
            <a:ext cx="12192000" cy="3209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887121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2/5/2022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6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1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90" r:id="rId3"/>
    <p:sldLayoutId id="2147483666" r:id="rId4"/>
    <p:sldLayoutId id="2147483687" r:id="rId5"/>
    <p:sldLayoutId id="2147483680" r:id="rId6"/>
    <p:sldLayoutId id="2147483688" r:id="rId7"/>
    <p:sldLayoutId id="2147483673" r:id="rId8"/>
    <p:sldLayoutId id="2147483692" r:id="rId9"/>
    <p:sldLayoutId id="2147483674" r:id="rId10"/>
    <p:sldLayoutId id="2147483676" r:id="rId11"/>
    <p:sldLayoutId id="2147483677" r:id="rId12"/>
    <p:sldLayoutId id="2147483691" r:id="rId13"/>
    <p:sldLayoutId id="2147483689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spc="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D73FC2-626D-4603-9B55-6C881D6C2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solidFill>
                  <a:schemeClr val="tx1"/>
                </a:solidFill>
              </a:rPr>
              <a:t>Debating the </a:t>
            </a:r>
            <a:r>
              <a:rPr lang="hu-HU" sz="3600" b="1" dirty="0">
                <a:solidFill>
                  <a:schemeClr val="tx1"/>
                </a:solidFill>
              </a:rPr>
              <a:t>European Union</a:t>
            </a:r>
            <a:endParaRPr lang="en-AU" sz="3600" b="1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6562A8-41A2-479F-864E-F87CFCF66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on </a:t>
            </a:r>
            <a:r>
              <a:rPr lang="hu-HU" sz="2800" b="1" dirty="0"/>
              <a:t>February 5 2022 </a:t>
            </a:r>
            <a:r>
              <a:rPr lang="hu-HU" sz="2800" dirty="0"/>
              <a:t>by </a:t>
            </a:r>
            <a:r>
              <a:rPr lang="hu-HU" sz="2800" b="1" dirty="0"/>
              <a:t>Andras Meleg 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51755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D9D403-F797-4F59-81C2-8E829B278923}"/>
              </a:ext>
            </a:extLst>
          </p:cNvPr>
          <p:cNvSpPr/>
          <p:nvPr/>
        </p:nvSpPr>
        <p:spPr>
          <a:xfrm>
            <a:off x="2097157" y="5416825"/>
            <a:ext cx="9432234" cy="8448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C521C-19D2-49F4-AF8B-5F688995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9228680" cy="118872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Free movement of persons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04FE-E9A8-4A37-A50F-98BB2A47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228681" cy="3623608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</a:rPr>
              <a:t>Travelling, Erasmus, Erasmus+, etc.</a:t>
            </a:r>
          </a:p>
          <a:p>
            <a:r>
              <a:rPr lang="hu-HU" dirty="0">
                <a:solidFill>
                  <a:schemeClr val="bg1"/>
                </a:solidFill>
              </a:rPr>
              <a:t>Cultural connection</a:t>
            </a:r>
          </a:p>
          <a:p>
            <a:r>
              <a:rPr lang="hu-HU" dirty="0">
                <a:solidFill>
                  <a:schemeClr val="accent2"/>
                </a:solidFill>
              </a:rPr>
              <a:t>WHY did NOT happen BEFORE?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1: History (wars)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2: Lack of infrastructure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3: Demand </a:t>
            </a:r>
          </a:p>
          <a:p>
            <a:pPr lvl="1"/>
            <a:endParaRPr lang="hu-HU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hu-HU" sz="2600" dirty="0">
                <a:solidFill>
                  <a:schemeClr val="tx1"/>
                </a:solidFill>
                <a:sym typeface="Wingdings" panose="05000000000000000000" pitchFamily="2" charset="2"/>
              </a:rPr>
              <a:t>Practice: should people spend holidays abroad or in their home country?</a:t>
            </a:r>
          </a:p>
        </p:txBody>
      </p:sp>
    </p:spTree>
    <p:extLst>
      <p:ext uri="{BB962C8B-B14F-4D97-AF65-F5344CB8AC3E}">
        <p14:creationId xmlns:p14="http://schemas.microsoft.com/office/powerpoint/2010/main" val="407278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9855-709F-4B06-BEE2-5E70269C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049" y="964692"/>
            <a:ext cx="8214890" cy="118872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Free movement of goods &amp; capital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A945-1D81-447E-8E47-7C7E30B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048" y="2618166"/>
            <a:ext cx="8294403" cy="310198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2"/>
                </a:solidFill>
              </a:rPr>
              <a:t>WHY is trade better? </a:t>
            </a:r>
          </a:p>
          <a:p>
            <a:pPr lvl="1"/>
            <a:r>
              <a:rPr lang="hu-HU" dirty="0">
                <a:solidFill>
                  <a:schemeClr val="accent2"/>
                </a:solidFill>
              </a:rPr>
              <a:t>1: comparative advantages</a:t>
            </a:r>
          </a:p>
          <a:p>
            <a:pPr lvl="1"/>
            <a:r>
              <a:rPr lang="hu-HU" dirty="0">
                <a:solidFill>
                  <a:schemeClr val="accent2"/>
                </a:solidFill>
              </a:rPr>
              <a:t>2: peace</a:t>
            </a:r>
          </a:p>
          <a:p>
            <a:pPr lvl="1"/>
            <a:r>
              <a:rPr lang="hu-HU" dirty="0">
                <a:solidFill>
                  <a:schemeClr val="accent2"/>
                </a:solidFill>
              </a:rPr>
              <a:t>3: scale-advantage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4C9492-AD45-4F19-A952-B801B56A6E12}"/>
              </a:ext>
            </a:extLst>
          </p:cNvPr>
          <p:cNvSpPr/>
          <p:nvPr/>
        </p:nvSpPr>
        <p:spPr>
          <a:xfrm>
            <a:off x="1540565" y="5148470"/>
            <a:ext cx="9471992" cy="944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Every transaction that A &amp; B : no transaction between B &amp; C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5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925B-A9B0-4003-862C-4ACBD816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Free movement of services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6F3-4DB3-4082-A8B7-AC6C5B81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Basically it means the ease of regulations</a:t>
            </a:r>
          </a:p>
          <a:p>
            <a:r>
              <a:rPr lang="hu-HU" dirty="0">
                <a:solidFill>
                  <a:schemeClr val="bg1"/>
                </a:solidFill>
              </a:rPr>
              <a:t>Result: other businesses can come here more easily</a:t>
            </a:r>
          </a:p>
          <a:p>
            <a:r>
              <a:rPr lang="hu-HU" dirty="0">
                <a:solidFill>
                  <a:schemeClr val="bg1"/>
                </a:solidFill>
              </a:rPr>
              <a:t>Impact: New ideas can flow in more easily</a:t>
            </a:r>
          </a:p>
          <a:p>
            <a:r>
              <a:rPr lang="hu-HU" dirty="0">
                <a:solidFill>
                  <a:schemeClr val="bg1"/>
                </a:solidFill>
              </a:rPr>
              <a:t>Danger: </a:t>
            </a:r>
            <a:r>
              <a:rPr lang="hu-HU" i="1" dirty="0">
                <a:solidFill>
                  <a:schemeClr val="bg1"/>
                </a:solidFill>
              </a:rPr>
              <a:t>„Polish-plumbers”</a:t>
            </a:r>
          </a:p>
          <a:p>
            <a:r>
              <a:rPr lang="hu-HU" dirty="0">
                <a:solidFill>
                  <a:schemeClr val="bg1"/>
                </a:solidFill>
              </a:rPr>
              <a:t>Story: SU in Denmark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B0A16C-788C-4028-A4E5-C9D04F94A55B}"/>
              </a:ext>
            </a:extLst>
          </p:cNvPr>
          <p:cNvSpPr/>
          <p:nvPr/>
        </p:nvSpPr>
        <p:spPr>
          <a:xfrm>
            <a:off x="1315278" y="5697885"/>
            <a:ext cx="9561443" cy="10535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Few examples of these services: </a:t>
            </a:r>
            <a:r>
              <a:rPr lang="hu-HU" b="1" dirty="0">
                <a:solidFill>
                  <a:schemeClr val="tx1"/>
                </a:solidFill>
              </a:rPr>
              <a:t>food </a:t>
            </a:r>
            <a:r>
              <a:rPr lang="hu-HU" dirty="0">
                <a:solidFill>
                  <a:schemeClr val="tx1"/>
                </a:solidFill>
              </a:rPr>
              <a:t>franchises, international </a:t>
            </a:r>
            <a:r>
              <a:rPr lang="hu-HU" b="1" dirty="0">
                <a:solidFill>
                  <a:schemeClr val="tx1"/>
                </a:solidFill>
              </a:rPr>
              <a:t>travel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b="1" dirty="0">
                <a:solidFill>
                  <a:schemeClr val="tx1"/>
                </a:solidFill>
              </a:rPr>
              <a:t>IT </a:t>
            </a:r>
            <a:r>
              <a:rPr lang="hu-HU" dirty="0">
                <a:solidFill>
                  <a:schemeClr val="tx1"/>
                </a:solidFill>
              </a:rPr>
              <a:t>companies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9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6180-CD4C-4D4F-93C5-3E9B7284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What is NOT in the 4 freedoms?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0A44-B686-4DFB-91F5-D49BB1AF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1: political union</a:t>
            </a:r>
          </a:p>
          <a:p>
            <a:r>
              <a:rPr lang="hu-HU" dirty="0">
                <a:solidFill>
                  <a:schemeClr val="bg1"/>
                </a:solidFill>
              </a:rPr>
              <a:t>2: legislative union</a:t>
            </a:r>
          </a:p>
          <a:p>
            <a:r>
              <a:rPr lang="hu-HU" dirty="0">
                <a:solidFill>
                  <a:schemeClr val="bg1"/>
                </a:solidFill>
              </a:rPr>
              <a:t>3: military union</a:t>
            </a:r>
          </a:p>
          <a:p>
            <a:r>
              <a:rPr lang="hu-HU" dirty="0">
                <a:solidFill>
                  <a:schemeClr val="bg1"/>
                </a:solidFill>
              </a:rPr>
              <a:t>4: is there an „ideal” size?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4979-65F8-4F6F-8C61-23A89B7E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Clashpoint 1: Sovereignty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58C2-CEB7-4A2D-8C5F-9F548FC2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Almost every EU debate has this</a:t>
            </a:r>
          </a:p>
          <a:p>
            <a:r>
              <a:rPr lang="hu-HU" dirty="0">
                <a:solidFill>
                  <a:schemeClr val="bg1"/>
                </a:solidFill>
              </a:rPr>
              <a:t>EU Council: 1 country 1 vote</a:t>
            </a:r>
          </a:p>
          <a:p>
            <a:r>
              <a:rPr lang="hu-HU" dirty="0">
                <a:solidFill>
                  <a:schemeClr val="accent2"/>
                </a:solidFill>
              </a:rPr>
              <a:t>How is this changing?</a:t>
            </a:r>
          </a:p>
          <a:p>
            <a:pPr lvl="1"/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1: Committee: who gets into positions?</a:t>
            </a:r>
          </a:p>
          <a:p>
            <a:pPr lvl="1"/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2: Eurozone and economic power</a:t>
            </a:r>
          </a:p>
          <a:p>
            <a:pPr lvl="1"/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3: European Parliament </a:t>
            </a:r>
            <a:r>
              <a:rPr lang="hu-HU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elected by the people</a:t>
            </a:r>
            <a:endParaRPr lang="hu-H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2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4979-65F8-4F6F-8C61-23A89B7E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Clashpoint 1: Sovereignty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58C2-CEB7-4A2D-8C5F-9F548FC2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Almost every EU debate has this</a:t>
            </a:r>
          </a:p>
          <a:p>
            <a:r>
              <a:rPr lang="hu-HU" dirty="0">
                <a:solidFill>
                  <a:schemeClr val="bg1"/>
                </a:solidFill>
              </a:rPr>
              <a:t>EU Council: 1 country 1 vote</a:t>
            </a:r>
          </a:p>
          <a:p>
            <a:r>
              <a:rPr lang="hu-HU" dirty="0">
                <a:solidFill>
                  <a:schemeClr val="accent2"/>
                </a:solidFill>
              </a:rPr>
              <a:t>How is this changing?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1: Committee: who gets into positions?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2: Eurozone and economic power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3: European Parliament </a:t>
            </a:r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 elected by the people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8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981E-DE69-45F5-81FC-BD714C82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What happened in 2019?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AEB2-69F6-46E5-807B-4AC97FDE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8" y="2791325"/>
            <a:ext cx="4871129" cy="310198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EU Parliament turnout: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Younger generation voted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Made traditional parties weaker</a:t>
            </a:r>
          </a:p>
          <a:p>
            <a:pPr lvl="1"/>
            <a:r>
              <a:rPr lang="hu-HU" dirty="0">
                <a:solidFill>
                  <a:schemeClr val="accent2"/>
                </a:solidFill>
              </a:rPr>
              <a:t>What will happen next?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1575E-4606-479E-8310-F78966DC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30" y="3091071"/>
            <a:ext cx="6217308" cy="33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3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AB5-7610-4E5A-A5F0-1D793DFC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8781420" cy="118872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Clashpoint 2: Euro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4262-D685-4BCC-B7E8-5530294A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781421" cy="3101983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accent2"/>
                </a:solidFill>
              </a:rPr>
              <a:t>Where</a:t>
            </a:r>
            <a:r>
              <a:rPr lang="hu-HU" dirty="0">
                <a:solidFill>
                  <a:srgbClr val="FAB900"/>
                </a:solidFill>
              </a:rPr>
              <a:t> doe</a:t>
            </a:r>
            <a:r>
              <a:rPr lang="hu-HU" dirty="0">
                <a:solidFill>
                  <a:srgbClr val="FAB900"/>
                </a:solidFill>
                <a:sym typeface="Wingdings" panose="05000000000000000000" pitchFamily="2" charset="2"/>
              </a:rPr>
              <a:t>s</a:t>
            </a:r>
            <a:r>
              <a:rPr lang="hu-HU" dirty="0">
                <a:solidFill>
                  <a:srgbClr val="FAB900"/>
                </a:solidFill>
              </a:rPr>
              <a:t> </a:t>
            </a:r>
            <a:r>
              <a:rPr lang="hu-HU" dirty="0">
                <a:solidFill>
                  <a:schemeClr val="accent2"/>
                </a:solidFill>
              </a:rPr>
              <a:t>the value of money come from? 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TRUST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Supply + Demand </a:t>
            </a:r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 people buy currency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Why Germany wants to undervalue its money? </a:t>
            </a:r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 wins on „export”</a:t>
            </a:r>
          </a:p>
          <a:p>
            <a:pPr lvl="1"/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Example: sells something for 100$ to the US  gets more money</a:t>
            </a:r>
          </a:p>
          <a:p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Why Greece wants euro?  safety and stability</a:t>
            </a:r>
            <a:endParaRPr lang="hu-H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2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0E89-1319-4940-828A-50F4E864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Practice 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DCFE-7F18-4C96-A9CB-D46ABABB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THW give the European Parliament the right to make foreign policy decisions!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(Status Quo: European Council makes foreign policy decisions)</a:t>
            </a:r>
            <a:br>
              <a:rPr lang="hu-HU" dirty="0">
                <a:solidFill>
                  <a:schemeClr val="bg1"/>
                </a:solidFill>
              </a:rPr>
            </a:b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accent2"/>
                </a:solidFill>
              </a:rPr>
              <a:t>Each group should bring 3 arguments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F0CB-87AD-49E8-9ECD-1CF05EB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Pratice 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B2C9-00A7-470B-923D-B4AAD4C1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THBT unemployment is a European issue rather than a national issue</a:t>
            </a:r>
          </a:p>
          <a:p>
            <a:r>
              <a:rPr lang="hu-HU" dirty="0">
                <a:solidFill>
                  <a:schemeClr val="accent2"/>
                </a:solidFill>
              </a:rPr>
              <a:t>How the government world looks like?</a:t>
            </a:r>
          </a:p>
          <a:p>
            <a:r>
              <a:rPr lang="hu-HU" dirty="0">
                <a:solidFill>
                  <a:schemeClr val="accent2"/>
                </a:solidFill>
              </a:rPr>
              <a:t>Why is unemployment important for the EU?</a:t>
            </a:r>
          </a:p>
          <a:p>
            <a:r>
              <a:rPr lang="hu-HU" dirty="0">
                <a:solidFill>
                  <a:schemeClr val="accent2"/>
                </a:solidFill>
              </a:rPr>
              <a:t>What are good arguments on each side?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6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4E6B2-B1DB-44D5-A80D-737CA16D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Goals and survey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11B15-4E2F-4C0B-8DD0-1583C680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2"/>
                </a:solidFill>
              </a:rPr>
              <a:t>What are you the most interested in?</a:t>
            </a:r>
          </a:p>
          <a:p>
            <a:r>
              <a:rPr lang="hu-HU" dirty="0">
                <a:solidFill>
                  <a:schemeClr val="accent2"/>
                </a:solidFill>
              </a:rPr>
              <a:t>What is your debating level? </a:t>
            </a:r>
          </a:p>
        </p:txBody>
      </p:sp>
    </p:spTree>
    <p:extLst>
      <p:ext uri="{BB962C8B-B14F-4D97-AF65-F5344CB8AC3E}">
        <p14:creationId xmlns:p14="http://schemas.microsoft.com/office/powerpoint/2010/main" val="54090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20F1-5840-43BA-B6A5-2CC70D73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Game: Argument lotto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8FC1-2B5F-4B13-9647-AC0076B6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accent2"/>
                </a:solidFill>
              </a:rPr>
              <a:t>Choose from these 4 motions: </a:t>
            </a:r>
          </a:p>
          <a:p>
            <a:r>
              <a:rPr lang="hu-HU" dirty="0">
                <a:solidFill>
                  <a:schemeClr val="bg1"/>
                </a:solidFill>
              </a:rPr>
              <a:t>1: THW set up a common European Military</a:t>
            </a:r>
          </a:p>
          <a:p>
            <a:r>
              <a:rPr lang="hu-HU" dirty="0">
                <a:solidFill>
                  <a:schemeClr val="bg1"/>
                </a:solidFill>
              </a:rPr>
              <a:t>2: THR the EU’s migration policy</a:t>
            </a:r>
          </a:p>
          <a:p>
            <a:r>
              <a:rPr lang="hu-HU" dirty="0">
                <a:solidFill>
                  <a:schemeClr val="bg1"/>
                </a:solidFill>
              </a:rPr>
              <a:t>3: THBT the veto rights in EU Council does more harm than good</a:t>
            </a:r>
          </a:p>
          <a:p>
            <a:r>
              <a:rPr lang="hu-HU" dirty="0">
                <a:solidFill>
                  <a:schemeClr val="bg1"/>
                </a:solidFill>
              </a:rPr>
              <a:t>4: THS a European minimal wage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6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3872-B8DA-4522-90B3-DDE22525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Argument lotto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D5CC-F930-4249-969A-47AAE72F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Find and agree one the 3 strongest arguments for your team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3872-B8DA-4522-90B3-DDE22525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Argument lotto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D5CC-F930-4249-969A-47AAE72F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Find and agree one the 3 strongest arguments for your team </a:t>
            </a:r>
          </a:p>
          <a:p>
            <a:r>
              <a:rPr lang="hu-HU" dirty="0">
                <a:solidFill>
                  <a:schemeClr val="bg1"/>
                </a:solidFill>
              </a:rPr>
              <a:t>Now your pair group should guess what were your 3 strongest arguments (You get 1 point for each)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6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3872-B8DA-4522-90B3-DDE22525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Argument lotto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D5CC-F930-4249-969A-47AAE72F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22554"/>
          </a:xfrm>
        </p:spPr>
        <p:txBody>
          <a:bodyPr>
            <a:normAutofit fontScale="92500"/>
          </a:bodyPr>
          <a:lstStyle/>
          <a:p>
            <a:r>
              <a:rPr lang="hu-HU" dirty="0">
                <a:solidFill>
                  <a:schemeClr val="bg1"/>
                </a:solidFill>
              </a:rPr>
              <a:t>Find and agree one the 3 strongest arguments for your team </a:t>
            </a:r>
          </a:p>
          <a:p>
            <a:r>
              <a:rPr lang="hu-HU" dirty="0">
                <a:solidFill>
                  <a:schemeClr val="bg1"/>
                </a:solidFill>
              </a:rPr>
              <a:t>Now your pair group should guess what were your 3 strongest arguments (You get 1 point for each)</a:t>
            </a:r>
          </a:p>
          <a:p>
            <a:r>
              <a:rPr lang="hu-HU" dirty="0">
                <a:solidFill>
                  <a:schemeClr val="bg1"/>
                </a:solidFill>
              </a:rPr>
              <a:t>Now try and rebutt the other team’s strongest arguments, first team A, then team B. Vote after every 1 minute rebuttal, and if you accept it as a good rebuttal, your team gets 1 point. </a:t>
            </a:r>
          </a:p>
        </p:txBody>
      </p:sp>
    </p:spTree>
    <p:extLst>
      <p:ext uri="{BB962C8B-B14F-4D97-AF65-F5344CB8AC3E}">
        <p14:creationId xmlns:p14="http://schemas.microsoft.com/office/powerpoint/2010/main" val="36846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4BA04D-390F-40E0-9D34-8FD394A1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4" y="565197"/>
            <a:ext cx="10333607" cy="118872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Historical concept of the EU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5EA2E-DB46-4F73-A1B8-A2284CEB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5" y="2638044"/>
            <a:ext cx="10333607" cy="3949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Crisis after World War II </a:t>
            </a:r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 Marshall Plan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Way for effective cooperation</a:t>
            </a:r>
          </a:p>
          <a:p>
            <a:r>
              <a:rPr lang="hu-HU" dirty="0">
                <a:solidFill>
                  <a:schemeClr val="bg1"/>
                </a:solidFill>
              </a:rPr>
              <a:t>The treaties are the cornerstones, and can come handy if you know them </a:t>
            </a:r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 (include them to your casefiles)</a:t>
            </a:r>
          </a:p>
          <a:p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Starts as an economic cooperation</a:t>
            </a:r>
          </a:p>
          <a:p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Becomes a political cooperation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8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349-15B8-4D56-8E6A-08599F9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Basics: 4 Freedoms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16FA-FE9C-454E-8EBB-88960910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28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7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349-15B8-4D56-8E6A-08599F9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Basics: 4 Freedoms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16FA-FE9C-454E-8EBB-88960910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28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goods.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47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349-15B8-4D56-8E6A-08599F9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Basics: 4 Freedoms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16FA-FE9C-454E-8EBB-88960910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28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capital.</a:t>
            </a:r>
          </a:p>
        </p:txBody>
      </p:sp>
    </p:spTree>
    <p:extLst>
      <p:ext uri="{BB962C8B-B14F-4D97-AF65-F5344CB8AC3E}">
        <p14:creationId xmlns:p14="http://schemas.microsoft.com/office/powerpoint/2010/main" val="3821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349-15B8-4D56-8E6A-08599F9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Basics: 4 Freedoms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16FA-FE9C-454E-8EBB-88960910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28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capital.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Freedom to establish and provide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services.</a:t>
            </a:r>
          </a:p>
        </p:txBody>
      </p:sp>
    </p:spTree>
    <p:extLst>
      <p:ext uri="{BB962C8B-B14F-4D97-AF65-F5344CB8AC3E}">
        <p14:creationId xmlns:p14="http://schemas.microsoft.com/office/powerpoint/2010/main" val="145525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349-15B8-4D56-8E6A-08599F9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Basics: 4 Freedoms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16FA-FE9C-454E-8EBB-88960910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28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capital.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Freedom to establish and provide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964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349-15B8-4D56-8E6A-08599F99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Basics: 4 Freedoms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16FA-FE9C-454E-8EBB-88960910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281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capital.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Freedom to establish and provide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 movement of </a:t>
            </a:r>
            <a:r>
              <a:rPr lang="en-GB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persons.</a:t>
            </a:r>
          </a:p>
          <a:p>
            <a:endParaRPr lang="hu-HU" dirty="0"/>
          </a:p>
          <a:p>
            <a:r>
              <a:rPr lang="hu-HU" dirty="0">
                <a:solidFill>
                  <a:schemeClr val="accent2"/>
                </a:solidFill>
              </a:rPr>
              <a:t>WHY are these IMPORTANT?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812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B9BAA"/>
      </a:accent1>
      <a:accent2>
        <a:srgbClr val="FAB900"/>
      </a:accent2>
      <a:accent3>
        <a:srgbClr val="4B9BAA"/>
      </a:accent3>
      <a:accent4>
        <a:srgbClr val="EE7008"/>
      </a:accent4>
      <a:accent5>
        <a:srgbClr val="4B9BAA"/>
      </a:accent5>
      <a:accent6>
        <a:srgbClr val="D5393D"/>
      </a:accent6>
      <a:hlink>
        <a:srgbClr val="4B9BAA"/>
      </a:hlink>
      <a:folHlink>
        <a:srgbClr val="EE7008"/>
      </a:folHlink>
    </a:clrScheme>
    <a:fontScheme name="Custom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32948_Virtual field trip_RVA_v4.potx" id="{D5327314-4ABE-4FA3-A970-063A298A971D}" vid="{3433CD16-A6C1-4434-8A42-CCC2BC6B0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F06319-8903-43B2-A6AD-98B911A6C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0BCAE0-0F0E-4D40-98F9-5333DE7430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0764C4-A3D3-4D44-A5D4-7F16AA0BDF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 field trip</Template>
  <TotalTime>285</TotalTime>
  <Words>752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</vt:lpstr>
      <vt:lpstr>Calibri</vt:lpstr>
      <vt:lpstr>Tahoma</vt:lpstr>
      <vt:lpstr>Parcel</vt:lpstr>
      <vt:lpstr>Debating the European Union</vt:lpstr>
      <vt:lpstr>Goals and survey</vt:lpstr>
      <vt:lpstr>Historical concept of the EU</vt:lpstr>
      <vt:lpstr>Basics: 4 Freedoms</vt:lpstr>
      <vt:lpstr>Basics: 4 Freedoms</vt:lpstr>
      <vt:lpstr>Basics: 4 Freedoms</vt:lpstr>
      <vt:lpstr>Basics: 4 Freedoms</vt:lpstr>
      <vt:lpstr>Basics: 4 Freedoms</vt:lpstr>
      <vt:lpstr>Basics: 4 Freedoms</vt:lpstr>
      <vt:lpstr>Free movement of persons</vt:lpstr>
      <vt:lpstr>Free movement of goods &amp; capital</vt:lpstr>
      <vt:lpstr>Free movement of services</vt:lpstr>
      <vt:lpstr>What is NOT in the 4 freedoms?</vt:lpstr>
      <vt:lpstr>Clashpoint 1: Sovereignty</vt:lpstr>
      <vt:lpstr>Clashpoint 1: Sovereignty</vt:lpstr>
      <vt:lpstr>What happened in 2019?</vt:lpstr>
      <vt:lpstr>Clashpoint 2: Euro</vt:lpstr>
      <vt:lpstr>Practice 1</vt:lpstr>
      <vt:lpstr>Pratice 2</vt:lpstr>
      <vt:lpstr>Game: Argument lotto</vt:lpstr>
      <vt:lpstr>Argument lotto</vt:lpstr>
      <vt:lpstr>Argument lotto</vt:lpstr>
      <vt:lpstr>Argument lotto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Debating the European Union</dc:title>
  <dc:creator>András</dc:creator>
  <cp:lastModifiedBy>András</cp:lastModifiedBy>
  <cp:revision>5</cp:revision>
  <dcterms:created xsi:type="dcterms:W3CDTF">2022-02-05T01:16:54Z</dcterms:created>
  <dcterms:modified xsi:type="dcterms:W3CDTF">2022-02-05T15:14:52Z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