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8" r:id="rId5"/>
    <p:sldId id="269" r:id="rId6"/>
    <p:sldId id="26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7" r:id="rId15"/>
    <p:sldId id="288" r:id="rId16"/>
    <p:sldId id="289" r:id="rId17"/>
    <p:sldId id="284" r:id="rId18"/>
    <p:sldId id="285" r:id="rId19"/>
    <p:sldId id="290" r:id="rId20"/>
    <p:sldId id="286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Vitaklub: Filozófia &amp; etika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2019. 11. 20. Meleg András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3F7D1-F308-4813-9499-658217BA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D856A-C425-4465-82C5-083F4334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Álljatok 4 fős csoportokba, és találjátok meg a „fontos kérdéseket” ebben a három vitában: </a:t>
            </a:r>
          </a:p>
          <a:p>
            <a:endParaRPr lang="hu-HU" dirty="0"/>
          </a:p>
          <a:p>
            <a:r>
              <a:rPr lang="hu-HU" dirty="0"/>
              <a:t>1)  A Ház ellenzi a halálbüntetést! </a:t>
            </a:r>
          </a:p>
          <a:p>
            <a:r>
              <a:rPr lang="hu-HU" dirty="0"/>
              <a:t>2) A Ház szerint a közoktatásban semmi sem lehet kötelező! </a:t>
            </a:r>
          </a:p>
          <a:p>
            <a:r>
              <a:rPr lang="hu-HU" dirty="0"/>
              <a:t>3) A Ház megbüntetné azokat, akik passzív résztvevői valamilyen formájú iskolai kirekesztésnek. </a:t>
            </a:r>
          </a:p>
        </p:txBody>
      </p:sp>
    </p:spTree>
    <p:extLst>
      <p:ext uri="{BB962C8B-B14F-4D97-AF65-F5344CB8AC3E}">
        <p14:creationId xmlns:p14="http://schemas.microsoft.com/office/powerpoint/2010/main" val="32187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3F7D1-F308-4813-9499-658217BA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 – Bandi megoldásai (lehet más megoldás is)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D856A-C425-4465-82C5-083F4334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Álljatok 4 fős csoportokba, és találjátok meg a „fontos kérdéseket” ebben a három vitában: </a:t>
            </a:r>
          </a:p>
          <a:p>
            <a:endParaRPr lang="hu-HU" dirty="0"/>
          </a:p>
          <a:p>
            <a:r>
              <a:rPr lang="hu-HU" dirty="0"/>
              <a:t>1)  A Ház ellenzi a halálbüntetést! </a:t>
            </a:r>
          </a:p>
          <a:p>
            <a:r>
              <a:rPr lang="hu-HU" dirty="0"/>
              <a:t>2) A Ház szerint a közoktatásban semmi sem lehet kötelező! </a:t>
            </a:r>
          </a:p>
          <a:p>
            <a:r>
              <a:rPr lang="hu-HU" dirty="0"/>
              <a:t>3) A Ház megbüntetné azokat, akik passzív résztvevői valamilyen formájú iskolai kirekesztésnek. </a:t>
            </a:r>
          </a:p>
          <a:p>
            <a:endParaRPr lang="hu-HU" dirty="0"/>
          </a:p>
          <a:p>
            <a:r>
              <a:rPr lang="hu-HU" dirty="0">
                <a:solidFill>
                  <a:schemeClr val="accent1"/>
                </a:solidFill>
              </a:rPr>
              <a:t>1) elvehetjük-e mi mások életét – nem leszünk-e ugyanúgy embertelenek, illetve mit tehet meg egy állam?</a:t>
            </a:r>
          </a:p>
          <a:p>
            <a:r>
              <a:rPr lang="hu-HU" dirty="0">
                <a:solidFill>
                  <a:schemeClr val="accent1"/>
                </a:solidFill>
              </a:rPr>
              <a:t>2) kényszeríthetünk-e valakit a saját érdekében valamire, illetve mennyire legyen központosított a tanrend?</a:t>
            </a:r>
          </a:p>
          <a:p>
            <a:r>
              <a:rPr lang="hu-HU" dirty="0">
                <a:solidFill>
                  <a:schemeClr val="accent1"/>
                </a:solidFill>
              </a:rPr>
              <a:t>3) hol kezdődik az aktív cselekvés és a bűnrészesség határa, a tehetetlenség valódi cselekedet-e? </a:t>
            </a:r>
          </a:p>
          <a:p>
            <a:r>
              <a:rPr lang="hu-HU" dirty="0">
                <a:solidFill>
                  <a:schemeClr val="accent1"/>
                </a:solidFill>
              </a:rPr>
              <a:t>3) Szakirodalom: Asimov és a 3 törvény </a:t>
            </a:r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 mit tegyen egy robot? </a:t>
            </a:r>
            <a:endParaRPr lang="hu-H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9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73DF6-4732-4C0D-98F3-40D4E7D7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97A08D-AFCB-4A9A-A364-B4D605EB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Találjatok ki motiont az alábbi témákhoz: </a:t>
            </a:r>
          </a:p>
          <a:p>
            <a:endParaRPr lang="hu-HU" dirty="0"/>
          </a:p>
          <a:p>
            <a:r>
              <a:rPr lang="hu-HU" dirty="0"/>
              <a:t>1) etikus-e hazudni a gyerekeinknek? </a:t>
            </a:r>
          </a:p>
          <a:p>
            <a:r>
              <a:rPr lang="hu-HU" dirty="0"/>
              <a:t>2) jó-e, ha megjavítjuk a múlt hibáit? Ki lehet-e javítani a múlt hibáit? </a:t>
            </a:r>
          </a:p>
          <a:p>
            <a:r>
              <a:rPr lang="hu-HU" dirty="0"/>
              <a:t>3) etikus-e tudatosan nem dönteni? Kiknek etikus nem dönteni? 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41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73DF6-4732-4C0D-98F3-40D4E7D7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 – Bandi megoldásai (lehet más megoldás is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97A08D-AFCB-4A9A-A364-B4D605EB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Találjatok ki motiont az alábbi témákhoz: </a:t>
            </a:r>
          </a:p>
          <a:p>
            <a:endParaRPr lang="hu-HU" dirty="0"/>
          </a:p>
          <a:p>
            <a:r>
              <a:rPr lang="hu-HU" dirty="0"/>
              <a:t>1) etikus-e hazudni a gyerekeinknek? </a:t>
            </a:r>
          </a:p>
          <a:p>
            <a:r>
              <a:rPr lang="hu-HU" dirty="0"/>
              <a:t>2) jó-e, ha megjavítjuk a múlt hibáit? Ki lehet-e javítani a múlt hibáit? </a:t>
            </a:r>
          </a:p>
          <a:p>
            <a:r>
              <a:rPr lang="hu-HU" dirty="0"/>
              <a:t>3) etikus-e tudatosan nem dönteni? Kiknek etikus nem dönteni? </a:t>
            </a:r>
          </a:p>
          <a:p>
            <a:endParaRPr lang="hu-HU" dirty="0">
              <a:solidFill>
                <a:schemeClr val="accent1"/>
              </a:solidFill>
            </a:endParaRPr>
          </a:p>
          <a:p>
            <a:r>
              <a:rPr lang="hu-HU" dirty="0">
                <a:solidFill>
                  <a:schemeClr val="accent1"/>
                </a:solidFill>
              </a:rPr>
              <a:t>1) A Ház ellenzi a Mikulás / Jézuska mítoszt</a:t>
            </a:r>
          </a:p>
          <a:p>
            <a:r>
              <a:rPr lang="hu-HU" dirty="0">
                <a:solidFill>
                  <a:schemeClr val="accent1"/>
                </a:solidFill>
              </a:rPr>
              <a:t>2) Feltéve hogy a technológia létezik, a Ház használná az időgépét</a:t>
            </a:r>
          </a:p>
          <a:p>
            <a:r>
              <a:rPr lang="hu-HU" dirty="0">
                <a:solidFill>
                  <a:schemeClr val="accent1"/>
                </a:solidFill>
              </a:rPr>
              <a:t>3) A Ház kötelezővé tenné a részvételt a választásokon!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528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03AD-5FBB-400A-9DE6-2160A0697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STOP! Motion!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E60B-1678-47B8-BA16-63F9EBF76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4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ADCD-077F-4EA7-94B7-3DF3AC20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64" y="2716272"/>
            <a:ext cx="10318461" cy="2421464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accent1"/>
                </a:solidFill>
              </a:rPr>
              <a:t>A Ház szerint az érdek a szerelem elé való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272A9-48A7-449B-9EC4-C588BE7FC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11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76-D448-4AD5-ABDF-9173E7D5F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A Ház támogatja a nacionalizmust!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7A0F-3A4A-45EC-B4D3-8893DC57C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6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0010-8641-4056-87B0-6951D3977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2" y="2716272"/>
            <a:ext cx="11430000" cy="2421464"/>
          </a:xfrm>
        </p:spPr>
        <p:txBody>
          <a:bodyPr>
            <a:normAutofit/>
          </a:bodyPr>
          <a:lstStyle/>
          <a:p>
            <a:pPr algn="ctr"/>
            <a:r>
              <a:rPr lang="hu-HU" sz="4200" dirty="0">
                <a:solidFill>
                  <a:schemeClr val="accent1"/>
                </a:solidFill>
              </a:rPr>
              <a:t>A Ház szerint a jó szülő legfőbb vágya, hogy túlszárnyalják a gyermekei!</a:t>
            </a:r>
            <a:endParaRPr lang="en-GB" sz="4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7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F504-D626-4882-9026-0A0AD1530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119" y="623455"/>
            <a:ext cx="9902826" cy="5179300"/>
          </a:xfr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hu-HU" sz="3000" dirty="0"/>
              <a:t>A Ház egy olyan világban élne szívesebben, ahol a társadalom nem hisz a halálon túli létezésben! </a:t>
            </a:r>
            <a:br>
              <a:rPr lang="hu-HU" sz="3000" dirty="0"/>
            </a:br>
            <a:br>
              <a:rPr lang="hu-HU" sz="3000" dirty="0"/>
            </a:br>
            <a:br>
              <a:rPr lang="hu-HU" sz="3000" dirty="0"/>
            </a:br>
            <a:r>
              <a:rPr lang="hu-HU" sz="3000" dirty="0"/>
              <a:t>„A halálon túli létezés” azt jelenti, hogy a számunkra ismert (klinikai) halál után létezik valami. </a:t>
            </a:r>
            <a:br>
              <a:rPr lang="hu-HU" sz="3000" dirty="0"/>
            </a:br>
            <a:r>
              <a:rPr lang="hu-HU" sz="3000" dirty="0"/>
              <a:t>Pl.: </a:t>
            </a:r>
            <a:br>
              <a:rPr lang="hu-HU" sz="3000" dirty="0"/>
            </a:br>
            <a:r>
              <a:rPr lang="hu-HU" sz="3000" dirty="0"/>
              <a:t>a)  menny, pokol a kereszténységben</a:t>
            </a:r>
            <a:br>
              <a:rPr lang="hu-HU" sz="3000" dirty="0"/>
            </a:br>
            <a:r>
              <a:rPr lang="hu-HU" sz="3000" dirty="0"/>
              <a:t>b) reinkarnáció a buddhizmusban, </a:t>
            </a:r>
            <a:br>
              <a:rPr lang="hu-HU" sz="3000" dirty="0"/>
            </a:br>
            <a:r>
              <a:rPr lang="hu-HU" sz="3000" dirty="0"/>
              <a:t>c)          alvilág a görög mitológiában.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72805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Vázlat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4435186" cy="3017110"/>
          </a:xfrm>
        </p:spPr>
        <p:txBody>
          <a:bodyPr/>
          <a:lstStyle/>
          <a:p>
            <a:pPr algn="l"/>
            <a:r>
              <a:rPr lang="hu-HU" dirty="0"/>
              <a:t>-    Miért fontos? Hogy működik? </a:t>
            </a:r>
          </a:p>
          <a:p>
            <a:pPr marL="285750" indent="-285750" algn="l">
              <a:buFontTx/>
              <a:buChar char="-"/>
            </a:pPr>
            <a:r>
              <a:rPr lang="hu-HU" dirty="0"/>
              <a:t>Hogyan fejlődjünk? </a:t>
            </a:r>
          </a:p>
          <a:p>
            <a:pPr marL="285750" indent="-285750" algn="l">
              <a:buFontTx/>
              <a:buChar char="-"/>
            </a:pPr>
            <a:r>
              <a:rPr lang="hu-HU" dirty="0"/>
              <a:t>Alapelvek</a:t>
            </a:r>
          </a:p>
          <a:p>
            <a:pPr marL="285750" indent="-285750" algn="l">
              <a:buFontTx/>
              <a:buChar char="-"/>
            </a:pPr>
            <a:r>
              <a:rPr lang="hu-HU" dirty="0"/>
              <a:t>Gyakorlás</a:t>
            </a:r>
          </a:p>
          <a:p>
            <a:pPr marL="285750" indent="-285750" algn="l">
              <a:buFontTx/>
              <a:buChar char="-"/>
            </a:pPr>
            <a:r>
              <a:rPr lang="hu-HU" dirty="0"/>
              <a:t>Vita</a:t>
            </a:r>
            <a:endParaRPr lang="en-US" dirty="0"/>
          </a:p>
        </p:txBody>
      </p:sp>
      <p:pic>
        <p:nvPicPr>
          <p:cNvPr id="6" name="Content Placeholder 5" descr="Mathematics working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/>
              <a:t>„</a:t>
            </a:r>
            <a:r>
              <a:rPr lang="en-GB" i="1" dirty="0"/>
              <a:t>If you can't explain it simply, you don't understand it well enough.</a:t>
            </a:r>
            <a:r>
              <a:rPr lang="hu-HU" i="1" dirty="0"/>
              <a:t>”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849" y="2005445"/>
            <a:ext cx="6610351" cy="46343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dirty="0"/>
              <a:t>Honnan szerezzünk filozófia ismereteket?</a:t>
            </a:r>
          </a:p>
          <a:p>
            <a:pPr algn="l"/>
            <a:r>
              <a:rPr lang="hu-HU" sz="2400" dirty="0"/>
              <a:t> </a:t>
            </a:r>
          </a:p>
          <a:p>
            <a:pPr marL="285750" indent="-285750" algn="l">
              <a:buFontTx/>
              <a:buChar char="-"/>
            </a:pPr>
            <a:r>
              <a:rPr lang="hu-HU" sz="2400" dirty="0"/>
              <a:t>ELTEcon: Politikai filozófia, tudományfilozófia</a:t>
            </a:r>
          </a:p>
          <a:p>
            <a:pPr marL="285750" indent="-285750" algn="l">
              <a:buFontTx/>
              <a:buChar char="-"/>
            </a:pPr>
            <a:r>
              <a:rPr lang="hu-HU" sz="2400" dirty="0"/>
              <a:t>E. Szabó László: tudományfilozófia</a:t>
            </a:r>
          </a:p>
          <a:p>
            <a:pPr marL="285750" indent="-285750" algn="l">
              <a:buFontTx/>
              <a:buChar char="-"/>
            </a:pPr>
            <a:r>
              <a:rPr lang="hu-HU" sz="2400" dirty="0"/>
              <a:t>Szakkollégiumi órák</a:t>
            </a:r>
          </a:p>
          <a:p>
            <a:pPr marL="285750" indent="-285750" algn="l">
              <a:buFontTx/>
              <a:buChar char="-"/>
            </a:pPr>
            <a:r>
              <a:rPr lang="hu-HU" sz="2400" dirty="0"/>
              <a:t>Olvassunk szépirodalmat! </a:t>
            </a:r>
          </a:p>
          <a:p>
            <a:pPr marL="285750" indent="-285750" algn="l">
              <a:buFontTx/>
              <a:buChar char="-"/>
            </a:pPr>
            <a:r>
              <a:rPr lang="hu-HU" sz="2400" dirty="0"/>
              <a:t>Filozófiai tankönyv + szöveggyűjtemény (pl. Dörömbözi?)</a:t>
            </a:r>
          </a:p>
          <a:p>
            <a:pPr marL="285750" indent="-285750" algn="l">
              <a:buFontTx/>
              <a:buChar char="-"/>
            </a:pPr>
            <a:r>
              <a:rPr lang="hu-HU" sz="2400" dirty="0"/>
              <a:t>Online kurzusok: főleg ha marxista filozófiáról van szó</a:t>
            </a:r>
          </a:p>
          <a:p>
            <a:pPr marL="285750" indent="-285750" algn="l">
              <a:buFontTx/>
              <a:buChar char="-"/>
            </a:pPr>
            <a:r>
              <a:rPr lang="hu-HU" sz="2400" dirty="0"/>
              <a:t>Fazekas Mihály Gimnázium filozófiai műhelye</a:t>
            </a:r>
          </a:p>
          <a:p>
            <a:endParaRPr lang="en-US" dirty="0"/>
          </a:p>
        </p:txBody>
      </p:sp>
      <p:pic>
        <p:nvPicPr>
          <p:cNvPr id="6" name="Picture Placeholder 5" descr="Albert Einstein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" r="827"/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9785-0280-490D-8A43-64035505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2CC58-D17C-4C81-BAE8-97CA67A0B1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024F-1FA6-4A4B-A17D-3BB3D23FD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E1040-C017-47FC-9BD3-C48F7CC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06EF97-FD7D-4A38-89B2-9E9BA6882EB3}"/>
              </a:ext>
            </a:extLst>
          </p:cNvPr>
          <p:cNvSpPr/>
          <p:nvPr/>
        </p:nvSpPr>
        <p:spPr>
          <a:xfrm>
            <a:off x="1039090" y="2151727"/>
            <a:ext cx="104116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Filozófiai diáktalálkozó 2020</a:t>
            </a:r>
            <a:endParaRPr lang="en-US" sz="8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64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E18C6FCF-8AD2-406B-8F0F-3EB66CCCAC8C}"/>
              </a:ext>
            </a:extLst>
          </p:cNvPr>
          <p:cNvSpPr/>
          <p:nvPr/>
        </p:nvSpPr>
        <p:spPr>
          <a:xfrm>
            <a:off x="1326573" y="3065318"/>
            <a:ext cx="9538854" cy="1143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AF54-573F-4D36-AE05-DB1EF6DF7F38}"/>
              </a:ext>
            </a:extLst>
          </p:cNvPr>
          <p:cNvSpPr txBox="1"/>
          <p:nvPr/>
        </p:nvSpPr>
        <p:spPr>
          <a:xfrm>
            <a:off x="200891" y="1930101"/>
            <a:ext cx="378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</a:rPr>
              <a:t>Támogató oldal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B62B7-EE15-402F-A269-2239498F449E}"/>
              </a:ext>
            </a:extLst>
          </p:cNvPr>
          <p:cNvSpPr txBox="1"/>
          <p:nvPr/>
        </p:nvSpPr>
        <p:spPr>
          <a:xfrm>
            <a:off x="8825345" y="1930101"/>
            <a:ext cx="336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</a:rPr>
              <a:t>Ellenzéki oldal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951FE03-3642-42EE-A859-62D718D3633D}"/>
              </a:ext>
            </a:extLst>
          </p:cNvPr>
          <p:cNvSpPr/>
          <p:nvPr/>
        </p:nvSpPr>
        <p:spPr>
          <a:xfrm rot="10800000">
            <a:off x="4724400" y="4208318"/>
            <a:ext cx="789709" cy="1267691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8357D-F3D0-486A-BA7B-50DE5FFBFFA1}"/>
              </a:ext>
            </a:extLst>
          </p:cNvPr>
          <p:cNvSpPr/>
          <p:nvPr/>
        </p:nvSpPr>
        <p:spPr>
          <a:xfrm>
            <a:off x="5884718" y="3252355"/>
            <a:ext cx="422564" cy="7481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8B7B7-BAF1-4AF4-A9C9-B3D9E4675316}"/>
              </a:ext>
            </a:extLst>
          </p:cNvPr>
          <p:cNvSpPr txBox="1"/>
          <p:nvPr/>
        </p:nvSpPr>
        <p:spPr>
          <a:xfrm>
            <a:off x="3165763" y="5621482"/>
            <a:ext cx="46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„Spirit of motion” = az egyensúlyi helyzet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65B46-7085-4D56-8075-2B2C6E287F5A}"/>
              </a:ext>
            </a:extLst>
          </p:cNvPr>
          <p:cNvSpPr txBox="1"/>
          <p:nvPr/>
        </p:nvSpPr>
        <p:spPr>
          <a:xfrm>
            <a:off x="5725390" y="2859871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vita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9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63D1-EEDF-45F5-AFE6-473A7969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nehéz a filozófiai téma?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1473-0CA2-4963-9F99-34AE7122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Elvek, és nem praktikák! </a:t>
            </a:r>
          </a:p>
          <a:p>
            <a:r>
              <a:rPr lang="hu-HU" sz="3200" dirty="0"/>
              <a:t>Nem a „hogyan” a kérdés</a:t>
            </a:r>
          </a:p>
          <a:p>
            <a:endParaRPr lang="hu-H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D6D6C7-54BB-4C61-9722-B47D88298ED1}"/>
              </a:ext>
            </a:extLst>
          </p:cNvPr>
          <p:cNvSpPr/>
          <p:nvPr/>
        </p:nvSpPr>
        <p:spPr>
          <a:xfrm>
            <a:off x="8084127" y="3429000"/>
            <a:ext cx="893618" cy="10702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87DFFD-4EF5-4EAE-AE07-B6F2E5E5412F}"/>
              </a:ext>
            </a:extLst>
          </p:cNvPr>
          <p:cNvSpPr/>
          <p:nvPr/>
        </p:nvSpPr>
        <p:spPr>
          <a:xfrm>
            <a:off x="9282412" y="3429000"/>
            <a:ext cx="893618" cy="10702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C3F1256D-49B3-4BE9-BF58-453D8AD62490}"/>
              </a:ext>
            </a:extLst>
          </p:cNvPr>
          <p:cNvSpPr/>
          <p:nvPr/>
        </p:nvSpPr>
        <p:spPr>
          <a:xfrm rot="5400000">
            <a:off x="7550660" y="1219582"/>
            <a:ext cx="3158837" cy="1260000"/>
          </a:xfrm>
          <a:prstGeom prst="flowChartOnlineStorag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8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B5F8-15A2-47DA-B5D0-4352ABC6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Gyakori kérdések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DDAD8-05EC-4245-A911-438D4A79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4292208"/>
          </a:xfrm>
        </p:spPr>
        <p:txBody>
          <a:bodyPr/>
          <a:lstStyle/>
          <a:p>
            <a:r>
              <a:rPr lang="hu-HU" dirty="0"/>
              <a:t>Mi a létezés értelme? (egzisztencializmus </a:t>
            </a:r>
            <a:r>
              <a:rPr lang="hu-HU" dirty="0">
                <a:sym typeface="Wingdings" panose="05000000000000000000" pitchFamily="2" charset="2"/>
              </a:rPr>
              <a:t> Nietzsce, Sartre, Jaspers</a:t>
            </a:r>
          </a:p>
          <a:p>
            <a:r>
              <a:rPr lang="hu-HU" dirty="0">
                <a:sym typeface="Wingdings" panose="05000000000000000000" pitchFamily="2" charset="2"/>
              </a:rPr>
              <a:t>Mi a társadalmi fejlődés, a tudomány, a megismerés szerepe?  Karl Popper, Voltaire, Putnam, stb.</a:t>
            </a:r>
          </a:p>
          <a:p>
            <a:r>
              <a:rPr lang="hu-HU" dirty="0">
                <a:sym typeface="Wingdings" panose="05000000000000000000" pitchFamily="2" charset="2"/>
              </a:rPr>
              <a:t>Mi a jó? (erkölcs &amp; etika)  Kant, Platón</a:t>
            </a:r>
          </a:p>
          <a:p>
            <a:r>
              <a:rPr lang="hu-HU" dirty="0">
                <a:sym typeface="Wingdings" panose="05000000000000000000" pitchFamily="2" charset="2"/>
              </a:rPr>
              <a:t>Milyen az igazságos társadalom?  John Stuart Mill, feministák, Marx, Rousseau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Hogyan neveljünk? </a:t>
            </a:r>
          </a:p>
          <a:p>
            <a:r>
              <a:rPr lang="hu-HU" dirty="0">
                <a:sym typeface="Wingdings" panose="05000000000000000000" pitchFamily="2" charset="2"/>
              </a:rPr>
              <a:t>Mihez van joga az államnak? </a:t>
            </a:r>
          </a:p>
          <a:p>
            <a:r>
              <a:rPr lang="hu-HU" dirty="0">
                <a:sym typeface="Wingdings" panose="05000000000000000000" pitchFamily="2" charset="2"/>
              </a:rPr>
              <a:t>Miről szól a társadalmi világrend?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95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E2E4F-7C52-43C4-BA1F-710500B9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A90459-DD0F-4BCD-B031-A9203B0C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28AA78A-1D9C-48EE-8317-BD46CE17DBA9}"/>
              </a:ext>
            </a:extLst>
          </p:cNvPr>
          <p:cNvSpPr/>
          <p:nvPr/>
        </p:nvSpPr>
        <p:spPr>
          <a:xfrm>
            <a:off x="1326573" y="3065318"/>
            <a:ext cx="9538854" cy="1143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1B96D-4CF9-465C-BE42-744111C0CCC3}"/>
              </a:ext>
            </a:extLst>
          </p:cNvPr>
          <p:cNvSpPr txBox="1"/>
          <p:nvPr/>
        </p:nvSpPr>
        <p:spPr>
          <a:xfrm>
            <a:off x="200891" y="1930101"/>
            <a:ext cx="378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</a:rPr>
              <a:t>Támogató oldal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7DD8B-4C57-4F70-B10C-7A8E0B591E91}"/>
              </a:ext>
            </a:extLst>
          </p:cNvPr>
          <p:cNvSpPr txBox="1"/>
          <p:nvPr/>
        </p:nvSpPr>
        <p:spPr>
          <a:xfrm>
            <a:off x="8825345" y="1930101"/>
            <a:ext cx="336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</a:rPr>
              <a:t>Ellenzéki oldal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C928474-A676-4DDB-8B91-8AE049646A31}"/>
              </a:ext>
            </a:extLst>
          </p:cNvPr>
          <p:cNvSpPr/>
          <p:nvPr/>
        </p:nvSpPr>
        <p:spPr>
          <a:xfrm rot="10800000">
            <a:off x="4724400" y="4208318"/>
            <a:ext cx="789709" cy="1267691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6D74-2536-4F12-BAB9-B90FA6696C83}"/>
              </a:ext>
            </a:extLst>
          </p:cNvPr>
          <p:cNvSpPr/>
          <p:nvPr/>
        </p:nvSpPr>
        <p:spPr>
          <a:xfrm>
            <a:off x="5884718" y="3252355"/>
            <a:ext cx="422564" cy="7481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C7B9F-45F6-4CDB-B169-761FFF7E3DEE}"/>
              </a:ext>
            </a:extLst>
          </p:cNvPr>
          <p:cNvSpPr txBox="1"/>
          <p:nvPr/>
        </p:nvSpPr>
        <p:spPr>
          <a:xfrm>
            <a:off x="3165763" y="5621482"/>
            <a:ext cx="46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„Spirit of motion” = az egyensúlyi helyzet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7C3ED4-BEAE-472B-8D1F-63878DC7DA5D}"/>
              </a:ext>
            </a:extLst>
          </p:cNvPr>
          <p:cNvSpPr txBox="1"/>
          <p:nvPr/>
        </p:nvSpPr>
        <p:spPr>
          <a:xfrm>
            <a:off x="5725390" y="2859871"/>
            <a:ext cx="180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vita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79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587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Celestial</vt:lpstr>
      <vt:lpstr>Vitaklub: Filozófia &amp; etika</vt:lpstr>
      <vt:lpstr>Vázlat</vt:lpstr>
      <vt:lpstr>„If you can't explain it simply, you don't understand it well enough.”  </vt:lpstr>
      <vt:lpstr>PowerPoint Presentation</vt:lpstr>
      <vt:lpstr>PowerPoint Presentation</vt:lpstr>
      <vt:lpstr>PowerPoint Presentation</vt:lpstr>
      <vt:lpstr>Miért nehéz a filozófiai téma? </vt:lpstr>
      <vt:lpstr>Gyakori kérdések</vt:lpstr>
      <vt:lpstr>Gyakorlás</vt:lpstr>
      <vt:lpstr>gyakorlás</vt:lpstr>
      <vt:lpstr>Gyakorlás – Bandi megoldásai (lehet más megoldás is)</vt:lpstr>
      <vt:lpstr>gyakorlás</vt:lpstr>
      <vt:lpstr>Gyakorlás – Bandi megoldásai (lehet más megoldás is</vt:lpstr>
      <vt:lpstr>STOP! Motion! </vt:lpstr>
      <vt:lpstr>A Ház szerint az érdek a szerelem elé való</vt:lpstr>
      <vt:lpstr>A Ház támogatja a nacionalizmust! </vt:lpstr>
      <vt:lpstr>A Ház szerint a jó szülő legfőbb vágya, hogy túlszárnyalják a gyermekei!</vt:lpstr>
      <vt:lpstr>A Ház egy olyan világban élne szívesebben, ahol a társadalom nem hisz a halálon túli létezésben!    „A halálon túli létezés” azt jelenti, hogy a számunkra ismert (klinikai) halál után létezik valami.  Pl.:  a)  menny, pokol a kereszténységben b) reinkarnáció a buddhizmusban,  c)          alvilág a görög mitológiában.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2019-11-20T14:41:33Z</dcterms:created>
  <dcterms:modified xsi:type="dcterms:W3CDTF">2019-11-20T17:53:24Z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