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h1EFA4ZZRwOgkxJpo0pT1174oS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D2549E-C7CF-4EEE-BB3F-238CC375B0C1}">
  <a:tblStyle styleId="{5DD2549E-C7CF-4EEE-BB3F-238CC375B0C1}"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ED269C1-FC35-4DC6-B862-31DDDA8CFCE2}"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aeb63cd4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caeb63cd43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aedfd70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caedfd70f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 name="Shape 9"/>
        <p:cNvGrpSpPr/>
        <p:nvPr/>
      </p:nvGrpSpPr>
      <p:grpSpPr>
        <a:xfrm>
          <a:off x="0" y="0"/>
          <a:ext cx="0" cy="0"/>
          <a:chOff x="0" y="0"/>
          <a:chExt cx="0" cy="0"/>
        </a:xfrm>
      </p:grpSpPr>
      <p:sp>
        <p:nvSpPr>
          <p:cNvPr id="10" name="Google Shape;10;p14"/>
          <p:cNvSpPr/>
          <p:nvPr/>
        </p:nvSpPr>
        <p:spPr>
          <a:xfrm>
            <a:off x="0" y="0"/>
            <a:ext cx="9144000" cy="73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2" name="Google Shape;12;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2" name="Shape 52"/>
        <p:cNvGrpSpPr/>
        <p:nvPr/>
      </p:nvGrpSpPr>
      <p:grpSpPr>
        <a:xfrm>
          <a:off x="0" y="0"/>
          <a:ext cx="0" cy="0"/>
          <a:chOff x="0" y="0"/>
          <a:chExt cx="0" cy="0"/>
        </a:xfrm>
      </p:grpSpPr>
      <p:grpSp>
        <p:nvGrpSpPr>
          <p:cNvPr id="53" name="Google Shape;53;p23"/>
          <p:cNvGrpSpPr/>
          <p:nvPr/>
        </p:nvGrpSpPr>
        <p:grpSpPr>
          <a:xfrm>
            <a:off x="830392" y="4169130"/>
            <a:ext cx="745763" cy="45826"/>
            <a:chOff x="4580561" y="2589004"/>
            <a:chExt cx="1064464" cy="25200"/>
          </a:xfrm>
        </p:grpSpPr>
        <p:sp>
          <p:nvSpPr>
            <p:cNvPr id="54" name="Google Shape;54;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23"/>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57" name="Google Shape;57;p23"/>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58" name="Google Shape;58;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15"/>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15"/>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15"/>
          <p:cNvSpPr/>
          <p:nvPr/>
        </p:nvSpPr>
        <p:spPr>
          <a:xfrm>
            <a:off x="0" y="0"/>
            <a:ext cx="9144000" cy="732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0" name="Google Shape;20;p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1" name="Google Shape;21;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16"/>
          <p:cNvSpPr/>
          <p:nvPr/>
        </p:nvSpPr>
        <p:spPr>
          <a:xfrm>
            <a:off x="0" y="0"/>
            <a:ext cx="9144000" cy="73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 name="Shape 23"/>
        <p:cNvGrpSpPr/>
        <p:nvPr/>
      </p:nvGrpSpPr>
      <p:grpSpPr>
        <a:xfrm>
          <a:off x="0" y="0"/>
          <a:ext cx="0" cy="0"/>
          <a:chOff x="0" y="0"/>
          <a:chExt cx="0" cy="0"/>
        </a:xfrm>
      </p:grpSpPr>
      <p:sp>
        <p:nvSpPr>
          <p:cNvPr id="24" name="Google Shape;24;p17"/>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5" name="Google Shape;25;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1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8" name="Google Shape;28;p18"/>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9" name="Google Shape;29;p18"/>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0" name="Google Shape;30;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18"/>
          <p:cNvSpPr/>
          <p:nvPr/>
        </p:nvSpPr>
        <p:spPr>
          <a:xfrm>
            <a:off x="0" y="0"/>
            <a:ext cx="9144000" cy="73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19"/>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4" name="Google Shape;34;p19"/>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 name="Google Shape;35;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19"/>
          <p:cNvSpPr/>
          <p:nvPr/>
        </p:nvSpPr>
        <p:spPr>
          <a:xfrm>
            <a:off x="0" y="0"/>
            <a:ext cx="9144000" cy="73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7" name="Shape 37"/>
        <p:cNvGrpSpPr/>
        <p:nvPr/>
      </p:nvGrpSpPr>
      <p:grpSpPr>
        <a:xfrm>
          <a:off x="0" y="0"/>
          <a:ext cx="0" cy="0"/>
          <a:chOff x="0" y="0"/>
          <a:chExt cx="0" cy="0"/>
        </a:xfrm>
      </p:grpSpPr>
      <p:sp>
        <p:nvSpPr>
          <p:cNvPr id="38" name="Google Shape;38;p2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9" name="Google Shape;39;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40" name="Google Shape;40;p20"/>
          <p:cNvGrpSpPr/>
          <p:nvPr/>
        </p:nvGrpSpPr>
        <p:grpSpPr>
          <a:xfrm>
            <a:off x="830392" y="4169130"/>
            <a:ext cx="745763" cy="45826"/>
            <a:chOff x="4580561" y="2589004"/>
            <a:chExt cx="1064464" cy="25200"/>
          </a:xfrm>
        </p:grpSpPr>
        <p:sp>
          <p:nvSpPr>
            <p:cNvPr id="41" name="Google Shape;41;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2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7" name="Google Shape;47;p2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8" name="Google Shape;48;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22"/>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51" name="Google Shape;51;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nvSpPr>
        <p:spPr>
          <a:xfrm>
            <a:off x="291400" y="122450"/>
            <a:ext cx="77178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t/>
            </a:r>
            <a:endParaRPr b="1" i="0" sz="17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66" name="Google Shape;66;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solidFill>
                  <a:schemeClr val="dk1"/>
                </a:solidFill>
              </a:rPr>
              <a:t>100 Day Data Science Plan: Building a data strategy</a:t>
            </a:r>
            <a:endParaRPr>
              <a:solidFill>
                <a:schemeClr val="dk1"/>
              </a:solidFill>
            </a:endParaRPr>
          </a:p>
        </p:txBody>
      </p:sp>
      <p:sp>
        <p:nvSpPr>
          <p:cNvPr id="67" name="Google Shape;67;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
                <a:solidFill>
                  <a:schemeClr val="dk1"/>
                </a:solidFill>
              </a:rPr>
              <a:t>Udacity Capstone  </a:t>
            </a:r>
            <a:r>
              <a:rPr b="1" lang="en">
                <a:solidFill>
                  <a:schemeClr val="dk1"/>
                </a:solidFill>
              </a:rPr>
              <a:t>Project Presentation - Andra Tolbus</a:t>
            </a:r>
            <a:endParaRPr b="1">
              <a:solidFill>
                <a:schemeClr val="dk1"/>
              </a:solidFill>
            </a:endParaRPr>
          </a:p>
          <a:p>
            <a:pPr indent="0" lvl="0" marL="0" rtl="0" algn="l">
              <a:lnSpc>
                <a:spcPct val="100000"/>
              </a:lnSpc>
              <a:spcBef>
                <a:spcPts val="0"/>
              </a:spcBef>
              <a:spcAft>
                <a:spcPts val="0"/>
              </a:spcAft>
              <a:buSzPts val="1600"/>
              <a:buNone/>
            </a:pPr>
            <a:r>
              <a:t/>
            </a:r>
            <a:endParaRPr b="1">
              <a:solidFill>
                <a:schemeClr val="dk1"/>
              </a:solidFill>
            </a:endParaRPr>
          </a:p>
          <a:p>
            <a:pPr indent="0" lvl="0" marL="0" rtl="0" algn="l">
              <a:lnSpc>
                <a:spcPct val="100000"/>
              </a:lnSpc>
              <a:spcBef>
                <a:spcPts val="0"/>
              </a:spcBef>
              <a:spcAft>
                <a:spcPts val="0"/>
              </a:spcAft>
              <a:buSzPts val="1600"/>
              <a:buNone/>
            </a:pPr>
            <a:r>
              <a:t/>
            </a:r>
            <a:endParaRPr b="1">
              <a:solidFill>
                <a:schemeClr val="dk1"/>
              </a:solidFill>
            </a:endParaRPr>
          </a:p>
        </p:txBody>
      </p:sp>
      <p:pic>
        <p:nvPicPr>
          <p:cNvPr id="68" name="Google Shape;68;p2"/>
          <p:cNvPicPr preferRelativeResize="0"/>
          <p:nvPr/>
        </p:nvPicPr>
        <p:blipFill>
          <a:blip r:embed="rId3">
            <a:alphaModFix/>
          </a:blip>
          <a:stretch>
            <a:fillRect/>
          </a:stretch>
        </p:blipFill>
        <p:spPr>
          <a:xfrm>
            <a:off x="128225" y="-7"/>
            <a:ext cx="1403100" cy="737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nvSpPr>
        <p:spPr>
          <a:xfrm>
            <a:off x="1039275" y="2535600"/>
            <a:ext cx="2126400" cy="510300"/>
          </a:xfrm>
          <a:prstGeom prst="rect">
            <a:avLst/>
          </a:prstGeom>
          <a:noFill/>
          <a:ln>
            <a:noFill/>
          </a:ln>
        </p:spPr>
        <p:txBody>
          <a:bodyPr anchorCtr="0" anchor="t" bIns="91425" lIns="91425" spcFirstLastPara="1" rIns="91425" wrap="square" tIns="91425">
            <a:noAutofit/>
          </a:bodyPr>
          <a:lstStyle/>
          <a:p>
            <a:pPr indent="-114300" lvl="0" marL="114300" marR="0" rtl="0" algn="l">
              <a:lnSpc>
                <a:spcPct val="100000"/>
              </a:lnSpc>
              <a:spcBef>
                <a:spcPts val="0"/>
              </a:spcBef>
              <a:spcAft>
                <a:spcPts val="0"/>
              </a:spcAft>
              <a:buClr>
                <a:srgbClr val="000000"/>
              </a:buClr>
              <a:buSzPts val="1300"/>
              <a:buFont typeface="Lato"/>
              <a:buChar char="●"/>
            </a:pPr>
            <a:r>
              <a:rPr lang="en" sz="1300">
                <a:latin typeface="Lato"/>
                <a:ea typeface="Lato"/>
                <a:cs typeface="Lato"/>
                <a:sym typeface="Lato"/>
              </a:rPr>
              <a:t>[Business] Data Scientist</a:t>
            </a:r>
            <a:endParaRPr sz="1300">
              <a:latin typeface="Lato"/>
              <a:ea typeface="Lato"/>
              <a:cs typeface="Lato"/>
              <a:sym typeface="Lato"/>
            </a:endParaRPr>
          </a:p>
          <a:p>
            <a:pPr indent="-114300" lvl="0" marL="114300" marR="0" rtl="0" algn="l">
              <a:lnSpc>
                <a:spcPct val="100000"/>
              </a:lnSpc>
              <a:spcBef>
                <a:spcPts val="0"/>
              </a:spcBef>
              <a:spcAft>
                <a:spcPts val="0"/>
              </a:spcAft>
              <a:buSzPts val="1300"/>
              <a:buFont typeface="Lato"/>
              <a:buChar char="●"/>
            </a:pPr>
            <a:r>
              <a:rPr lang="en" sz="1300">
                <a:latin typeface="Lato"/>
                <a:ea typeface="Lato"/>
                <a:cs typeface="Lato"/>
                <a:sym typeface="Lato"/>
              </a:rPr>
              <a:t>Data Analyst </a:t>
            </a:r>
            <a:endParaRPr sz="1300">
              <a:latin typeface="Lato"/>
              <a:ea typeface="Lato"/>
              <a:cs typeface="Lato"/>
              <a:sym typeface="Lato"/>
            </a:endParaRPr>
          </a:p>
          <a:p>
            <a:pPr indent="-114300" lvl="0" marL="114300" marR="0" rtl="0" algn="l">
              <a:lnSpc>
                <a:spcPct val="100000"/>
              </a:lnSpc>
              <a:spcBef>
                <a:spcPts val="0"/>
              </a:spcBef>
              <a:spcAft>
                <a:spcPts val="0"/>
              </a:spcAft>
              <a:buSzPts val="1300"/>
              <a:buFont typeface="Lato"/>
              <a:buChar char="●"/>
            </a:pPr>
            <a:r>
              <a:rPr lang="en" sz="1300">
                <a:latin typeface="Lato"/>
                <a:ea typeface="Lato"/>
                <a:cs typeface="Lato"/>
                <a:sym typeface="Lato"/>
              </a:rPr>
              <a:t>Project Manager</a:t>
            </a:r>
            <a:endParaRPr sz="1300">
              <a:latin typeface="Lato"/>
              <a:ea typeface="Lato"/>
              <a:cs typeface="Lato"/>
              <a:sym typeface="Lato"/>
            </a:endParaRPr>
          </a:p>
          <a:p>
            <a:pPr indent="-114300" lvl="0" marL="1143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Lato"/>
              <a:ea typeface="Lato"/>
              <a:cs typeface="Lato"/>
              <a:sym typeface="Lato"/>
            </a:endParaRPr>
          </a:p>
        </p:txBody>
      </p:sp>
      <p:sp>
        <p:nvSpPr>
          <p:cNvPr id="197" name="Google Shape;197;p9"/>
          <p:cNvSpPr txBox="1"/>
          <p:nvPr/>
        </p:nvSpPr>
        <p:spPr>
          <a:xfrm>
            <a:off x="65725" y="132700"/>
            <a:ext cx="77178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100"/>
              <a:buFont typeface="Arial"/>
              <a:buNone/>
            </a:pPr>
            <a:r>
              <a:rPr b="1" i="0" lang="en" sz="2100" u="none" cap="none" strike="noStrike">
                <a:solidFill>
                  <a:schemeClr val="dk1"/>
                </a:solidFill>
                <a:latin typeface="Open Sans"/>
                <a:ea typeface="Open Sans"/>
                <a:cs typeface="Open Sans"/>
                <a:sym typeface="Open Sans"/>
              </a:rPr>
              <a:t>Initial Structure of the Data Science Team</a:t>
            </a:r>
            <a:endParaRPr b="1" i="0" sz="21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p:txBody>
      </p:sp>
      <p:sp>
        <p:nvSpPr>
          <p:cNvPr id="198" name="Google Shape;198;p9"/>
          <p:cNvSpPr txBox="1"/>
          <p:nvPr/>
        </p:nvSpPr>
        <p:spPr>
          <a:xfrm>
            <a:off x="3515125" y="993900"/>
            <a:ext cx="1314000" cy="531600"/>
          </a:xfrm>
          <a:prstGeom prst="rect">
            <a:avLst/>
          </a:prstGeom>
          <a:solidFill>
            <a:srgbClr val="B6D7A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Data Science Leader</a:t>
            </a:r>
            <a:endParaRPr b="0" i="0" sz="1400" u="none" cap="none" strike="noStrike">
              <a:solidFill>
                <a:srgbClr val="000000"/>
              </a:solidFill>
              <a:latin typeface="Lato"/>
              <a:ea typeface="Lato"/>
              <a:cs typeface="Lato"/>
              <a:sym typeface="Lato"/>
            </a:endParaRPr>
          </a:p>
        </p:txBody>
      </p:sp>
      <p:cxnSp>
        <p:nvCxnSpPr>
          <p:cNvPr id="199" name="Google Shape;199;p9"/>
          <p:cNvCxnSpPr>
            <a:stCxn id="198" idx="2"/>
            <a:endCxn id="200" idx="0"/>
          </p:cNvCxnSpPr>
          <p:nvPr/>
        </p:nvCxnSpPr>
        <p:spPr>
          <a:xfrm rot="5400000">
            <a:off x="2767075" y="454650"/>
            <a:ext cx="334200" cy="2475900"/>
          </a:xfrm>
          <a:prstGeom prst="bentConnector3">
            <a:avLst>
              <a:gd fmla="val 50000" name="adj1"/>
            </a:avLst>
          </a:prstGeom>
          <a:noFill/>
          <a:ln cap="flat" cmpd="sng" w="9525">
            <a:solidFill>
              <a:schemeClr val="dk2"/>
            </a:solidFill>
            <a:prstDash val="solid"/>
            <a:round/>
            <a:headEnd len="sm" w="sm" type="none"/>
            <a:tailEnd len="sm" w="sm" type="none"/>
          </a:ln>
        </p:spPr>
      </p:cxnSp>
      <p:sp>
        <p:nvSpPr>
          <p:cNvPr id="200" name="Google Shape;200;p9"/>
          <p:cNvSpPr txBox="1"/>
          <p:nvPr/>
        </p:nvSpPr>
        <p:spPr>
          <a:xfrm>
            <a:off x="1039275" y="1859700"/>
            <a:ext cx="1314000" cy="5316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Team 1</a:t>
            </a:r>
            <a:endParaRPr b="0" i="0" sz="1400" u="none" cap="none" strike="noStrike">
              <a:solidFill>
                <a:srgbClr val="000000"/>
              </a:solidFill>
              <a:latin typeface="Lato"/>
              <a:ea typeface="Lato"/>
              <a:cs typeface="Lato"/>
              <a:sym typeface="Lato"/>
            </a:endParaRPr>
          </a:p>
        </p:txBody>
      </p:sp>
      <p:sp>
        <p:nvSpPr>
          <p:cNvPr id="201" name="Google Shape;201;p9"/>
          <p:cNvSpPr txBox="1"/>
          <p:nvPr/>
        </p:nvSpPr>
        <p:spPr>
          <a:xfrm>
            <a:off x="6036625" y="1859700"/>
            <a:ext cx="1314000" cy="5316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Team </a:t>
            </a:r>
            <a:r>
              <a:rPr lang="en">
                <a:latin typeface="Lato"/>
                <a:ea typeface="Lato"/>
                <a:cs typeface="Lato"/>
                <a:sym typeface="Lato"/>
              </a:rPr>
              <a:t>2</a:t>
            </a:r>
            <a:endParaRPr b="0" i="0" sz="1400" u="none" cap="none" strike="noStrike">
              <a:solidFill>
                <a:srgbClr val="000000"/>
              </a:solidFill>
              <a:latin typeface="Lato"/>
              <a:ea typeface="Lato"/>
              <a:cs typeface="Lato"/>
              <a:sym typeface="Lato"/>
            </a:endParaRPr>
          </a:p>
        </p:txBody>
      </p:sp>
      <p:sp>
        <p:nvSpPr>
          <p:cNvPr id="202" name="Google Shape;202;p9"/>
          <p:cNvSpPr txBox="1"/>
          <p:nvPr/>
        </p:nvSpPr>
        <p:spPr>
          <a:xfrm>
            <a:off x="6012325" y="2535600"/>
            <a:ext cx="2044500" cy="510300"/>
          </a:xfrm>
          <a:prstGeom prst="rect">
            <a:avLst/>
          </a:prstGeom>
          <a:noFill/>
          <a:ln>
            <a:noFill/>
          </a:ln>
        </p:spPr>
        <p:txBody>
          <a:bodyPr anchorCtr="0" anchor="t" bIns="91425" lIns="91425" spcFirstLastPara="1" rIns="91425" wrap="square" tIns="91425">
            <a:noAutofit/>
          </a:bodyPr>
          <a:lstStyle/>
          <a:p>
            <a:pPr indent="-114300" lvl="0" marL="114300" marR="0" rtl="0" algn="l">
              <a:lnSpc>
                <a:spcPct val="100000"/>
              </a:lnSpc>
              <a:spcBef>
                <a:spcPts val="0"/>
              </a:spcBef>
              <a:spcAft>
                <a:spcPts val="0"/>
              </a:spcAft>
              <a:buClr>
                <a:srgbClr val="000000"/>
              </a:buClr>
              <a:buSzPts val="1300"/>
              <a:buFont typeface="Lato"/>
              <a:buChar char="●"/>
            </a:pPr>
            <a:r>
              <a:rPr lang="en" sz="1300">
                <a:latin typeface="Lato"/>
                <a:ea typeface="Lato"/>
                <a:cs typeface="Lato"/>
                <a:sym typeface="Lato"/>
              </a:rPr>
              <a:t>Machine Learning Engineer </a:t>
            </a:r>
            <a:endParaRPr sz="1300">
              <a:latin typeface="Lato"/>
              <a:ea typeface="Lato"/>
              <a:cs typeface="Lato"/>
              <a:sym typeface="Lato"/>
            </a:endParaRPr>
          </a:p>
          <a:p>
            <a:pPr indent="-114300" lvl="0" marL="114300" marR="0" rtl="0" algn="l">
              <a:lnSpc>
                <a:spcPct val="100000"/>
              </a:lnSpc>
              <a:spcBef>
                <a:spcPts val="0"/>
              </a:spcBef>
              <a:spcAft>
                <a:spcPts val="0"/>
              </a:spcAft>
              <a:buSzPts val="1300"/>
              <a:buFont typeface="Lato"/>
              <a:buChar char="●"/>
            </a:pPr>
            <a:r>
              <a:rPr lang="en" sz="1300">
                <a:latin typeface="Lato"/>
                <a:ea typeface="Lato"/>
                <a:cs typeface="Lato"/>
                <a:sym typeface="Lato"/>
              </a:rPr>
              <a:t>Data Engineer</a:t>
            </a:r>
            <a:endParaRPr sz="1300">
              <a:latin typeface="Lato"/>
              <a:ea typeface="Lato"/>
              <a:cs typeface="Lato"/>
              <a:sym typeface="Lato"/>
            </a:endParaRPr>
          </a:p>
          <a:p>
            <a:pPr indent="-114300" lvl="0" marL="114300" marR="0" rtl="0" algn="l">
              <a:lnSpc>
                <a:spcPct val="100000"/>
              </a:lnSpc>
              <a:spcBef>
                <a:spcPts val="0"/>
              </a:spcBef>
              <a:spcAft>
                <a:spcPts val="0"/>
              </a:spcAft>
              <a:buSzPts val="1300"/>
              <a:buFont typeface="Lato"/>
              <a:buChar char="●"/>
            </a:pPr>
            <a:r>
              <a:rPr lang="en" sz="1300">
                <a:latin typeface="Lato"/>
                <a:ea typeface="Lato"/>
                <a:cs typeface="Lato"/>
                <a:sym typeface="Lato"/>
              </a:rPr>
              <a:t>Project Manager </a:t>
            </a:r>
            <a:endParaRPr sz="1300">
              <a:latin typeface="Lato"/>
              <a:ea typeface="Lato"/>
              <a:cs typeface="Lato"/>
              <a:sym typeface="Lato"/>
            </a:endParaRPr>
          </a:p>
          <a:p>
            <a:pPr indent="-114300" lvl="0" marL="114300" marR="0" rtl="0" algn="l">
              <a:lnSpc>
                <a:spcPct val="100000"/>
              </a:lnSpc>
              <a:spcBef>
                <a:spcPts val="0"/>
              </a:spcBef>
              <a:spcAft>
                <a:spcPts val="0"/>
              </a:spcAft>
              <a:buSzPts val="1300"/>
              <a:buFont typeface="Lato"/>
              <a:buChar char="●"/>
            </a:pPr>
            <a:r>
              <a:rPr lang="en" sz="1300">
                <a:latin typeface="Lato"/>
                <a:ea typeface="Lato"/>
                <a:cs typeface="Lato"/>
                <a:sym typeface="Lato"/>
              </a:rPr>
              <a:t>Dashboard/BI Developer</a:t>
            </a:r>
            <a:endParaRPr sz="1300">
              <a:latin typeface="Lato"/>
              <a:ea typeface="Lato"/>
              <a:cs typeface="Lato"/>
              <a:sym typeface="Lato"/>
            </a:endParaRPr>
          </a:p>
        </p:txBody>
      </p:sp>
      <p:cxnSp>
        <p:nvCxnSpPr>
          <p:cNvPr id="203" name="Google Shape;203;p9"/>
          <p:cNvCxnSpPr>
            <a:stCxn id="201" idx="0"/>
            <a:endCxn id="198" idx="2"/>
          </p:cNvCxnSpPr>
          <p:nvPr/>
        </p:nvCxnSpPr>
        <p:spPr>
          <a:xfrm flipH="1" rot="5400000">
            <a:off x="5265775" y="431850"/>
            <a:ext cx="334200" cy="2521500"/>
          </a:xfrm>
          <a:prstGeom prst="bentConnector3">
            <a:avLst>
              <a:gd fmla="val 50000" name="adj1"/>
            </a:avLst>
          </a:prstGeom>
          <a:noFill/>
          <a:ln cap="flat" cmpd="sng" w="9525">
            <a:solidFill>
              <a:schemeClr val="dk2"/>
            </a:solidFill>
            <a:prstDash val="solid"/>
            <a:round/>
            <a:headEnd len="sm" w="sm" type="none"/>
            <a:tailEnd len="sm" w="sm" type="none"/>
          </a:ln>
        </p:spPr>
      </p:cxnSp>
      <p:sp>
        <p:nvSpPr>
          <p:cNvPr id="204" name="Google Shape;204;p9"/>
          <p:cNvSpPr txBox="1"/>
          <p:nvPr/>
        </p:nvSpPr>
        <p:spPr>
          <a:xfrm>
            <a:off x="3624600" y="1924175"/>
            <a:ext cx="1314000" cy="5316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Lato"/>
                <a:ea typeface="Lato"/>
                <a:cs typeface="Lato"/>
                <a:sym typeface="Lato"/>
              </a:rPr>
              <a:t>Cross functional</a:t>
            </a:r>
            <a:endParaRPr b="0" i="0" sz="1400" u="none" cap="none" strike="noStrike">
              <a:solidFill>
                <a:srgbClr val="000000"/>
              </a:solidFill>
              <a:latin typeface="Lato"/>
              <a:ea typeface="Lato"/>
              <a:cs typeface="Lato"/>
              <a:sym typeface="Lato"/>
            </a:endParaRPr>
          </a:p>
        </p:txBody>
      </p:sp>
      <p:sp>
        <p:nvSpPr>
          <p:cNvPr id="205" name="Google Shape;205;p9"/>
          <p:cNvSpPr txBox="1"/>
          <p:nvPr/>
        </p:nvSpPr>
        <p:spPr>
          <a:xfrm>
            <a:off x="3515125" y="2614725"/>
            <a:ext cx="2044500" cy="510300"/>
          </a:xfrm>
          <a:prstGeom prst="rect">
            <a:avLst/>
          </a:prstGeom>
          <a:noFill/>
          <a:ln>
            <a:noFill/>
          </a:ln>
        </p:spPr>
        <p:txBody>
          <a:bodyPr anchorCtr="0" anchor="t" bIns="91425" lIns="91425" spcFirstLastPara="1" rIns="91425" wrap="square" tIns="91425">
            <a:noAutofit/>
          </a:bodyPr>
          <a:lstStyle/>
          <a:p>
            <a:pPr indent="-114300" lvl="0" marL="114300" marR="0" rtl="0" algn="l">
              <a:lnSpc>
                <a:spcPct val="100000"/>
              </a:lnSpc>
              <a:spcBef>
                <a:spcPts val="0"/>
              </a:spcBef>
              <a:spcAft>
                <a:spcPts val="0"/>
              </a:spcAft>
              <a:buSzPts val="1300"/>
              <a:buFont typeface="Lato"/>
              <a:buChar char="●"/>
            </a:pPr>
            <a:r>
              <a:rPr lang="en" sz="1300">
                <a:latin typeface="Lato"/>
                <a:ea typeface="Lato"/>
                <a:cs typeface="Lato"/>
                <a:sym typeface="Lato"/>
              </a:rPr>
              <a:t>Change Manager </a:t>
            </a:r>
            <a:endParaRPr sz="1300">
              <a:latin typeface="Lato"/>
              <a:ea typeface="Lato"/>
              <a:cs typeface="Lato"/>
              <a:sym typeface="Lato"/>
            </a:endParaRPr>
          </a:p>
          <a:p>
            <a:pPr indent="-114300" lvl="0" marL="114300" marR="0" rtl="0" algn="l">
              <a:lnSpc>
                <a:spcPct val="100000"/>
              </a:lnSpc>
              <a:spcBef>
                <a:spcPts val="0"/>
              </a:spcBef>
              <a:spcAft>
                <a:spcPts val="0"/>
              </a:spcAft>
              <a:buSzPts val="1300"/>
              <a:buFont typeface="Lato"/>
              <a:buChar char="●"/>
            </a:pPr>
            <a:r>
              <a:rPr lang="en" sz="1300">
                <a:latin typeface="Lato"/>
                <a:ea typeface="Lato"/>
                <a:cs typeface="Lato"/>
                <a:sym typeface="Lato"/>
              </a:rPr>
              <a:t>Data Science Engagement Manager</a:t>
            </a:r>
            <a:endParaRPr sz="1300">
              <a:latin typeface="Lato"/>
              <a:ea typeface="Lato"/>
              <a:cs typeface="Lato"/>
              <a:sym typeface="Lato"/>
            </a:endParaRPr>
          </a:p>
          <a:p>
            <a:pPr indent="-114300" lvl="0" marL="114300" marR="0" rtl="0" algn="l">
              <a:lnSpc>
                <a:spcPct val="100000"/>
              </a:lnSpc>
              <a:spcBef>
                <a:spcPts val="0"/>
              </a:spcBef>
              <a:spcAft>
                <a:spcPts val="0"/>
              </a:spcAft>
              <a:buSzPts val="1300"/>
              <a:buFont typeface="Lato"/>
              <a:buChar char="●"/>
            </a:pPr>
            <a:r>
              <a:rPr lang="en" sz="1300">
                <a:latin typeface="Lato"/>
                <a:ea typeface="Lato"/>
                <a:cs typeface="Lato"/>
                <a:sym typeface="Lato"/>
              </a:rPr>
              <a:t>Data Manager</a:t>
            </a:r>
            <a:endParaRPr sz="13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0"/>
          <p:cNvSpPr txBox="1"/>
          <p:nvPr/>
        </p:nvSpPr>
        <p:spPr>
          <a:xfrm>
            <a:off x="302700" y="904675"/>
            <a:ext cx="7559100" cy="37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Strategies for promoting a data-driven culture</a:t>
            </a:r>
            <a:endParaRPr b="1"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Roboto"/>
              <a:ea typeface="Roboto"/>
              <a:cs typeface="Roboto"/>
              <a:sym typeface="Roboto"/>
            </a:endParaRPr>
          </a:p>
          <a:p>
            <a:pPr indent="-914400" lvl="0" marL="914400" marR="0" rtl="0" algn="l">
              <a:lnSpc>
                <a:spcPct val="115000"/>
              </a:lnSpc>
              <a:spcBef>
                <a:spcPts val="100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Strategy 1:	</a:t>
            </a:r>
            <a:r>
              <a:rPr lang="en" sz="1000"/>
              <a:t>E</a:t>
            </a:r>
            <a:r>
              <a:rPr lang="en" sz="1200"/>
              <a:t>xecutive Data Science Education - training leadership role  in what data science is the benefits of incorporating data driven approaches in business practice. </a:t>
            </a:r>
            <a:endParaRPr sz="1200">
              <a:latin typeface="Roboto"/>
              <a:ea typeface="Roboto"/>
              <a:cs typeface="Roboto"/>
              <a:sym typeface="Roboto"/>
            </a:endParaRPr>
          </a:p>
          <a:p>
            <a:pPr indent="-914400" lvl="0" marL="914400" marR="0" rtl="0" algn="l">
              <a:lnSpc>
                <a:spcPct val="115000"/>
              </a:lnSpc>
              <a:spcBef>
                <a:spcPts val="100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Strategy 2:	</a:t>
            </a:r>
            <a:r>
              <a:rPr lang="en" sz="1200"/>
              <a:t>Engagement programs through sharing sessions where Data Science POC results are shared across the organisation </a:t>
            </a:r>
            <a:endParaRPr sz="1200"/>
          </a:p>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Strategy 3:	</a:t>
            </a:r>
            <a:r>
              <a:rPr lang="en" sz="1200"/>
              <a:t>Data literacy training across all roles </a:t>
            </a:r>
            <a:endParaRPr sz="1200"/>
          </a:p>
          <a:p>
            <a:pPr indent="-914400" lvl="0" marL="914400" marR="0" rtl="0" algn="l">
              <a:lnSpc>
                <a:spcPct val="115000"/>
              </a:lnSpc>
              <a:spcBef>
                <a:spcPts val="100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Strategy 4:	</a:t>
            </a:r>
            <a:r>
              <a:rPr lang="en" sz="1200"/>
              <a:t>Use external consultants for  unique skills/ first time projects only and ensure that they work on the infrastructure together with the internal teams rather then delivering the results in ppt decks.</a:t>
            </a:r>
            <a:endParaRPr b="0" i="0" sz="1200" u="none" cap="none" strike="noStrike">
              <a:solidFill>
                <a:srgbClr val="000000"/>
              </a:solidFill>
              <a:latin typeface="Roboto"/>
              <a:ea typeface="Roboto"/>
              <a:cs typeface="Roboto"/>
              <a:sym typeface="Roboto"/>
            </a:endParaRPr>
          </a:p>
          <a:p>
            <a:pPr indent="-914400" lvl="0" marL="914400" marR="0" rtl="0" algn="l">
              <a:lnSpc>
                <a:spcPct val="115000"/>
              </a:lnSpc>
              <a:spcBef>
                <a:spcPts val="100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Strategy 5:	</a:t>
            </a:r>
            <a:r>
              <a:rPr lang="en" sz="1200"/>
              <a:t>Create concrete learning programs for traditional analysts who would like to transition into a data science career. They will be great assets for these initiatives in the long term. </a:t>
            </a:r>
            <a:endParaRPr sz="1200"/>
          </a:p>
          <a:p>
            <a:pPr indent="0" lvl="0" marL="0" marR="0" rtl="0" algn="l">
              <a:lnSpc>
                <a:spcPct val="115000"/>
              </a:lnSpc>
              <a:spcBef>
                <a:spcPts val="1000"/>
              </a:spcBef>
              <a:spcAft>
                <a:spcPts val="100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Strategy 6:	</a:t>
            </a:r>
            <a:r>
              <a:rPr lang="en" sz="1200"/>
              <a:t>Encourage a try &amp; fail fast culture for data science initiatives in the initial phases to stimulate the interest across teams for trying out new things and incorporating learnings into the next project.</a:t>
            </a:r>
            <a:endParaRPr b="0" i="0" sz="1200" u="none" cap="none" strike="noStrike">
              <a:solidFill>
                <a:srgbClr val="000000"/>
              </a:solidFill>
              <a:latin typeface="Roboto"/>
              <a:ea typeface="Roboto"/>
              <a:cs typeface="Roboto"/>
              <a:sym typeface="Roboto"/>
            </a:endParaRPr>
          </a:p>
        </p:txBody>
      </p:sp>
      <p:sp>
        <p:nvSpPr>
          <p:cNvPr id="211" name="Google Shape;211;p10"/>
          <p:cNvSpPr txBox="1"/>
          <p:nvPr/>
        </p:nvSpPr>
        <p:spPr>
          <a:xfrm>
            <a:off x="65725" y="-19700"/>
            <a:ext cx="77178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1" i="0" lang="en" sz="1700" u="none" cap="none" strike="noStrike">
                <a:solidFill>
                  <a:schemeClr val="dk1"/>
                </a:solidFill>
                <a:latin typeface="Open Sans"/>
                <a:ea typeface="Open Sans"/>
                <a:cs typeface="Open Sans"/>
                <a:sym typeface="Open Sans"/>
              </a:rPr>
              <a:t>I have identified six strategies for promoting a data-driven culture in our business</a:t>
            </a:r>
            <a:endParaRPr b="1" i="0" sz="21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1"/>
          <p:cNvSpPr txBox="1"/>
          <p:nvPr/>
        </p:nvSpPr>
        <p:spPr>
          <a:xfrm>
            <a:off x="4634200" y="-1378125"/>
            <a:ext cx="2674500" cy="1025700"/>
          </a:xfrm>
          <a:prstGeom prst="rect">
            <a:avLst/>
          </a:prstGeom>
          <a:solidFill>
            <a:srgbClr val="FF99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Hint: You may want to break up this table into two separate slides</a:t>
            </a:r>
            <a:endParaRPr b="1" i="0" sz="1400" u="none" cap="none" strike="noStrike">
              <a:solidFill>
                <a:srgbClr val="000000"/>
              </a:solidFill>
              <a:latin typeface="Lato"/>
              <a:ea typeface="Lato"/>
              <a:cs typeface="Lato"/>
              <a:sym typeface="Lato"/>
            </a:endParaRPr>
          </a:p>
        </p:txBody>
      </p:sp>
      <p:graphicFrame>
        <p:nvGraphicFramePr>
          <p:cNvPr id="217" name="Google Shape;217;p11"/>
          <p:cNvGraphicFramePr/>
          <p:nvPr/>
        </p:nvGraphicFramePr>
        <p:xfrm>
          <a:off x="116075" y="884100"/>
          <a:ext cx="3000000" cy="3000000"/>
        </p:xfrm>
        <a:graphic>
          <a:graphicData uri="http://schemas.openxmlformats.org/drawingml/2006/table">
            <a:tbl>
              <a:tblPr>
                <a:noFill/>
                <a:tableStyleId>{AED269C1-FC35-4DC6-B862-31DDDA8CFCE2}</a:tableStyleId>
              </a:tblPr>
              <a:tblGrid>
                <a:gridCol w="942975"/>
                <a:gridCol w="966925"/>
                <a:gridCol w="2153450"/>
                <a:gridCol w="891075"/>
                <a:gridCol w="891075"/>
                <a:gridCol w="891075"/>
                <a:gridCol w="891075"/>
                <a:gridCol w="891075"/>
                <a:gridCol w="393100"/>
              </a:tblGrid>
              <a:tr h="638175">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Data Requirements</a:t>
                      </a:r>
                      <a:endParaRPr sz="1000" u="none" cap="none" strike="noStrike">
                        <a:latin typeface="Open Sans"/>
                        <a:ea typeface="Open Sans"/>
                        <a:cs typeface="Open Sans"/>
                        <a:sym typeface="Open Sans"/>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What data should be included in the Data Strategy?</a:t>
                      </a:r>
                      <a:endParaRPr sz="1000" u="none" cap="none" strike="noStrike"/>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gridSpan="7">
                  <a:txBody>
                    <a:bodyPr/>
                    <a:lstStyle/>
                    <a:p>
                      <a:pPr indent="-285750" lvl="0" marL="457200" rtl="0" algn="l">
                        <a:lnSpc>
                          <a:spcPct val="115000"/>
                        </a:lnSpc>
                        <a:spcBef>
                          <a:spcPts val="0"/>
                        </a:spcBef>
                        <a:spcAft>
                          <a:spcPts val="0"/>
                        </a:spcAft>
                        <a:buSzPts val="900"/>
                        <a:buChar char="●"/>
                      </a:pPr>
                      <a:r>
                        <a:rPr lang="en" sz="900"/>
                        <a:t>The financial and CRM data is readily available via the centralised data lake. </a:t>
                      </a:r>
                      <a:endParaRPr sz="900"/>
                    </a:p>
                    <a:p>
                      <a:pPr indent="-285750" lvl="0" marL="457200" rtl="0" algn="l">
                        <a:lnSpc>
                          <a:spcPct val="115000"/>
                        </a:lnSpc>
                        <a:spcBef>
                          <a:spcPts val="0"/>
                        </a:spcBef>
                        <a:spcAft>
                          <a:spcPts val="0"/>
                        </a:spcAft>
                        <a:buSzPts val="900"/>
                        <a:buChar char="●"/>
                      </a:pPr>
                      <a:r>
                        <a:rPr lang="en" sz="900"/>
                        <a:t>The next steps for the OpCo would be to integrate their marketing data from various sources and external partners as well as develop processes for external data acquisition that can help answering the specific questions</a:t>
                      </a:r>
                      <a:endParaRPr sz="900" u="none" cap="none" strike="noStrike"/>
                    </a:p>
                  </a:txBody>
                  <a:tcPr marT="19050" marB="19050" marR="28575" marL="28575" anchor="ctr">
                    <a:lnL cap="flat" cmpd="sng" w="952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hMerge="1"/>
                <a:tc hMerge="1"/>
                <a:tc hMerge="1"/>
                <a:tc hMerge="1"/>
                <a:tc hMerge="1"/>
                <a:tc hMerge="1"/>
              </a:tr>
              <a:tr h="806200">
                <a:tc rowSpan="4">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Data Governance</a:t>
                      </a:r>
                      <a:endParaRPr sz="1000" u="none" cap="none" strike="noStrike">
                        <a:latin typeface="Open Sans"/>
                        <a:ea typeface="Open Sans"/>
                        <a:cs typeface="Open Sans"/>
                        <a:sym typeface="Open Sans"/>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Data Availability</a:t>
                      </a:r>
                      <a:endParaRPr sz="1000" u="none" cap="none" strike="noStrike"/>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gridSpan="7">
                  <a:txBody>
                    <a:bodyPr/>
                    <a:lstStyle/>
                    <a:p>
                      <a:pPr indent="-285750" lvl="0" marL="457200" rtl="0" algn="l">
                        <a:lnSpc>
                          <a:spcPct val="115000"/>
                        </a:lnSpc>
                        <a:spcBef>
                          <a:spcPts val="0"/>
                        </a:spcBef>
                        <a:spcAft>
                          <a:spcPts val="0"/>
                        </a:spcAft>
                        <a:buSzPts val="900"/>
                        <a:buChar char="●"/>
                      </a:pPr>
                      <a:r>
                        <a:rPr lang="en" sz="900"/>
                        <a:t>If the data is highly sensitive (such as financials) , it will be made available for the project team with the appropriate clearance only.</a:t>
                      </a:r>
                      <a:endParaRPr sz="900"/>
                    </a:p>
                    <a:p>
                      <a:pPr indent="-285750" lvl="0" marL="457200" rtl="0" algn="ctr">
                        <a:lnSpc>
                          <a:spcPct val="115000"/>
                        </a:lnSpc>
                        <a:spcBef>
                          <a:spcPts val="0"/>
                        </a:spcBef>
                        <a:spcAft>
                          <a:spcPts val="0"/>
                        </a:spcAft>
                        <a:buSzPts val="900"/>
                        <a:buChar char="●"/>
                      </a:pPr>
                      <a:r>
                        <a:rPr lang="en" sz="900"/>
                        <a:t>If the data is not sensitive, it will be made available for access to the appropriate data dictionaries for all team members .</a:t>
                      </a:r>
                      <a:endParaRPr sz="900"/>
                    </a:p>
                    <a:p>
                      <a:pPr indent="-285750" lvl="0" marL="457200" rtl="0" algn="ctr">
                        <a:lnSpc>
                          <a:spcPct val="115000"/>
                        </a:lnSpc>
                        <a:spcBef>
                          <a:spcPts val="0"/>
                        </a:spcBef>
                        <a:spcAft>
                          <a:spcPts val="0"/>
                        </a:spcAft>
                        <a:buSzPts val="900"/>
                        <a:buChar char="●"/>
                      </a:pPr>
                      <a:r>
                        <a:rPr lang="en" sz="900"/>
                        <a:t>Regardless of access level, the set up needs to be very easy to understand so I would make sure that the data is clearly labelled and documented.   </a:t>
                      </a:r>
                      <a:endParaRPr sz="900"/>
                    </a:p>
                  </a:txBody>
                  <a:tcPr marT="19050" marB="19050" marR="28575" marL="28575" anchor="ctr">
                    <a:lnL cap="flat" cmpd="sng" w="952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hMerge="1"/>
                <a:tc hMerge="1"/>
                <a:tc hMerge="1"/>
                <a:tc hMerge="1"/>
                <a:tc hMerge="1"/>
                <a:tc hMerge="1"/>
              </a:tr>
              <a:tr h="490725">
                <a:tc vMerge="1"/>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Usability</a:t>
                      </a:r>
                      <a:endParaRPr sz="1000" u="none" cap="none" strike="noStrike"/>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gridSpan="7">
                  <a:txBody>
                    <a:bodyPr/>
                    <a:lstStyle/>
                    <a:p>
                      <a:pPr indent="-285750" lvl="0" marL="457200" rtl="0" algn="l">
                        <a:lnSpc>
                          <a:spcPct val="115000"/>
                        </a:lnSpc>
                        <a:spcBef>
                          <a:spcPts val="0"/>
                        </a:spcBef>
                        <a:spcAft>
                          <a:spcPts val="0"/>
                        </a:spcAft>
                        <a:buSzPts val="900"/>
                        <a:buChar char="●"/>
                      </a:pPr>
                      <a:r>
                        <a:rPr lang="en" sz="900"/>
                        <a:t>Providing use cases from the central teams where they have worked on similar data</a:t>
                      </a:r>
                      <a:endParaRPr sz="900"/>
                    </a:p>
                    <a:p>
                      <a:pPr indent="-285750" lvl="0" marL="457200" rtl="0" algn="l">
                        <a:lnSpc>
                          <a:spcPct val="115000"/>
                        </a:lnSpc>
                        <a:spcBef>
                          <a:spcPts val="0"/>
                        </a:spcBef>
                        <a:spcAft>
                          <a:spcPts val="0"/>
                        </a:spcAft>
                        <a:buSzPts val="900"/>
                        <a:buChar char="●"/>
                      </a:pPr>
                      <a:r>
                        <a:rPr lang="en" sz="900"/>
                        <a:t>Providing external use cases either published or from startup partnerships where they have managed to get insights from similar data. </a:t>
                      </a:r>
                      <a:endParaRPr sz="900"/>
                    </a:p>
                  </a:txBody>
                  <a:tcPr marT="19050" marB="19050" marR="28575" marL="28575" anchor="ctr">
                    <a:lnL cap="flat" cmpd="sng" w="952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hMerge="1"/>
                <a:tc hMerge="1"/>
                <a:tc hMerge="1"/>
                <a:tc hMerge="1"/>
                <a:tc hMerge="1"/>
                <a:tc hMerge="1"/>
              </a:tr>
              <a:tr h="374525">
                <a:tc vMerge="1"/>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Integrity</a:t>
                      </a:r>
                      <a:endParaRPr sz="1000" u="none" cap="none" strike="noStrike"/>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gridSpan="7">
                  <a:txBody>
                    <a:bodyPr/>
                    <a:lstStyle/>
                    <a:p>
                      <a:pPr indent="-292100" lvl="0" marL="457200" rtl="0" algn="l">
                        <a:lnSpc>
                          <a:spcPct val="115000"/>
                        </a:lnSpc>
                        <a:spcBef>
                          <a:spcPts val="0"/>
                        </a:spcBef>
                        <a:spcAft>
                          <a:spcPts val="0"/>
                        </a:spcAft>
                        <a:buSzPts val="1000"/>
                        <a:buChar char="●"/>
                      </a:pPr>
                      <a:r>
                        <a:rPr lang="en" sz="1000"/>
                        <a:t>All data coming from the internal systems will be subjected to a  thorough process of cleaning, documentation  and validation which will follow an automated process and periodic quality and security reviews.  </a:t>
                      </a:r>
                      <a:endParaRPr sz="1000"/>
                    </a:p>
                    <a:p>
                      <a:pPr indent="-292100" lvl="0" marL="457200" rtl="0" algn="l">
                        <a:lnSpc>
                          <a:spcPct val="115000"/>
                        </a:lnSpc>
                        <a:spcBef>
                          <a:spcPts val="0"/>
                        </a:spcBef>
                        <a:spcAft>
                          <a:spcPts val="0"/>
                        </a:spcAft>
                        <a:buSzPts val="1000"/>
                        <a:buChar char="●"/>
                      </a:pPr>
                      <a:r>
                        <a:rPr lang="en" sz="1000"/>
                        <a:t>Security certification will be required to operate with the internal data</a:t>
                      </a:r>
                      <a:endParaRPr sz="1000"/>
                    </a:p>
                    <a:p>
                      <a:pPr indent="-292100" lvl="0" marL="457200" rtl="0" algn="l">
                        <a:lnSpc>
                          <a:spcPct val="115000"/>
                        </a:lnSpc>
                        <a:spcBef>
                          <a:spcPts val="0"/>
                        </a:spcBef>
                        <a:spcAft>
                          <a:spcPts val="0"/>
                        </a:spcAft>
                        <a:buSzPts val="1000"/>
                        <a:buChar char="●"/>
                      </a:pPr>
                      <a:r>
                        <a:rPr lang="en" sz="1000"/>
                        <a:t>The external data required for a POC will not be uploaded to our environment before it has been approved by IT, legal ( GDPR and privacy compliance) and security. </a:t>
                      </a:r>
                      <a:endParaRPr sz="1000"/>
                    </a:p>
                  </a:txBody>
                  <a:tcPr marT="19050" marB="19050" marR="28575" marL="28575" anchor="ctr">
                    <a:lnL cap="flat" cmpd="sng" w="952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hMerge="1"/>
                <a:tc hMerge="1"/>
                <a:tc hMerge="1"/>
                <a:tc hMerge="1"/>
                <a:tc hMerge="1"/>
                <a:tc hMerge="1"/>
              </a:tr>
              <a:tr h="354275">
                <a:tc vMerge="1"/>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Security</a:t>
                      </a:r>
                      <a:endParaRPr sz="1000" u="none" cap="none" strike="noStrike"/>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gridSpan="7">
                  <a:txBody>
                    <a:bodyPr/>
                    <a:lstStyle/>
                    <a:p>
                      <a:pPr indent="-285750" lvl="0" marL="457200" rtl="0" algn="l">
                        <a:lnSpc>
                          <a:spcPct val="115000"/>
                        </a:lnSpc>
                        <a:spcBef>
                          <a:spcPts val="0"/>
                        </a:spcBef>
                        <a:spcAft>
                          <a:spcPts val="0"/>
                        </a:spcAft>
                        <a:buSzPts val="900"/>
                        <a:buChar char="●"/>
                      </a:pPr>
                      <a:r>
                        <a:rPr lang="en" sz="900"/>
                        <a:t>Data can only be accessed in the company’s secure environment (AWS via virtual machines or via the data stack already enable on the cloud infrastructure)</a:t>
                      </a:r>
                      <a:endParaRPr sz="900"/>
                    </a:p>
                    <a:p>
                      <a:pPr indent="-292100" lvl="0" marL="457200" rtl="0" algn="l">
                        <a:lnSpc>
                          <a:spcPct val="115000"/>
                        </a:lnSpc>
                        <a:spcBef>
                          <a:spcPts val="0"/>
                        </a:spcBef>
                        <a:spcAft>
                          <a:spcPts val="0"/>
                        </a:spcAft>
                        <a:buSzPts val="1000"/>
                        <a:buChar char="●"/>
                      </a:pPr>
                      <a:r>
                        <a:rPr lang="en" sz="900"/>
                        <a:t>Each user will receive the right level of access depending on their role and scope of project </a:t>
                      </a:r>
                      <a:r>
                        <a:rPr lang="en" sz="1000"/>
                        <a:t>. </a:t>
                      </a:r>
                      <a:endParaRPr sz="1000"/>
                    </a:p>
                  </a:txBody>
                  <a:tcPr marT="19050" marB="19050" marR="28575" marL="28575" anchor="ctr">
                    <a:lnL cap="flat" cmpd="sng" w="952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hMerge="1"/>
                <a:tc hMerge="1"/>
                <a:tc hMerge="1"/>
                <a:tc hMerge="1"/>
                <a:tc hMerge="1"/>
                <a:tc hMerge="1"/>
              </a:tr>
            </a:tbl>
          </a:graphicData>
        </a:graphic>
      </p:graphicFrame>
      <p:sp>
        <p:nvSpPr>
          <p:cNvPr id="218" name="Google Shape;218;p11"/>
          <p:cNvSpPr txBox="1"/>
          <p:nvPr/>
        </p:nvSpPr>
        <p:spPr>
          <a:xfrm>
            <a:off x="65725" y="-19700"/>
            <a:ext cx="77178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1" i="0" lang="en" sz="1700" u="none" cap="none" strike="noStrike">
                <a:solidFill>
                  <a:schemeClr val="dk1"/>
                </a:solidFill>
                <a:latin typeface="Open Sans"/>
                <a:ea typeface="Open Sans"/>
                <a:cs typeface="Open Sans"/>
                <a:sym typeface="Open Sans"/>
              </a:rPr>
              <a:t>Technical Infrastructure Needed to Support the Data Science Organization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aphicFrame>
        <p:nvGraphicFramePr>
          <p:cNvPr id="223" name="Google Shape;223;gcaeb63cd43_0_24"/>
          <p:cNvGraphicFramePr/>
          <p:nvPr/>
        </p:nvGraphicFramePr>
        <p:xfrm>
          <a:off x="65713" y="1323725"/>
          <a:ext cx="3000000" cy="3000000"/>
        </p:xfrm>
        <a:graphic>
          <a:graphicData uri="http://schemas.openxmlformats.org/drawingml/2006/table">
            <a:tbl>
              <a:tblPr>
                <a:noFill/>
                <a:tableStyleId>{AED269C1-FC35-4DC6-B862-31DDDA8CFCE2}</a:tableStyleId>
              </a:tblPr>
              <a:tblGrid>
                <a:gridCol w="942975"/>
                <a:gridCol w="966925"/>
                <a:gridCol w="2153450"/>
                <a:gridCol w="891075"/>
                <a:gridCol w="891075"/>
                <a:gridCol w="891075"/>
                <a:gridCol w="891075"/>
                <a:gridCol w="891075"/>
                <a:gridCol w="393100"/>
              </a:tblGrid>
              <a:tr h="549000">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Technology</a:t>
                      </a:r>
                      <a:endParaRPr sz="1000" u="none" cap="none" strike="noStrike">
                        <a:latin typeface="Open Sans"/>
                        <a:ea typeface="Open Sans"/>
                        <a:cs typeface="Open Sans"/>
                        <a:sym typeface="Open Sans"/>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Data Architecture Components</a:t>
                      </a:r>
                      <a:endParaRPr sz="1000" u="none" cap="none" strike="noStrike"/>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gridSpan="7">
                  <a:txBody>
                    <a:bodyPr/>
                    <a:lstStyle/>
                    <a:p>
                      <a:pPr indent="-292100" lvl="0" marL="457200" rtl="0" algn="l">
                        <a:lnSpc>
                          <a:spcPct val="115000"/>
                        </a:lnSpc>
                        <a:spcBef>
                          <a:spcPts val="0"/>
                        </a:spcBef>
                        <a:spcAft>
                          <a:spcPts val="0"/>
                        </a:spcAft>
                        <a:buSzPts val="1000"/>
                        <a:buChar char="●"/>
                      </a:pPr>
                      <a:r>
                        <a:rPr lang="en" sz="1000"/>
                        <a:t>Centralised Data Lake for all internal sources (Amazon Redshift)</a:t>
                      </a:r>
                      <a:endParaRPr sz="1000"/>
                    </a:p>
                    <a:p>
                      <a:pPr indent="-292100" lvl="0" marL="457200" rtl="0" algn="l">
                        <a:lnSpc>
                          <a:spcPct val="115000"/>
                        </a:lnSpc>
                        <a:spcBef>
                          <a:spcPts val="0"/>
                        </a:spcBef>
                        <a:spcAft>
                          <a:spcPts val="0"/>
                        </a:spcAft>
                        <a:buSzPts val="1000"/>
                        <a:buChar char="●"/>
                      </a:pPr>
                      <a:r>
                        <a:rPr lang="en" sz="1000"/>
                        <a:t>Amazon S3 buckets for one-off /POC projects where users can upload their data directly </a:t>
                      </a:r>
                      <a:endParaRPr sz="1000"/>
                    </a:p>
                    <a:p>
                      <a:pPr indent="-292100" lvl="0" marL="457200" rtl="0" algn="l">
                        <a:lnSpc>
                          <a:spcPct val="115000"/>
                        </a:lnSpc>
                        <a:spcBef>
                          <a:spcPts val="0"/>
                        </a:spcBef>
                        <a:spcAft>
                          <a:spcPts val="0"/>
                        </a:spcAft>
                        <a:buSzPts val="1000"/>
                        <a:buChar char="●"/>
                      </a:pPr>
                      <a:r>
                        <a:rPr lang="en" sz="1000"/>
                        <a:t>AutoML tool ( DataRobot) </a:t>
                      </a:r>
                      <a:endParaRPr sz="1000"/>
                    </a:p>
                    <a:p>
                      <a:pPr indent="-292100" lvl="0" marL="457200" rtl="0" algn="l">
                        <a:lnSpc>
                          <a:spcPct val="115000"/>
                        </a:lnSpc>
                        <a:spcBef>
                          <a:spcPts val="0"/>
                        </a:spcBef>
                        <a:spcAft>
                          <a:spcPts val="0"/>
                        </a:spcAft>
                        <a:buSzPts val="1000"/>
                        <a:buChar char="●"/>
                      </a:pPr>
                      <a:r>
                        <a:rPr lang="en" sz="1000"/>
                        <a:t>Amazon AWS EC2 for advanced ML development with  Python</a:t>
                      </a:r>
                      <a:endParaRPr sz="1000"/>
                    </a:p>
                    <a:p>
                      <a:pPr indent="-292100" lvl="0" marL="457200" rtl="0" algn="l">
                        <a:lnSpc>
                          <a:spcPct val="115000"/>
                        </a:lnSpc>
                        <a:spcBef>
                          <a:spcPts val="0"/>
                        </a:spcBef>
                        <a:spcAft>
                          <a:spcPts val="0"/>
                        </a:spcAft>
                        <a:buSzPts val="1000"/>
                        <a:buChar char="●"/>
                      </a:pPr>
                      <a:r>
                        <a:rPr lang="en" sz="1000"/>
                        <a:t>Data pipeline (Apache Airflow : open source) </a:t>
                      </a:r>
                      <a:endParaRPr sz="1000"/>
                    </a:p>
                    <a:p>
                      <a:pPr indent="-292100" lvl="0" marL="457200" rtl="0" algn="l">
                        <a:lnSpc>
                          <a:spcPct val="115000"/>
                        </a:lnSpc>
                        <a:spcBef>
                          <a:spcPts val="0"/>
                        </a:spcBef>
                        <a:spcAft>
                          <a:spcPts val="0"/>
                        </a:spcAft>
                        <a:buSzPts val="1000"/>
                        <a:buChar char="●"/>
                      </a:pPr>
                      <a:r>
                        <a:rPr lang="en" sz="1000"/>
                        <a:t>Tableau for data visualisation </a:t>
                      </a:r>
                      <a:endParaRPr sz="1000"/>
                    </a:p>
                    <a:p>
                      <a:pPr indent="-292100" lvl="0" marL="457200" rtl="0" algn="l">
                        <a:lnSpc>
                          <a:spcPct val="115000"/>
                        </a:lnSpc>
                        <a:spcBef>
                          <a:spcPts val="0"/>
                        </a:spcBef>
                        <a:spcAft>
                          <a:spcPts val="0"/>
                        </a:spcAft>
                        <a:buSzPts val="1000"/>
                        <a:buChar char="●"/>
                      </a:pPr>
                      <a:r>
                        <a:rPr lang="en" sz="1000"/>
                        <a:t>RStudio server for R code development</a:t>
                      </a:r>
                      <a:endParaRPr sz="1000"/>
                    </a:p>
                  </a:txBody>
                  <a:tcPr marT="19050" marB="19050" marR="28575" marL="28575" anchor="ctr">
                    <a:lnL cap="flat" cmpd="sng" w="952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hMerge="1"/>
                <a:tc hMerge="1"/>
                <a:tc hMerge="1"/>
                <a:tc hMerge="1"/>
                <a:tc hMerge="1"/>
                <a:tc hMerge="1"/>
              </a:tr>
              <a:tr h="681175">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Skills and Capacity</a:t>
                      </a:r>
                      <a:endParaRPr sz="1000" u="none" cap="none" strike="noStrike">
                        <a:latin typeface="Open Sans"/>
                        <a:ea typeface="Open Sans"/>
                        <a:cs typeface="Open Sans"/>
                        <a:sym typeface="Open Sans"/>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Data literacy skills and organizational capacity </a:t>
                      </a:r>
                      <a:endParaRPr sz="1000" u="none" cap="none" strike="noStrike"/>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gridSpan="7">
                  <a:txBody>
                    <a:bodyPr/>
                    <a:lstStyle/>
                    <a:p>
                      <a:pPr indent="-292100" lvl="0" marL="457200" rtl="0" algn="l">
                        <a:lnSpc>
                          <a:spcPct val="115000"/>
                        </a:lnSpc>
                        <a:spcBef>
                          <a:spcPts val="0"/>
                        </a:spcBef>
                        <a:spcAft>
                          <a:spcPts val="0"/>
                        </a:spcAft>
                        <a:buSzPts val="1000"/>
                        <a:buChar char="●"/>
                      </a:pPr>
                      <a:r>
                        <a:rPr lang="en" sz="1000"/>
                        <a:t>While the individual data science specialists are skilled within their own areas, they would require additional training on the bigger picture and how the business operates. This will help that the specialists do not work in silos and solutions which are far fetched from how the business operates. </a:t>
                      </a:r>
                      <a:endParaRPr sz="1000"/>
                    </a:p>
                    <a:p>
                      <a:pPr indent="-292100" lvl="0" marL="457200" rtl="0" algn="l">
                        <a:lnSpc>
                          <a:spcPct val="115000"/>
                        </a:lnSpc>
                        <a:spcBef>
                          <a:spcPts val="0"/>
                        </a:spcBef>
                        <a:spcAft>
                          <a:spcPts val="0"/>
                        </a:spcAft>
                        <a:buSzPts val="1000"/>
                        <a:buChar char="●"/>
                      </a:pPr>
                      <a:r>
                        <a:rPr lang="en" sz="1000"/>
                        <a:t>SImilarly, other teams outside data sciences will require some high level training in data science across the ranks. This will make sure that everyone speaks the same language. </a:t>
                      </a:r>
                      <a:endParaRPr sz="1000"/>
                    </a:p>
                    <a:p>
                      <a:pPr indent="-292100" lvl="0" marL="457200" rtl="0" algn="l">
                        <a:lnSpc>
                          <a:spcPct val="115000"/>
                        </a:lnSpc>
                        <a:spcBef>
                          <a:spcPts val="0"/>
                        </a:spcBef>
                        <a:spcAft>
                          <a:spcPts val="0"/>
                        </a:spcAft>
                        <a:buSzPts val="1000"/>
                        <a:buChar char="●"/>
                      </a:pPr>
                      <a:r>
                        <a:rPr lang="en" sz="1000"/>
                        <a:t>Developing internal learning paths for data upskilling across roles. These would be internal “data champions” that will support in different capacities our data initiatives. </a:t>
                      </a:r>
                      <a:endParaRPr sz="1000"/>
                    </a:p>
                  </a:txBody>
                  <a:tcPr marT="19050" marB="19050" marR="28575" marL="28575" anchor="ctr">
                    <a:lnL cap="flat" cmpd="sng" w="952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hMerge="1"/>
                <a:tc hMerge="1"/>
                <a:tc hMerge="1"/>
                <a:tc hMerge="1"/>
                <a:tc hMerge="1"/>
                <a:tc hMerge="1"/>
              </a:tr>
              <a:tr h="568025">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Support for Machine Learning</a:t>
                      </a:r>
                      <a:endParaRPr sz="1000" u="none" cap="none" strike="noStrike">
                        <a:latin typeface="Open Sans"/>
                        <a:ea typeface="Open Sans"/>
                        <a:cs typeface="Open Sans"/>
                        <a:sym typeface="Open Sans"/>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Machine learning architecture </a:t>
                      </a:r>
                      <a:endParaRPr sz="1000" u="none" cap="none" strike="noStrike"/>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c gridSpan="7">
                  <a:txBody>
                    <a:bodyPr/>
                    <a:lstStyle/>
                    <a:p>
                      <a:pPr indent="-292100" lvl="0" marL="457200" rtl="0" algn="l">
                        <a:lnSpc>
                          <a:spcPct val="115000"/>
                        </a:lnSpc>
                        <a:spcBef>
                          <a:spcPts val="0"/>
                        </a:spcBef>
                        <a:spcAft>
                          <a:spcPts val="0"/>
                        </a:spcAft>
                        <a:buSzPts val="1000"/>
                        <a:buChar char="●"/>
                      </a:pPr>
                      <a:r>
                        <a:rPr lang="en" sz="1000"/>
                        <a:t>DataRobot (autoML) will be connected directly to the Datalake and it will help with data access , preparation and basic ML for the easy use cases. The users can also upload their data in S3  and access it directly via this infrastructure.  The output from the ML models can be pushed into S3 and visualised in Tableau.</a:t>
                      </a:r>
                      <a:endParaRPr sz="1000"/>
                    </a:p>
                    <a:p>
                      <a:pPr indent="-292100" lvl="0" marL="457200" rtl="0" algn="l">
                        <a:lnSpc>
                          <a:spcPct val="115000"/>
                        </a:lnSpc>
                        <a:spcBef>
                          <a:spcPts val="0"/>
                        </a:spcBef>
                        <a:spcAft>
                          <a:spcPts val="0"/>
                        </a:spcAft>
                        <a:buSzPts val="1000"/>
                        <a:buChar char="●"/>
                      </a:pPr>
                      <a:r>
                        <a:rPr lang="en" sz="1000"/>
                        <a:t>DataRobot provides Python code integration so we can use the above setup for end-to-end ML in most cases</a:t>
                      </a:r>
                      <a:endParaRPr sz="1000"/>
                    </a:p>
                    <a:p>
                      <a:pPr indent="-292100" lvl="0" marL="457200" rtl="0" algn="l">
                        <a:lnSpc>
                          <a:spcPct val="115000"/>
                        </a:lnSpc>
                        <a:spcBef>
                          <a:spcPts val="0"/>
                        </a:spcBef>
                        <a:spcAft>
                          <a:spcPts val="0"/>
                        </a:spcAft>
                        <a:buSzPts val="1000"/>
                        <a:buChar char="●"/>
                      </a:pPr>
                      <a:r>
                        <a:rPr lang="en" sz="1000"/>
                        <a:t>If we need to implement something that cannot be easily done with the above, we can do so using Python , Apache Airflow and Docker from the same data source. </a:t>
                      </a:r>
                      <a:endParaRPr sz="1000"/>
                    </a:p>
                    <a:p>
                      <a:pPr indent="-292100" lvl="0" marL="457200" rtl="0" algn="l">
                        <a:lnSpc>
                          <a:spcPct val="115000"/>
                        </a:lnSpc>
                        <a:spcBef>
                          <a:spcPts val="0"/>
                        </a:spcBef>
                        <a:spcAft>
                          <a:spcPts val="0"/>
                        </a:spcAft>
                        <a:buSzPts val="1000"/>
                        <a:buChar char="●"/>
                      </a:pPr>
                      <a:r>
                        <a:rPr lang="en" sz="1000"/>
                        <a:t>This would be a more rare use case but suitable in the initial  phase ( up to 2 years)</a:t>
                      </a:r>
                      <a:endParaRPr sz="1000"/>
                    </a:p>
                  </a:txBody>
                  <a:tcPr marT="19050" marB="19050" marR="28575" marL="28575" anchor="ctr">
                    <a:lnL cap="flat" cmpd="sng" w="952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c hMerge="1"/>
                <a:tc hMerge="1"/>
                <a:tc hMerge="1"/>
                <a:tc hMerge="1"/>
                <a:tc hMerge="1"/>
                <a:tc hMerge="1"/>
              </a:tr>
            </a:tbl>
          </a:graphicData>
        </a:graphic>
      </p:graphicFrame>
      <p:sp>
        <p:nvSpPr>
          <p:cNvPr id="224" name="Google Shape;224;gcaeb63cd43_0_24"/>
          <p:cNvSpPr txBox="1"/>
          <p:nvPr/>
        </p:nvSpPr>
        <p:spPr>
          <a:xfrm>
            <a:off x="65725" y="-19700"/>
            <a:ext cx="77178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1" i="0" lang="en" sz="1700" u="none" cap="none" strike="noStrike">
                <a:solidFill>
                  <a:schemeClr val="dk1"/>
                </a:solidFill>
                <a:latin typeface="Open Sans"/>
                <a:ea typeface="Open Sans"/>
                <a:cs typeface="Open Sans"/>
                <a:sym typeface="Open Sans"/>
              </a:rPr>
              <a:t>Technical Infrastructure Needed to Support the Data Science Organization (</a:t>
            </a:r>
            <a:r>
              <a:rPr b="1" lang="en" sz="1700">
                <a:solidFill>
                  <a:schemeClr val="dk1"/>
                </a:solidFill>
                <a:latin typeface="Open Sans"/>
                <a:ea typeface="Open Sans"/>
                <a:cs typeface="Open Sans"/>
                <a:sym typeface="Open Sans"/>
              </a:rPr>
              <a:t>continued)</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cxnSp>
        <p:nvCxnSpPr>
          <p:cNvPr id="73" name="Google Shape;73;p1"/>
          <p:cNvCxnSpPr/>
          <p:nvPr/>
        </p:nvCxnSpPr>
        <p:spPr>
          <a:xfrm flipH="1">
            <a:off x="3633850" y="1059150"/>
            <a:ext cx="7800" cy="3219000"/>
          </a:xfrm>
          <a:prstGeom prst="straightConnector1">
            <a:avLst/>
          </a:prstGeom>
          <a:noFill/>
          <a:ln cap="flat" cmpd="sng" w="9525">
            <a:solidFill>
              <a:srgbClr val="666666"/>
            </a:solidFill>
            <a:prstDash val="dash"/>
            <a:round/>
            <a:headEnd len="sm" w="sm" type="none"/>
            <a:tailEnd len="sm" w="sm" type="none"/>
          </a:ln>
        </p:spPr>
      </p:cxnSp>
      <p:cxnSp>
        <p:nvCxnSpPr>
          <p:cNvPr id="74" name="Google Shape;74;p1"/>
          <p:cNvCxnSpPr/>
          <p:nvPr/>
        </p:nvCxnSpPr>
        <p:spPr>
          <a:xfrm>
            <a:off x="1310400" y="2678775"/>
            <a:ext cx="4661100" cy="10800"/>
          </a:xfrm>
          <a:prstGeom prst="straightConnector1">
            <a:avLst/>
          </a:prstGeom>
          <a:noFill/>
          <a:ln cap="flat" cmpd="sng" w="9525">
            <a:solidFill>
              <a:srgbClr val="666666"/>
            </a:solidFill>
            <a:prstDash val="dash"/>
            <a:round/>
            <a:headEnd len="sm" w="sm" type="none"/>
            <a:tailEnd len="sm" w="sm" type="none"/>
          </a:ln>
        </p:spPr>
      </p:cxnSp>
      <p:cxnSp>
        <p:nvCxnSpPr>
          <p:cNvPr id="75" name="Google Shape;75;p1"/>
          <p:cNvCxnSpPr/>
          <p:nvPr/>
        </p:nvCxnSpPr>
        <p:spPr>
          <a:xfrm>
            <a:off x="1244525" y="1016925"/>
            <a:ext cx="21000" cy="3348600"/>
          </a:xfrm>
          <a:prstGeom prst="straightConnector1">
            <a:avLst/>
          </a:prstGeom>
          <a:noFill/>
          <a:ln cap="flat" cmpd="sng" w="9525">
            <a:solidFill>
              <a:srgbClr val="0B5394"/>
            </a:solidFill>
            <a:prstDash val="solid"/>
            <a:round/>
            <a:headEnd len="med" w="med" type="stealth"/>
            <a:tailEnd len="sm" w="sm" type="none"/>
          </a:ln>
        </p:spPr>
      </p:cxnSp>
      <p:cxnSp>
        <p:nvCxnSpPr>
          <p:cNvPr id="76" name="Google Shape;76;p1"/>
          <p:cNvCxnSpPr/>
          <p:nvPr/>
        </p:nvCxnSpPr>
        <p:spPr>
          <a:xfrm flipH="1">
            <a:off x="1280675" y="4348325"/>
            <a:ext cx="4617000" cy="2400"/>
          </a:xfrm>
          <a:prstGeom prst="straightConnector1">
            <a:avLst/>
          </a:prstGeom>
          <a:noFill/>
          <a:ln cap="flat" cmpd="sng" w="9525">
            <a:solidFill>
              <a:srgbClr val="0B5394"/>
            </a:solidFill>
            <a:prstDash val="solid"/>
            <a:round/>
            <a:headEnd len="med" w="med" type="stealth"/>
            <a:tailEnd len="sm" w="sm" type="none"/>
          </a:ln>
        </p:spPr>
      </p:cxnSp>
      <p:sp>
        <p:nvSpPr>
          <p:cNvPr id="77" name="Google Shape;77;p1"/>
          <p:cNvSpPr txBox="1"/>
          <p:nvPr/>
        </p:nvSpPr>
        <p:spPr>
          <a:xfrm>
            <a:off x="239600" y="2468175"/>
            <a:ext cx="1076100" cy="41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000000"/>
                </a:solidFill>
                <a:latin typeface="Open Sans"/>
                <a:ea typeface="Open Sans"/>
                <a:cs typeface="Open Sans"/>
                <a:sym typeface="Open Sans"/>
              </a:rPr>
              <a:t>Business Value Impact</a:t>
            </a:r>
            <a:endParaRPr b="0" i="0" sz="1300" u="none" cap="none" strike="noStrike">
              <a:solidFill>
                <a:srgbClr val="000000"/>
              </a:solidFill>
              <a:latin typeface="Open Sans"/>
              <a:ea typeface="Open Sans"/>
              <a:cs typeface="Open Sans"/>
              <a:sym typeface="Open Sans"/>
            </a:endParaRPr>
          </a:p>
        </p:txBody>
      </p:sp>
      <p:sp>
        <p:nvSpPr>
          <p:cNvPr id="78" name="Google Shape;78;p1"/>
          <p:cNvSpPr txBox="1"/>
          <p:nvPr/>
        </p:nvSpPr>
        <p:spPr>
          <a:xfrm>
            <a:off x="2088000" y="4293300"/>
            <a:ext cx="3169200" cy="41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Feasibility</a:t>
            </a:r>
            <a:endParaRPr b="1" i="0" sz="14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(Time + Investment)</a:t>
            </a:r>
            <a:endParaRPr b="1" i="0" sz="1400" u="none" cap="none" strike="noStrike">
              <a:solidFill>
                <a:srgbClr val="000000"/>
              </a:solidFill>
              <a:latin typeface="Open Sans"/>
              <a:ea typeface="Open Sans"/>
              <a:cs typeface="Open Sans"/>
              <a:sym typeface="Open Sans"/>
            </a:endParaRPr>
          </a:p>
        </p:txBody>
      </p:sp>
      <p:sp>
        <p:nvSpPr>
          <p:cNvPr id="79" name="Google Shape;79;p1"/>
          <p:cNvSpPr txBox="1"/>
          <p:nvPr/>
        </p:nvSpPr>
        <p:spPr>
          <a:xfrm>
            <a:off x="642950" y="901350"/>
            <a:ext cx="746100" cy="1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HIGH</a:t>
            </a:r>
            <a:endParaRPr b="0" i="0" sz="1200" u="none" cap="none" strike="noStrike">
              <a:solidFill>
                <a:srgbClr val="000000"/>
              </a:solidFill>
              <a:latin typeface="Open Sans"/>
              <a:ea typeface="Open Sans"/>
              <a:cs typeface="Open Sans"/>
              <a:sym typeface="Open Sans"/>
            </a:endParaRPr>
          </a:p>
        </p:txBody>
      </p:sp>
      <p:sp>
        <p:nvSpPr>
          <p:cNvPr id="80" name="Google Shape;80;p1"/>
          <p:cNvSpPr txBox="1"/>
          <p:nvPr/>
        </p:nvSpPr>
        <p:spPr>
          <a:xfrm>
            <a:off x="1280675" y="4293300"/>
            <a:ext cx="608700" cy="21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LOW</a:t>
            </a:r>
            <a:endParaRPr b="0" i="0" sz="1200" u="none" cap="none" strike="noStrike">
              <a:solidFill>
                <a:srgbClr val="000000"/>
              </a:solidFill>
              <a:latin typeface="Open Sans"/>
              <a:ea typeface="Open Sans"/>
              <a:cs typeface="Open Sans"/>
              <a:sym typeface="Open Sans"/>
            </a:endParaRPr>
          </a:p>
        </p:txBody>
      </p:sp>
      <p:sp>
        <p:nvSpPr>
          <p:cNvPr id="81" name="Google Shape;81;p1"/>
          <p:cNvSpPr txBox="1"/>
          <p:nvPr/>
        </p:nvSpPr>
        <p:spPr>
          <a:xfrm>
            <a:off x="711650" y="4049275"/>
            <a:ext cx="608700" cy="21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LOW</a:t>
            </a:r>
            <a:endParaRPr b="0" i="0" sz="1200" u="none" cap="none" strike="noStrike">
              <a:solidFill>
                <a:srgbClr val="000000"/>
              </a:solidFill>
              <a:latin typeface="Open Sans"/>
              <a:ea typeface="Open Sans"/>
              <a:cs typeface="Open Sans"/>
              <a:sym typeface="Open Sans"/>
            </a:endParaRPr>
          </a:p>
        </p:txBody>
      </p:sp>
      <p:sp>
        <p:nvSpPr>
          <p:cNvPr id="82" name="Google Shape;82;p1"/>
          <p:cNvSpPr txBox="1"/>
          <p:nvPr/>
        </p:nvSpPr>
        <p:spPr>
          <a:xfrm>
            <a:off x="65725" y="-19700"/>
            <a:ext cx="77178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sng" cap="none" strike="noStrike">
                <a:solidFill>
                  <a:schemeClr val="dk1"/>
                </a:solidFill>
                <a:latin typeface="Open Sans"/>
                <a:ea typeface="Open Sans"/>
                <a:cs typeface="Open Sans"/>
                <a:sym typeface="Open Sans"/>
              </a:rPr>
              <a:t>Step 2, Part 2: </a:t>
            </a:r>
            <a:r>
              <a:rPr b="0" i="0" lang="en" sz="1200" u="none" cap="none" strike="noStrike">
                <a:solidFill>
                  <a:schemeClr val="dk1"/>
                </a:solidFill>
                <a:latin typeface="Open Sans"/>
                <a:ea typeface="Open Sans"/>
                <a:cs typeface="Open Sans"/>
                <a:sym typeface="Open Sans"/>
              </a:rPr>
              <a:t>Complete the “Data Science Opportunity Matrix” below by modeling each of the six projects in terms of feasibility (time &amp; investment), business value impact, and likelihood of value capture</a:t>
            </a:r>
            <a:endParaRPr b="0" i="0" sz="12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83" name="Google Shape;83;p1"/>
          <p:cNvSpPr txBox="1"/>
          <p:nvPr/>
        </p:nvSpPr>
        <p:spPr>
          <a:xfrm>
            <a:off x="5721325" y="4293300"/>
            <a:ext cx="746100" cy="1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HIGH</a:t>
            </a:r>
            <a:endParaRPr b="0" i="0" sz="1200" u="none" cap="none" strike="noStrike">
              <a:solidFill>
                <a:srgbClr val="000000"/>
              </a:solidFill>
              <a:latin typeface="Open Sans"/>
              <a:ea typeface="Open Sans"/>
              <a:cs typeface="Open Sans"/>
              <a:sym typeface="Open Sans"/>
            </a:endParaRPr>
          </a:p>
        </p:txBody>
      </p:sp>
      <p:sp>
        <p:nvSpPr>
          <p:cNvPr id="84" name="Google Shape;84;p1"/>
          <p:cNvSpPr/>
          <p:nvPr/>
        </p:nvSpPr>
        <p:spPr>
          <a:xfrm>
            <a:off x="7150787" y="3556500"/>
            <a:ext cx="248100" cy="245400"/>
          </a:xfrm>
          <a:prstGeom prst="ellipse">
            <a:avLst/>
          </a:prstGeom>
          <a:solidFill>
            <a:srgbClr val="B6D7A8"/>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p:txBody>
      </p:sp>
      <p:sp>
        <p:nvSpPr>
          <p:cNvPr id="85" name="Google Shape;85;p1"/>
          <p:cNvSpPr/>
          <p:nvPr/>
        </p:nvSpPr>
        <p:spPr>
          <a:xfrm>
            <a:off x="7070687" y="3874075"/>
            <a:ext cx="408300" cy="391200"/>
          </a:xfrm>
          <a:prstGeom prst="ellipse">
            <a:avLst/>
          </a:prstGeom>
          <a:solidFill>
            <a:srgbClr val="B6D7A8"/>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p:txBody>
      </p:sp>
      <p:sp>
        <p:nvSpPr>
          <p:cNvPr id="86" name="Google Shape;86;p1"/>
          <p:cNvSpPr txBox="1"/>
          <p:nvPr/>
        </p:nvSpPr>
        <p:spPr>
          <a:xfrm>
            <a:off x="6811425" y="2981500"/>
            <a:ext cx="1699800" cy="33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sng" cap="none" strike="noStrike">
                <a:solidFill>
                  <a:srgbClr val="000000"/>
                </a:solidFill>
                <a:latin typeface="Arial"/>
                <a:ea typeface="Arial"/>
                <a:cs typeface="Arial"/>
                <a:sym typeface="Arial"/>
              </a:rPr>
              <a:t>Likelihood of Value Capture</a:t>
            </a:r>
            <a:endParaRPr b="1" i="0" sz="900" u="sng" cap="none" strike="noStrike">
              <a:solidFill>
                <a:srgbClr val="000000"/>
              </a:solidFill>
              <a:latin typeface="Arial"/>
              <a:ea typeface="Arial"/>
              <a:cs typeface="Arial"/>
              <a:sym typeface="Arial"/>
            </a:endParaRPr>
          </a:p>
        </p:txBody>
      </p:sp>
      <p:sp>
        <p:nvSpPr>
          <p:cNvPr id="87" name="Google Shape;87;p1"/>
          <p:cNvSpPr txBox="1"/>
          <p:nvPr/>
        </p:nvSpPr>
        <p:spPr>
          <a:xfrm>
            <a:off x="7440125" y="3237575"/>
            <a:ext cx="726000" cy="33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Low</a:t>
            </a:r>
            <a:endParaRPr b="0" i="0" sz="1100" u="none" cap="none" strike="noStrike">
              <a:solidFill>
                <a:srgbClr val="000000"/>
              </a:solidFill>
              <a:latin typeface="Arial"/>
              <a:ea typeface="Arial"/>
              <a:cs typeface="Arial"/>
              <a:sym typeface="Arial"/>
            </a:endParaRPr>
          </a:p>
        </p:txBody>
      </p:sp>
      <p:sp>
        <p:nvSpPr>
          <p:cNvPr id="88" name="Google Shape;88;p1"/>
          <p:cNvSpPr txBox="1"/>
          <p:nvPr/>
        </p:nvSpPr>
        <p:spPr>
          <a:xfrm>
            <a:off x="7440125" y="3511050"/>
            <a:ext cx="726000" cy="33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Medium</a:t>
            </a:r>
            <a:endParaRPr b="0" i="0" sz="1100" u="none" cap="none" strike="noStrike">
              <a:solidFill>
                <a:srgbClr val="000000"/>
              </a:solidFill>
              <a:latin typeface="Arial"/>
              <a:ea typeface="Arial"/>
              <a:cs typeface="Arial"/>
              <a:sym typeface="Arial"/>
            </a:endParaRPr>
          </a:p>
        </p:txBody>
      </p:sp>
      <p:sp>
        <p:nvSpPr>
          <p:cNvPr id="89" name="Google Shape;89;p1"/>
          <p:cNvSpPr txBox="1"/>
          <p:nvPr/>
        </p:nvSpPr>
        <p:spPr>
          <a:xfrm>
            <a:off x="7440125" y="3901525"/>
            <a:ext cx="726000" cy="33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High</a:t>
            </a:r>
            <a:endParaRPr b="0" i="0" sz="1100" u="none" cap="none" strike="noStrike">
              <a:solidFill>
                <a:srgbClr val="000000"/>
              </a:solidFill>
              <a:latin typeface="Arial"/>
              <a:ea typeface="Arial"/>
              <a:cs typeface="Arial"/>
              <a:sym typeface="Arial"/>
            </a:endParaRPr>
          </a:p>
        </p:txBody>
      </p:sp>
      <p:sp>
        <p:nvSpPr>
          <p:cNvPr id="90" name="Google Shape;90;p1"/>
          <p:cNvSpPr/>
          <p:nvPr/>
        </p:nvSpPr>
        <p:spPr>
          <a:xfrm>
            <a:off x="7190837" y="3327125"/>
            <a:ext cx="168000" cy="157200"/>
          </a:xfrm>
          <a:prstGeom prst="ellipse">
            <a:avLst/>
          </a:prstGeom>
          <a:solidFill>
            <a:srgbClr val="B6D7A8"/>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p:txBody>
      </p:sp>
      <p:sp>
        <p:nvSpPr>
          <p:cNvPr id="91" name="Google Shape;91;p1"/>
          <p:cNvSpPr/>
          <p:nvPr/>
        </p:nvSpPr>
        <p:spPr>
          <a:xfrm>
            <a:off x="1889387" y="1196463"/>
            <a:ext cx="408300" cy="391200"/>
          </a:xfrm>
          <a:prstGeom prst="ellipse">
            <a:avLst/>
          </a:prstGeom>
          <a:solidFill>
            <a:srgbClr val="B6D7A8"/>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P</a:t>
            </a:r>
            <a:r>
              <a:rPr b="1" lang="en" sz="900"/>
              <a:t>3</a:t>
            </a:r>
            <a:endParaRPr b="1" i="0" sz="900" u="none" cap="none" strike="noStrike">
              <a:solidFill>
                <a:srgbClr val="000000"/>
              </a:solidFill>
              <a:latin typeface="Arial"/>
              <a:ea typeface="Arial"/>
              <a:cs typeface="Arial"/>
              <a:sym typeface="Arial"/>
            </a:endParaRPr>
          </a:p>
        </p:txBody>
      </p:sp>
      <p:sp>
        <p:nvSpPr>
          <p:cNvPr id="92" name="Google Shape;92;p1"/>
          <p:cNvSpPr/>
          <p:nvPr/>
        </p:nvSpPr>
        <p:spPr>
          <a:xfrm>
            <a:off x="4743737" y="2848325"/>
            <a:ext cx="248100" cy="245400"/>
          </a:xfrm>
          <a:prstGeom prst="ellipse">
            <a:avLst/>
          </a:prstGeom>
          <a:solidFill>
            <a:srgbClr val="B6D7A8"/>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P</a:t>
            </a:r>
            <a:r>
              <a:rPr b="1" lang="en" sz="900"/>
              <a:t>5</a:t>
            </a:r>
            <a:endParaRPr b="1" i="0" sz="900" u="none" cap="none" strike="noStrike">
              <a:solidFill>
                <a:srgbClr val="000000"/>
              </a:solidFill>
              <a:latin typeface="Arial"/>
              <a:ea typeface="Arial"/>
              <a:cs typeface="Arial"/>
              <a:sym typeface="Arial"/>
            </a:endParaRPr>
          </a:p>
        </p:txBody>
      </p:sp>
      <p:sp>
        <p:nvSpPr>
          <p:cNvPr id="93" name="Google Shape;93;p1"/>
          <p:cNvSpPr txBox="1"/>
          <p:nvPr/>
        </p:nvSpPr>
        <p:spPr>
          <a:xfrm>
            <a:off x="4634200" y="-1378125"/>
            <a:ext cx="2674500" cy="1025700"/>
          </a:xfrm>
          <a:prstGeom prst="rect">
            <a:avLst/>
          </a:prstGeom>
          <a:solidFill>
            <a:srgbClr val="FF99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Hint: Copy and edit these to represent each of your projects ("P1" = "Project 1" and so forth)</a:t>
            </a:r>
            <a:endParaRPr b="1" i="0" sz="1400" u="none" cap="none" strike="noStrike">
              <a:solidFill>
                <a:srgbClr val="000000"/>
              </a:solidFill>
              <a:latin typeface="Lato"/>
              <a:ea typeface="Lato"/>
              <a:cs typeface="Lato"/>
              <a:sym typeface="Lato"/>
            </a:endParaRPr>
          </a:p>
        </p:txBody>
      </p:sp>
      <p:cxnSp>
        <p:nvCxnSpPr>
          <p:cNvPr id="94" name="Google Shape;94;p1"/>
          <p:cNvCxnSpPr>
            <a:stCxn id="93" idx="2"/>
          </p:cNvCxnSpPr>
          <p:nvPr/>
        </p:nvCxnSpPr>
        <p:spPr>
          <a:xfrm flipH="1">
            <a:off x="4941550" y="-352425"/>
            <a:ext cx="1029900" cy="1769100"/>
          </a:xfrm>
          <a:prstGeom prst="straightConnector1">
            <a:avLst/>
          </a:prstGeom>
          <a:noFill/>
          <a:ln cap="flat" cmpd="sng" w="38100">
            <a:solidFill>
              <a:srgbClr val="FF9900"/>
            </a:solidFill>
            <a:prstDash val="solid"/>
            <a:round/>
            <a:headEnd len="sm" w="sm" type="none"/>
            <a:tailEnd len="med" w="med" type="triangle"/>
          </a:ln>
        </p:spPr>
      </p:cxnSp>
      <p:sp>
        <p:nvSpPr>
          <p:cNvPr id="95" name="Google Shape;95;p1"/>
          <p:cNvSpPr txBox="1"/>
          <p:nvPr/>
        </p:nvSpPr>
        <p:spPr>
          <a:xfrm>
            <a:off x="5727425" y="952538"/>
            <a:ext cx="3094800" cy="129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latin typeface="Open Sans"/>
                <a:ea typeface="Open Sans"/>
                <a:cs typeface="Open Sans"/>
                <a:sym typeface="Open Sans"/>
              </a:rPr>
              <a:t>Project 1: </a:t>
            </a:r>
            <a:r>
              <a:rPr lang="en" sz="800">
                <a:latin typeface="Open Sans"/>
                <a:ea typeface="Open Sans"/>
                <a:cs typeface="Open Sans"/>
                <a:sym typeface="Open Sans"/>
              </a:rPr>
              <a:t>Marketing Mix Modelling  for a core brand with large investments </a:t>
            </a:r>
            <a:endParaRPr sz="800">
              <a:latin typeface="Open Sans"/>
              <a:ea typeface="Open Sans"/>
              <a:cs typeface="Open Sans"/>
              <a:sym typeface="Open Sans"/>
            </a:endParaRPr>
          </a:p>
          <a:p>
            <a:pPr indent="0" lvl="0" marL="0" rtl="0" algn="l">
              <a:lnSpc>
                <a:spcPct val="115000"/>
              </a:lnSpc>
              <a:spcBef>
                <a:spcPts val="0"/>
              </a:spcBef>
              <a:spcAft>
                <a:spcPts val="0"/>
              </a:spcAft>
              <a:buNone/>
            </a:pPr>
            <a:r>
              <a:rPr b="1" lang="en" sz="800">
                <a:latin typeface="Open Sans"/>
                <a:ea typeface="Open Sans"/>
                <a:cs typeface="Open Sans"/>
                <a:sym typeface="Open Sans"/>
              </a:rPr>
              <a:t>Project 2: </a:t>
            </a:r>
            <a:r>
              <a:rPr lang="en" sz="800">
                <a:latin typeface="Open Sans"/>
                <a:ea typeface="Open Sans"/>
                <a:cs typeface="Open Sans"/>
                <a:sym typeface="Open Sans"/>
              </a:rPr>
              <a:t>Predicting customer churn  </a:t>
            </a:r>
            <a:endParaRPr sz="800">
              <a:latin typeface="Open Sans"/>
              <a:ea typeface="Open Sans"/>
              <a:cs typeface="Open Sans"/>
              <a:sym typeface="Open Sans"/>
            </a:endParaRPr>
          </a:p>
          <a:p>
            <a:pPr indent="0" lvl="0" marL="0" rtl="0" algn="l">
              <a:lnSpc>
                <a:spcPct val="115000"/>
              </a:lnSpc>
              <a:spcBef>
                <a:spcPts val="0"/>
              </a:spcBef>
              <a:spcAft>
                <a:spcPts val="0"/>
              </a:spcAft>
              <a:buNone/>
            </a:pPr>
            <a:r>
              <a:rPr b="1" lang="en" sz="800">
                <a:latin typeface="Open Sans"/>
                <a:ea typeface="Open Sans"/>
                <a:cs typeface="Open Sans"/>
                <a:sym typeface="Open Sans"/>
              </a:rPr>
              <a:t>Project 3: </a:t>
            </a:r>
            <a:r>
              <a:rPr lang="en" sz="800">
                <a:latin typeface="Open Sans"/>
                <a:ea typeface="Open Sans"/>
                <a:cs typeface="Open Sans"/>
                <a:sym typeface="Open Sans"/>
              </a:rPr>
              <a:t>Short term forecasting automation </a:t>
            </a:r>
            <a:endParaRPr sz="800">
              <a:latin typeface="Open Sans"/>
              <a:ea typeface="Open Sans"/>
              <a:cs typeface="Open Sans"/>
              <a:sym typeface="Open Sans"/>
            </a:endParaRPr>
          </a:p>
          <a:p>
            <a:pPr indent="0" lvl="0" marL="0" rtl="0" algn="l">
              <a:lnSpc>
                <a:spcPct val="115000"/>
              </a:lnSpc>
              <a:spcBef>
                <a:spcPts val="0"/>
              </a:spcBef>
              <a:spcAft>
                <a:spcPts val="0"/>
              </a:spcAft>
              <a:buNone/>
            </a:pPr>
            <a:r>
              <a:rPr b="1" lang="en" sz="800">
                <a:latin typeface="Open Sans"/>
                <a:ea typeface="Open Sans"/>
                <a:cs typeface="Open Sans"/>
                <a:sym typeface="Open Sans"/>
              </a:rPr>
              <a:t>Project 4: </a:t>
            </a:r>
            <a:r>
              <a:rPr lang="en" sz="800">
                <a:latin typeface="Open Sans"/>
                <a:ea typeface="Open Sans"/>
                <a:cs typeface="Open Sans"/>
                <a:sym typeface="Open Sans"/>
              </a:rPr>
              <a:t>Predicting launch curves for future products </a:t>
            </a:r>
            <a:endParaRPr sz="800">
              <a:latin typeface="Open Sans"/>
              <a:ea typeface="Open Sans"/>
              <a:cs typeface="Open Sans"/>
              <a:sym typeface="Open Sans"/>
            </a:endParaRPr>
          </a:p>
          <a:p>
            <a:pPr indent="0" lvl="0" marL="0" rtl="0" algn="l">
              <a:lnSpc>
                <a:spcPct val="115000"/>
              </a:lnSpc>
              <a:spcBef>
                <a:spcPts val="0"/>
              </a:spcBef>
              <a:spcAft>
                <a:spcPts val="0"/>
              </a:spcAft>
              <a:buNone/>
            </a:pPr>
            <a:r>
              <a:rPr b="1" lang="en" sz="800">
                <a:latin typeface="Open Sans"/>
                <a:ea typeface="Open Sans"/>
                <a:cs typeface="Open Sans"/>
                <a:sym typeface="Open Sans"/>
              </a:rPr>
              <a:t>Project 5: </a:t>
            </a:r>
            <a:r>
              <a:rPr lang="en" sz="800">
                <a:latin typeface="Open Sans"/>
                <a:ea typeface="Open Sans"/>
                <a:cs typeface="Open Sans"/>
                <a:sym typeface="Open Sans"/>
              </a:rPr>
              <a:t>Supplier Quality Optimization </a:t>
            </a:r>
            <a:endParaRPr sz="800">
              <a:latin typeface="Open Sans"/>
              <a:ea typeface="Open Sans"/>
              <a:cs typeface="Open Sans"/>
              <a:sym typeface="Open Sans"/>
            </a:endParaRPr>
          </a:p>
          <a:p>
            <a:pPr indent="0" lvl="0" marL="0" rtl="0" algn="l">
              <a:lnSpc>
                <a:spcPct val="115000"/>
              </a:lnSpc>
              <a:spcBef>
                <a:spcPts val="0"/>
              </a:spcBef>
              <a:spcAft>
                <a:spcPts val="0"/>
              </a:spcAft>
              <a:buNone/>
            </a:pPr>
            <a:r>
              <a:rPr b="1" lang="en" sz="800">
                <a:latin typeface="Open Sans"/>
                <a:ea typeface="Open Sans"/>
                <a:cs typeface="Open Sans"/>
                <a:sym typeface="Open Sans"/>
              </a:rPr>
              <a:t>Project 6: </a:t>
            </a:r>
            <a:r>
              <a:rPr lang="en" sz="800">
                <a:latin typeface="Open Sans"/>
                <a:ea typeface="Open Sans"/>
                <a:cs typeface="Open Sans"/>
                <a:sym typeface="Open Sans"/>
              </a:rPr>
              <a:t>Localisation of global ML model for vendor selection</a:t>
            </a:r>
            <a:endParaRPr sz="800"/>
          </a:p>
        </p:txBody>
      </p:sp>
      <p:sp>
        <p:nvSpPr>
          <p:cNvPr id="96" name="Google Shape;96;p1"/>
          <p:cNvSpPr/>
          <p:nvPr/>
        </p:nvSpPr>
        <p:spPr>
          <a:xfrm>
            <a:off x="5277925" y="1223925"/>
            <a:ext cx="363900" cy="336600"/>
          </a:xfrm>
          <a:prstGeom prst="ellipse">
            <a:avLst/>
          </a:prstGeom>
          <a:solidFill>
            <a:srgbClr val="B6D7A8"/>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P</a:t>
            </a:r>
            <a:r>
              <a:rPr b="1" lang="en" sz="900"/>
              <a:t>4</a:t>
            </a:r>
            <a:endParaRPr b="1" i="0" sz="900" u="none" cap="none" strike="noStrike">
              <a:solidFill>
                <a:srgbClr val="000000"/>
              </a:solidFill>
              <a:latin typeface="Arial"/>
              <a:ea typeface="Arial"/>
              <a:cs typeface="Arial"/>
              <a:sym typeface="Arial"/>
            </a:endParaRPr>
          </a:p>
        </p:txBody>
      </p:sp>
      <p:sp>
        <p:nvSpPr>
          <p:cNvPr id="97" name="Google Shape;97;p1"/>
          <p:cNvSpPr/>
          <p:nvPr/>
        </p:nvSpPr>
        <p:spPr>
          <a:xfrm>
            <a:off x="4719725" y="1776325"/>
            <a:ext cx="296100" cy="293700"/>
          </a:xfrm>
          <a:prstGeom prst="ellipse">
            <a:avLst/>
          </a:prstGeom>
          <a:solidFill>
            <a:srgbClr val="B6D7A8"/>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lang="en" sz="900"/>
              <a:t>P1</a:t>
            </a:r>
            <a:endParaRPr b="1" i="0" sz="900" u="none" cap="none" strike="noStrike">
              <a:solidFill>
                <a:srgbClr val="000000"/>
              </a:solidFill>
              <a:latin typeface="Arial"/>
              <a:ea typeface="Arial"/>
              <a:cs typeface="Arial"/>
              <a:sym typeface="Arial"/>
            </a:endParaRPr>
          </a:p>
        </p:txBody>
      </p:sp>
      <p:sp>
        <p:nvSpPr>
          <p:cNvPr id="98" name="Google Shape;98;p1"/>
          <p:cNvSpPr/>
          <p:nvPr/>
        </p:nvSpPr>
        <p:spPr>
          <a:xfrm>
            <a:off x="1889375" y="2251550"/>
            <a:ext cx="296100" cy="293700"/>
          </a:xfrm>
          <a:prstGeom prst="ellipse">
            <a:avLst/>
          </a:prstGeom>
          <a:solidFill>
            <a:srgbClr val="B6D7A8"/>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lang="en" sz="900"/>
              <a:t>P2</a:t>
            </a:r>
            <a:endParaRPr b="1" i="0" sz="900" u="none" cap="none" strike="noStrike">
              <a:solidFill>
                <a:srgbClr val="000000"/>
              </a:solidFill>
              <a:latin typeface="Arial"/>
              <a:ea typeface="Arial"/>
              <a:cs typeface="Arial"/>
              <a:sym typeface="Arial"/>
            </a:endParaRPr>
          </a:p>
        </p:txBody>
      </p:sp>
      <p:sp>
        <p:nvSpPr>
          <p:cNvPr id="99" name="Google Shape;99;p1"/>
          <p:cNvSpPr/>
          <p:nvPr/>
        </p:nvSpPr>
        <p:spPr>
          <a:xfrm>
            <a:off x="1839912" y="2883675"/>
            <a:ext cx="248100" cy="245400"/>
          </a:xfrm>
          <a:prstGeom prst="ellipse">
            <a:avLst/>
          </a:prstGeom>
          <a:solidFill>
            <a:srgbClr val="B6D7A8"/>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P</a:t>
            </a:r>
            <a:r>
              <a:rPr b="1" lang="en" sz="900"/>
              <a:t>6</a:t>
            </a:r>
            <a:endParaRPr b="1" i="0" sz="9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caedfd70f8_0_0"/>
          <p:cNvSpPr txBox="1"/>
          <p:nvPr/>
        </p:nvSpPr>
        <p:spPr>
          <a:xfrm>
            <a:off x="218125" y="56500"/>
            <a:ext cx="77178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1" lang="en" sz="1700">
                <a:solidFill>
                  <a:schemeClr val="dk1"/>
                </a:solidFill>
                <a:latin typeface="Open Sans"/>
                <a:ea typeface="Open Sans"/>
                <a:cs typeface="Open Sans"/>
                <a:sym typeface="Open Sans"/>
              </a:rPr>
              <a:t>AA Consumer Goods Corporation  </a:t>
            </a:r>
            <a:endParaRPr b="1" i="0" sz="17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105" name="Google Shape;105;gcaedfd70f8_0_0"/>
          <p:cNvSpPr txBox="1"/>
          <p:nvPr>
            <p:ph type="ctrTitle"/>
          </p:nvPr>
        </p:nvSpPr>
        <p:spPr>
          <a:xfrm>
            <a:off x="634200" y="84620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solidFill>
                  <a:schemeClr val="dk1"/>
                </a:solidFill>
              </a:rPr>
              <a:t>Establishing the Data Science practice in a local operating company </a:t>
            </a:r>
            <a:endParaRPr>
              <a:solidFill>
                <a:schemeClr val="dk1"/>
              </a:solidFill>
            </a:endParaRPr>
          </a:p>
        </p:txBody>
      </p:sp>
      <p:sp>
        <p:nvSpPr>
          <p:cNvPr id="106" name="Google Shape;106;gcaedfd70f8_0_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
                <a:solidFill>
                  <a:schemeClr val="dk1"/>
                </a:solidFill>
              </a:rPr>
              <a:t>Name : Andra Tolbus</a:t>
            </a:r>
            <a:endParaRPr b="1">
              <a:solidFill>
                <a:schemeClr val="dk1"/>
              </a:solidFill>
            </a:endParaRPr>
          </a:p>
          <a:p>
            <a:pPr indent="0" lvl="0" marL="0" rtl="0" algn="l">
              <a:lnSpc>
                <a:spcPct val="100000"/>
              </a:lnSpc>
              <a:spcBef>
                <a:spcPts val="0"/>
              </a:spcBef>
              <a:spcAft>
                <a:spcPts val="0"/>
              </a:spcAft>
              <a:buSzPts val="1600"/>
              <a:buNone/>
            </a:pPr>
            <a:r>
              <a:rPr b="1" lang="en">
                <a:solidFill>
                  <a:schemeClr val="dk1"/>
                </a:solidFill>
              </a:rPr>
              <a:t>Position : Advanced Analytics Lead </a:t>
            </a:r>
            <a:endParaRPr b="1">
              <a:solidFill>
                <a:schemeClr val="dk1"/>
              </a:solidFill>
            </a:endParaRPr>
          </a:p>
          <a:p>
            <a:pPr indent="0" lvl="0" marL="0" rtl="0" algn="l">
              <a:lnSpc>
                <a:spcPct val="100000"/>
              </a:lnSpc>
              <a:spcBef>
                <a:spcPts val="0"/>
              </a:spcBef>
              <a:spcAft>
                <a:spcPts val="0"/>
              </a:spcAft>
              <a:buSzPts val="1600"/>
              <a:buNone/>
            </a:pPr>
            <a:r>
              <a:t/>
            </a:r>
            <a:endParaRPr b="1">
              <a:solidFill>
                <a:schemeClr val="dk1"/>
              </a:solidFill>
            </a:endParaRPr>
          </a:p>
          <a:p>
            <a:pPr indent="0" lvl="0" marL="0" rtl="0" algn="l">
              <a:lnSpc>
                <a:spcPct val="100000"/>
              </a:lnSpc>
              <a:spcBef>
                <a:spcPts val="0"/>
              </a:spcBef>
              <a:spcAft>
                <a:spcPts val="0"/>
              </a:spcAft>
              <a:buSzPts val="1600"/>
              <a:buNone/>
            </a:pPr>
            <a:r>
              <a:rPr b="1" lang="en">
                <a:solidFill>
                  <a:schemeClr val="dk1"/>
                </a:solidFill>
              </a:rPr>
              <a:t>Date: March  27, 2021 </a:t>
            </a:r>
            <a:endParaRPr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nvSpPr>
        <p:spPr>
          <a:xfrm>
            <a:off x="226500" y="2232000"/>
            <a:ext cx="8454900" cy="107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Approach</a:t>
            </a:r>
            <a:endParaRPr b="1" i="0" sz="18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
                <a:latin typeface="Roboto"/>
                <a:ea typeface="Roboto"/>
                <a:cs typeface="Roboto"/>
                <a:sym typeface="Roboto"/>
              </a:rPr>
              <a:t>Run data science MVPs to gain momentum  by leveraging </a:t>
            </a:r>
            <a:r>
              <a:rPr lang="en">
                <a:latin typeface="Roboto"/>
                <a:ea typeface="Roboto"/>
                <a:cs typeface="Roboto"/>
                <a:sym typeface="Roboto"/>
              </a:rPr>
              <a:t>existing</a:t>
            </a:r>
            <a:r>
              <a:rPr lang="en">
                <a:latin typeface="Roboto"/>
                <a:ea typeface="Roboto"/>
                <a:cs typeface="Roboto"/>
                <a:sym typeface="Roboto"/>
              </a:rPr>
              <a:t> corporate data and analytics infrastructure as much as possible with a newly established local data science team </a:t>
            </a:r>
            <a:endParaRPr>
              <a:latin typeface="Roboto"/>
              <a:ea typeface="Roboto"/>
              <a:cs typeface="Roboto"/>
              <a:sym typeface="Roboto"/>
            </a:endParaRPr>
          </a:p>
          <a:p>
            <a:pPr indent="0" lvl="0" marL="457200" marR="0" rtl="0" algn="l">
              <a:lnSpc>
                <a:spcPct val="100000"/>
              </a:lnSpc>
              <a:spcBef>
                <a:spcPts val="0"/>
              </a:spcBef>
              <a:spcAft>
                <a:spcPts val="0"/>
              </a:spcAft>
              <a:buNone/>
            </a:pPr>
            <a:r>
              <a:t/>
            </a:r>
            <a:endParaRPr>
              <a:latin typeface="Roboto"/>
              <a:ea typeface="Roboto"/>
              <a:cs typeface="Roboto"/>
              <a:sym typeface="Roboto"/>
            </a:endParaRPr>
          </a:p>
          <a:p>
            <a:pPr indent="0" lvl="0" marL="457200" marR="0" rtl="0" algn="l">
              <a:lnSpc>
                <a:spcPct val="100000"/>
              </a:lnSpc>
              <a:spcBef>
                <a:spcPts val="0"/>
              </a:spcBef>
              <a:spcAft>
                <a:spcPts val="0"/>
              </a:spcAft>
              <a:buNone/>
            </a:pPr>
            <a:r>
              <a:t/>
            </a:r>
            <a:endParaRPr>
              <a:latin typeface="Roboto"/>
              <a:ea typeface="Roboto"/>
              <a:cs typeface="Roboto"/>
              <a:sym typeface="Roboto"/>
            </a:endParaRPr>
          </a:p>
        </p:txBody>
      </p:sp>
      <p:sp>
        <p:nvSpPr>
          <p:cNvPr id="112" name="Google Shape;112;p3"/>
          <p:cNvSpPr txBox="1"/>
          <p:nvPr/>
        </p:nvSpPr>
        <p:spPr>
          <a:xfrm>
            <a:off x="226500" y="3082100"/>
            <a:ext cx="8454900" cy="107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sz="1800">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Results</a:t>
            </a:r>
            <a:endParaRPr b="0" i="0" sz="18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lang="en">
                <a:latin typeface="Roboto"/>
                <a:ea typeface="Roboto"/>
                <a:cs typeface="Roboto"/>
                <a:sym typeface="Roboto"/>
              </a:rPr>
              <a:t>Direct improvements in business operations and foundational </a:t>
            </a:r>
            <a:r>
              <a:rPr lang="en">
                <a:latin typeface="Roboto"/>
                <a:ea typeface="Roboto"/>
                <a:cs typeface="Roboto"/>
                <a:sym typeface="Roboto"/>
              </a:rPr>
              <a:t>infrastructure</a:t>
            </a:r>
            <a:r>
              <a:rPr lang="en">
                <a:latin typeface="Roboto"/>
                <a:ea typeface="Roboto"/>
                <a:cs typeface="Roboto"/>
                <a:sym typeface="Roboto"/>
              </a:rPr>
              <a:t> and process to further develop the area </a:t>
            </a:r>
            <a:endParaRPr b="0" i="0" sz="1400" u="none" cap="none" strike="noStrike">
              <a:solidFill>
                <a:srgbClr val="000000"/>
              </a:solidFill>
              <a:latin typeface="Roboto"/>
              <a:ea typeface="Roboto"/>
              <a:cs typeface="Roboto"/>
              <a:sym typeface="Roboto"/>
            </a:endParaRPr>
          </a:p>
        </p:txBody>
      </p:sp>
      <p:sp>
        <p:nvSpPr>
          <p:cNvPr id="113" name="Google Shape;113;p3"/>
          <p:cNvSpPr txBox="1"/>
          <p:nvPr/>
        </p:nvSpPr>
        <p:spPr>
          <a:xfrm>
            <a:off x="65725" y="132700"/>
            <a:ext cx="77178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100"/>
              <a:buFont typeface="Arial"/>
              <a:buNone/>
            </a:pPr>
            <a:r>
              <a:rPr b="1" i="0" lang="en" sz="2100" u="none" cap="none" strike="noStrike">
                <a:solidFill>
                  <a:schemeClr val="dk1"/>
                </a:solidFill>
                <a:latin typeface="Open Sans"/>
                <a:ea typeface="Open Sans"/>
                <a:cs typeface="Open Sans"/>
                <a:sym typeface="Open Sans"/>
              </a:rPr>
              <a:t>Executive Summary</a:t>
            </a:r>
            <a:endParaRPr b="1" i="0" sz="21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p:txBody>
      </p:sp>
      <p:sp>
        <p:nvSpPr>
          <p:cNvPr id="114" name="Google Shape;114;p3"/>
          <p:cNvSpPr txBox="1"/>
          <p:nvPr/>
        </p:nvSpPr>
        <p:spPr>
          <a:xfrm>
            <a:off x="226500" y="1133275"/>
            <a:ext cx="7301700" cy="89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Purpose of 100-day plan </a:t>
            </a:r>
            <a:endParaRPr b="0" i="0" sz="18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lang="en">
                <a:latin typeface="Roboto"/>
                <a:ea typeface="Roboto"/>
                <a:cs typeface="Roboto"/>
                <a:sym typeface="Roboto"/>
              </a:rPr>
              <a:t>Establish the foundations of a Data Science practice in the local OpCo </a:t>
            </a:r>
            <a:endParaRPr>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
                <a:latin typeface="Roboto"/>
                <a:ea typeface="Roboto"/>
                <a:cs typeface="Roboto"/>
                <a:sym typeface="Roboto"/>
              </a:rPr>
              <a:t>Showing immediate benefits of data science in improving business operations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nvSpPr>
        <p:spPr>
          <a:xfrm>
            <a:off x="226500" y="1133275"/>
            <a:ext cx="7301700" cy="891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1000"/>
              </a:spcBef>
              <a:spcAft>
                <a:spcPts val="0"/>
              </a:spcAft>
              <a:buClr>
                <a:srgbClr val="000000"/>
              </a:buClr>
              <a:buSzPts val="1400"/>
              <a:buFont typeface="Roboto"/>
              <a:buChar char="●"/>
            </a:pPr>
            <a:r>
              <a:rPr lang="en">
                <a:latin typeface="Roboto"/>
                <a:ea typeface="Roboto"/>
                <a:cs typeface="Roboto"/>
                <a:sym typeface="Roboto"/>
              </a:rPr>
              <a:t>Develop a clear understanding of the corporate data and analytics infrastructure and ensure the right level of access for the local teams </a:t>
            </a:r>
            <a:endParaRPr>
              <a:latin typeface="Roboto"/>
              <a:ea typeface="Roboto"/>
              <a:cs typeface="Roboto"/>
              <a:sym typeface="Roboto"/>
            </a:endParaRPr>
          </a:p>
          <a:p>
            <a:pPr indent="-317500" lvl="0" marL="457200" marR="0" rtl="0" algn="l">
              <a:lnSpc>
                <a:spcPct val="115000"/>
              </a:lnSpc>
              <a:spcBef>
                <a:spcPts val="1000"/>
              </a:spcBef>
              <a:spcAft>
                <a:spcPts val="0"/>
              </a:spcAft>
              <a:buSzPts val="1400"/>
              <a:buFont typeface="Roboto"/>
              <a:buChar char="●"/>
            </a:pPr>
            <a:r>
              <a:rPr lang="en">
                <a:latin typeface="Roboto"/>
                <a:ea typeface="Roboto"/>
                <a:cs typeface="Roboto"/>
                <a:sym typeface="Roboto"/>
              </a:rPr>
              <a:t>Develop data intake processes together with IT which can support external data integration </a:t>
            </a:r>
            <a:endParaRPr>
              <a:latin typeface="Roboto"/>
              <a:ea typeface="Roboto"/>
              <a:cs typeface="Roboto"/>
              <a:sym typeface="Roboto"/>
            </a:endParaRPr>
          </a:p>
          <a:p>
            <a:pPr indent="-317500" lvl="0" marL="457200" marR="0" rtl="0" algn="l">
              <a:lnSpc>
                <a:spcPct val="115000"/>
              </a:lnSpc>
              <a:spcBef>
                <a:spcPts val="1000"/>
              </a:spcBef>
              <a:spcAft>
                <a:spcPts val="0"/>
              </a:spcAft>
              <a:buSzPts val="1400"/>
              <a:buFont typeface="Roboto"/>
              <a:buChar char="●"/>
            </a:pPr>
            <a:r>
              <a:rPr lang="en">
                <a:latin typeface="Roboto"/>
                <a:ea typeface="Roboto"/>
                <a:cs typeface="Roboto"/>
                <a:sym typeface="Roboto"/>
              </a:rPr>
              <a:t>Build a team of data science specialists that can support in executing the planned initiatives</a:t>
            </a:r>
            <a:endParaRPr>
              <a:latin typeface="Roboto"/>
              <a:ea typeface="Roboto"/>
              <a:cs typeface="Roboto"/>
              <a:sym typeface="Roboto"/>
            </a:endParaRPr>
          </a:p>
          <a:p>
            <a:pPr indent="-317500" lvl="0" marL="457200" marR="0" rtl="0" algn="l">
              <a:lnSpc>
                <a:spcPct val="115000"/>
              </a:lnSpc>
              <a:spcBef>
                <a:spcPts val="1000"/>
              </a:spcBef>
              <a:spcAft>
                <a:spcPts val="0"/>
              </a:spcAft>
              <a:buSzPts val="1400"/>
              <a:buFont typeface="Roboto"/>
              <a:buChar char="●"/>
            </a:pPr>
            <a:r>
              <a:rPr lang="en">
                <a:latin typeface="Roboto"/>
                <a:ea typeface="Roboto"/>
                <a:cs typeface="Roboto"/>
                <a:sym typeface="Roboto"/>
              </a:rPr>
              <a:t>Prioritise work on high impact projects with  high likelihood of productionalisation while working on moving the internal </a:t>
            </a:r>
            <a:r>
              <a:rPr lang="en">
                <a:latin typeface="Roboto"/>
                <a:ea typeface="Roboto"/>
                <a:cs typeface="Roboto"/>
                <a:sym typeface="Roboto"/>
              </a:rPr>
              <a:t>mindset</a:t>
            </a:r>
            <a:r>
              <a:rPr lang="en">
                <a:latin typeface="Roboto"/>
                <a:ea typeface="Roboto"/>
                <a:cs typeface="Roboto"/>
                <a:sym typeface="Roboto"/>
              </a:rPr>
              <a:t> towards “ML models” as a service as the ideal future state</a:t>
            </a:r>
            <a:endParaRPr>
              <a:latin typeface="Roboto"/>
              <a:ea typeface="Roboto"/>
              <a:cs typeface="Roboto"/>
              <a:sym typeface="Roboto"/>
            </a:endParaRPr>
          </a:p>
          <a:p>
            <a:pPr indent="-317500" lvl="0" marL="457200" marR="0" rtl="0" algn="l">
              <a:lnSpc>
                <a:spcPct val="115000"/>
              </a:lnSpc>
              <a:spcBef>
                <a:spcPts val="1000"/>
              </a:spcBef>
              <a:spcAft>
                <a:spcPts val="0"/>
              </a:spcAft>
              <a:buSzPts val="1400"/>
              <a:buFont typeface="Roboto"/>
              <a:buChar char="●"/>
            </a:pPr>
            <a:r>
              <a:rPr lang="en">
                <a:latin typeface="Roboto"/>
                <a:ea typeface="Roboto"/>
                <a:cs typeface="Roboto"/>
                <a:sym typeface="Roboto"/>
              </a:rPr>
              <a:t>Initiate engagement and change management activities to support the new activities </a:t>
            </a:r>
            <a:endParaRPr>
              <a:latin typeface="Roboto"/>
              <a:ea typeface="Roboto"/>
              <a:cs typeface="Roboto"/>
              <a:sym typeface="Roboto"/>
            </a:endParaRPr>
          </a:p>
          <a:p>
            <a:pPr indent="-317500" lvl="0" marL="457200" marR="0" rtl="0" algn="l">
              <a:lnSpc>
                <a:spcPct val="115000"/>
              </a:lnSpc>
              <a:spcBef>
                <a:spcPts val="1000"/>
              </a:spcBef>
              <a:spcAft>
                <a:spcPts val="0"/>
              </a:spcAft>
              <a:buSzPts val="1400"/>
              <a:buFont typeface="Roboto"/>
              <a:buChar char="●"/>
            </a:pPr>
            <a:r>
              <a:rPr lang="en">
                <a:latin typeface="Roboto"/>
                <a:ea typeface="Roboto"/>
                <a:cs typeface="Roboto"/>
                <a:sym typeface="Roboto"/>
              </a:rPr>
              <a:t>Initiate data literacy training programs </a:t>
            </a:r>
            <a:endParaRPr>
              <a:latin typeface="Roboto"/>
              <a:ea typeface="Roboto"/>
              <a:cs typeface="Roboto"/>
              <a:sym typeface="Roboto"/>
            </a:endParaRPr>
          </a:p>
          <a:p>
            <a:pPr indent="0" lvl="0" marL="0" marR="0" rtl="0" algn="l">
              <a:lnSpc>
                <a:spcPct val="115000"/>
              </a:lnSpc>
              <a:spcBef>
                <a:spcPts val="1000"/>
              </a:spcBef>
              <a:spcAft>
                <a:spcPts val="1000"/>
              </a:spcAft>
              <a:buNone/>
            </a:pPr>
            <a:r>
              <a:t/>
            </a:r>
            <a:endParaRPr>
              <a:latin typeface="Roboto"/>
              <a:ea typeface="Roboto"/>
              <a:cs typeface="Roboto"/>
              <a:sym typeface="Roboto"/>
            </a:endParaRPr>
          </a:p>
        </p:txBody>
      </p:sp>
      <p:sp>
        <p:nvSpPr>
          <p:cNvPr id="120" name="Google Shape;120;p4"/>
          <p:cNvSpPr txBox="1"/>
          <p:nvPr/>
        </p:nvSpPr>
        <p:spPr>
          <a:xfrm>
            <a:off x="65725" y="132700"/>
            <a:ext cx="77178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100"/>
              <a:buFont typeface="Arial"/>
              <a:buNone/>
            </a:pPr>
            <a:r>
              <a:rPr b="1" i="0" lang="en" sz="2100" u="none" cap="none" strike="noStrike">
                <a:solidFill>
                  <a:schemeClr val="dk1"/>
                </a:solidFill>
                <a:latin typeface="Open Sans"/>
                <a:ea typeface="Open Sans"/>
                <a:cs typeface="Open Sans"/>
                <a:sym typeface="Open Sans"/>
              </a:rPr>
              <a:t>Scope of Work for First 100 Days</a:t>
            </a:r>
            <a:endParaRPr b="1" i="0" sz="21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nvSpPr>
        <p:spPr>
          <a:xfrm>
            <a:off x="65725" y="132700"/>
            <a:ext cx="77178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100"/>
              <a:buFont typeface="Arial"/>
              <a:buNone/>
            </a:pPr>
            <a:r>
              <a:rPr b="1" i="0" lang="en" sz="2100" u="none" cap="none" strike="noStrike">
                <a:solidFill>
                  <a:schemeClr val="dk1"/>
                </a:solidFill>
                <a:latin typeface="Open Sans"/>
                <a:ea typeface="Open Sans"/>
                <a:cs typeface="Open Sans"/>
                <a:sym typeface="Open Sans"/>
              </a:rPr>
              <a:t>Candidate Data Science Projects</a:t>
            </a:r>
            <a:endParaRPr b="1" i="0" sz="21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p:txBody>
      </p:sp>
      <p:graphicFrame>
        <p:nvGraphicFramePr>
          <p:cNvPr id="126" name="Google Shape;126;p5"/>
          <p:cNvGraphicFramePr/>
          <p:nvPr/>
        </p:nvGraphicFramePr>
        <p:xfrm>
          <a:off x="128700" y="768850"/>
          <a:ext cx="3000000" cy="3000000"/>
        </p:xfrm>
        <a:graphic>
          <a:graphicData uri="http://schemas.openxmlformats.org/drawingml/2006/table">
            <a:tbl>
              <a:tblPr>
                <a:noFill/>
                <a:tableStyleId>{5DD2549E-C7CF-4EEE-BB3F-238CC375B0C1}</a:tableStyleId>
              </a:tblPr>
              <a:tblGrid>
                <a:gridCol w="2150050"/>
                <a:gridCol w="1790200"/>
                <a:gridCol w="1578075"/>
                <a:gridCol w="1617650"/>
                <a:gridCol w="1750625"/>
              </a:tblGrid>
              <a:tr h="723400">
                <a:tc>
                  <a:txBody>
                    <a:bodyPr/>
                    <a:lstStyle/>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Open Sans"/>
                        <a:ea typeface="Open Sans"/>
                        <a:cs typeface="Open Sans"/>
                        <a:sym typeface="Open Sans"/>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latin typeface="Open Sans"/>
                          <a:ea typeface="Open Sans"/>
                          <a:cs typeface="Open Sans"/>
                          <a:sym typeface="Open Sans"/>
                        </a:rPr>
                        <a:t>Functional Area</a:t>
                      </a:r>
                      <a:endParaRPr sz="1000" u="none" cap="none" strike="noStrike">
                        <a:latin typeface="Open Sans"/>
                        <a:ea typeface="Open Sans"/>
                        <a:cs typeface="Open Sans"/>
                        <a:sym typeface="Open Sans"/>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gridSpan="3">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latin typeface="Open Sans"/>
                          <a:ea typeface="Open Sans"/>
                          <a:cs typeface="Open Sans"/>
                          <a:sym typeface="Open Sans"/>
                        </a:rPr>
                        <a:t>Project Description</a:t>
                      </a:r>
                      <a:endParaRPr sz="1000" u="none" cap="none" strike="noStrike">
                        <a:latin typeface="Open Sans"/>
                        <a:ea typeface="Open Sans"/>
                        <a:cs typeface="Open Sans"/>
                        <a:sym typeface="Open Sans"/>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r>
              <a:tr h="749150">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latin typeface="Open Sans"/>
                          <a:ea typeface="Open Sans"/>
                          <a:cs typeface="Open Sans"/>
                          <a:sym typeface="Open Sans"/>
                        </a:rPr>
                        <a:t>Project 1:</a:t>
                      </a:r>
                      <a:endParaRPr b="1" sz="1000" u="none" cap="none" strike="noStrike">
                        <a:latin typeface="Open Sans"/>
                        <a:ea typeface="Open Sans"/>
                        <a:cs typeface="Open Sans"/>
                        <a:sym typeface="Open Sans"/>
                      </a:endParaRPr>
                    </a:p>
                    <a:p>
                      <a:pPr indent="0" lvl="0" marL="0" rtl="0" algn="l">
                        <a:lnSpc>
                          <a:spcPct val="115000"/>
                        </a:lnSpc>
                        <a:spcBef>
                          <a:spcPts val="0"/>
                        </a:spcBef>
                        <a:spcAft>
                          <a:spcPts val="0"/>
                        </a:spcAft>
                        <a:buNone/>
                      </a:pPr>
                      <a:r>
                        <a:rPr lang="en" sz="1100">
                          <a:latin typeface="Open Sans"/>
                          <a:ea typeface="Open Sans"/>
                          <a:cs typeface="Open Sans"/>
                          <a:sym typeface="Open Sans"/>
                        </a:rPr>
                        <a:t>Marketing Mix Modelling  for a core brand with large investments </a:t>
                      </a:r>
                      <a:endParaRPr b="1" sz="1100"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a:latin typeface="Open Sans"/>
                          <a:ea typeface="Open Sans"/>
                          <a:cs typeface="Open Sans"/>
                          <a:sym typeface="Open Sans"/>
                        </a:rPr>
                        <a:t>Marketing</a:t>
                      </a:r>
                      <a:endParaRPr sz="1000"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gridSpan="3">
                  <a:txBody>
                    <a:bodyPr/>
                    <a:lstStyle/>
                    <a:p>
                      <a:pPr indent="0" lvl="0" marL="0" marR="0" rtl="0" algn="l">
                        <a:lnSpc>
                          <a:spcPct val="115000"/>
                        </a:lnSpc>
                        <a:spcBef>
                          <a:spcPts val="0"/>
                        </a:spcBef>
                        <a:spcAft>
                          <a:spcPts val="0"/>
                        </a:spcAft>
                        <a:buClr>
                          <a:srgbClr val="000000"/>
                        </a:buClr>
                        <a:buSzPts val="1000"/>
                        <a:buFont typeface="Arial"/>
                        <a:buNone/>
                      </a:pPr>
                      <a:r>
                        <a:rPr lang="en" sz="1000">
                          <a:latin typeface="Open Sans"/>
                          <a:ea typeface="Open Sans"/>
                          <a:cs typeface="Open Sans"/>
                          <a:sym typeface="Open Sans"/>
                        </a:rPr>
                        <a:t>Identifying the main marketing channels which are diving sales for one of the biggest brands  with the ultimate goal to increase profits and ROI by  optimizing the marketing investments.</a:t>
                      </a:r>
                      <a:endParaRPr sz="1000"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r>
              <a:tr h="384600">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latin typeface="Open Sans"/>
                          <a:ea typeface="Open Sans"/>
                          <a:cs typeface="Open Sans"/>
                          <a:sym typeface="Open Sans"/>
                        </a:rPr>
                        <a:t>Project 2:</a:t>
                      </a:r>
                      <a:endParaRPr b="1" sz="1000" u="none" cap="none" strike="noStrike">
                        <a:latin typeface="Open Sans"/>
                        <a:ea typeface="Open Sans"/>
                        <a:cs typeface="Open Sans"/>
                        <a:sym typeface="Open Sans"/>
                      </a:endParaRPr>
                    </a:p>
                    <a:p>
                      <a:pPr indent="0" lvl="0" marL="0" rtl="0" algn="l">
                        <a:lnSpc>
                          <a:spcPct val="115000"/>
                        </a:lnSpc>
                        <a:spcBef>
                          <a:spcPts val="0"/>
                        </a:spcBef>
                        <a:spcAft>
                          <a:spcPts val="0"/>
                        </a:spcAft>
                        <a:buNone/>
                      </a:pPr>
                      <a:r>
                        <a:rPr lang="en" sz="1100">
                          <a:latin typeface="Open Sans"/>
                          <a:ea typeface="Open Sans"/>
                          <a:cs typeface="Open Sans"/>
                          <a:sym typeface="Open Sans"/>
                        </a:rPr>
                        <a:t>Predicting customer churn </a:t>
                      </a:r>
                      <a:endParaRPr b="1" sz="1000"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a:latin typeface="Open Sans"/>
                          <a:ea typeface="Open Sans"/>
                          <a:cs typeface="Open Sans"/>
                          <a:sym typeface="Open Sans"/>
                        </a:rPr>
                        <a:t>Marketing</a:t>
                      </a:r>
                      <a:endParaRPr sz="1000"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gridSpan="3">
                  <a:txBody>
                    <a:bodyPr/>
                    <a:lstStyle/>
                    <a:p>
                      <a:pPr indent="0" lvl="0" marL="0" marR="0" rtl="0" algn="l">
                        <a:lnSpc>
                          <a:spcPct val="115000"/>
                        </a:lnSpc>
                        <a:spcBef>
                          <a:spcPts val="0"/>
                        </a:spcBef>
                        <a:spcAft>
                          <a:spcPts val="0"/>
                        </a:spcAft>
                        <a:buClr>
                          <a:srgbClr val="000000"/>
                        </a:buClr>
                        <a:buSzPts val="1000"/>
                        <a:buFont typeface="Arial"/>
                        <a:buNone/>
                      </a:pPr>
                      <a:r>
                        <a:rPr lang="en" sz="1000">
                          <a:latin typeface="Open Sans"/>
                          <a:ea typeface="Open Sans"/>
                          <a:cs typeface="Open Sans"/>
                          <a:sym typeface="Open Sans"/>
                        </a:rPr>
                        <a:t>Identifying</a:t>
                      </a:r>
                      <a:r>
                        <a:rPr lang="en" sz="1000">
                          <a:latin typeface="Open Sans"/>
                          <a:ea typeface="Open Sans"/>
                          <a:cs typeface="Open Sans"/>
                          <a:sym typeface="Open Sans"/>
                        </a:rPr>
                        <a:t> webshop customers who are most likely to churn as part of the overall company’s retention strategy. </a:t>
                      </a:r>
                      <a:endParaRPr sz="1000"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r>
              <a:tr h="563825">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latin typeface="Open Sans"/>
                          <a:ea typeface="Open Sans"/>
                          <a:cs typeface="Open Sans"/>
                          <a:sym typeface="Open Sans"/>
                        </a:rPr>
                        <a:t>Project 3:</a:t>
                      </a:r>
                      <a:endParaRPr b="1" sz="1000" u="none" cap="none" strike="noStrike">
                        <a:latin typeface="Open Sans"/>
                        <a:ea typeface="Open Sans"/>
                        <a:cs typeface="Open Sans"/>
                        <a:sym typeface="Open Sans"/>
                      </a:endParaRPr>
                    </a:p>
                    <a:p>
                      <a:pPr indent="0" lvl="0" marL="0" rtl="0" algn="l">
                        <a:lnSpc>
                          <a:spcPct val="115000"/>
                        </a:lnSpc>
                        <a:spcBef>
                          <a:spcPts val="0"/>
                        </a:spcBef>
                        <a:spcAft>
                          <a:spcPts val="0"/>
                        </a:spcAft>
                        <a:buNone/>
                      </a:pPr>
                      <a:r>
                        <a:rPr lang="en" sz="1100">
                          <a:latin typeface="Open Sans"/>
                          <a:ea typeface="Open Sans"/>
                          <a:cs typeface="Open Sans"/>
                          <a:sym typeface="Open Sans"/>
                        </a:rPr>
                        <a:t>Short term forecasting automation</a:t>
                      </a:r>
                      <a:endParaRPr b="1" sz="1100"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a:latin typeface="Open Sans"/>
                          <a:ea typeface="Open Sans"/>
                          <a:cs typeface="Open Sans"/>
                          <a:sym typeface="Open Sans"/>
                        </a:rPr>
                        <a:t>Finance</a:t>
                      </a:r>
                      <a:endParaRPr sz="1000"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gridSpan="3">
                  <a:txBody>
                    <a:bodyPr/>
                    <a:lstStyle/>
                    <a:p>
                      <a:pPr indent="0" lvl="0" marL="0" marR="0" rtl="0" algn="l">
                        <a:lnSpc>
                          <a:spcPct val="115000"/>
                        </a:lnSpc>
                        <a:spcBef>
                          <a:spcPts val="0"/>
                        </a:spcBef>
                        <a:spcAft>
                          <a:spcPts val="0"/>
                        </a:spcAft>
                        <a:buClr>
                          <a:srgbClr val="000000"/>
                        </a:buClr>
                        <a:buSzPts val="1000"/>
                        <a:buFont typeface="Arial"/>
                        <a:buNone/>
                      </a:pPr>
                      <a:r>
                        <a:rPr lang="en" sz="1000">
                          <a:latin typeface="Open Sans"/>
                          <a:ea typeface="Open Sans"/>
                          <a:cs typeface="Open Sans"/>
                          <a:sym typeface="Open Sans"/>
                        </a:rPr>
                        <a:t>Automate short term revenue forecasting for the finance teams who are currently spending hours doing this job manually in Excel </a:t>
                      </a:r>
                      <a:r>
                        <a:rPr lang="en" sz="1000">
                          <a:latin typeface="Open Sans"/>
                          <a:ea typeface="Open Sans"/>
                          <a:cs typeface="Open Sans"/>
                          <a:sym typeface="Open Sans"/>
                        </a:rPr>
                        <a:t>spreadsheets.</a:t>
                      </a:r>
                      <a:endParaRPr sz="1000"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r>
              <a:tr h="563825">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latin typeface="Open Sans"/>
                          <a:ea typeface="Open Sans"/>
                          <a:cs typeface="Open Sans"/>
                          <a:sym typeface="Open Sans"/>
                        </a:rPr>
                        <a:t>Project 4:</a:t>
                      </a:r>
                      <a:endParaRPr b="1" sz="1000" u="none" cap="none" strike="noStrike">
                        <a:latin typeface="Open Sans"/>
                        <a:ea typeface="Open Sans"/>
                        <a:cs typeface="Open Sans"/>
                        <a:sym typeface="Open Sans"/>
                      </a:endParaRPr>
                    </a:p>
                    <a:p>
                      <a:pPr indent="0" lvl="0" marL="0" rtl="0" algn="l">
                        <a:lnSpc>
                          <a:spcPct val="115000"/>
                        </a:lnSpc>
                        <a:spcBef>
                          <a:spcPts val="0"/>
                        </a:spcBef>
                        <a:spcAft>
                          <a:spcPts val="0"/>
                        </a:spcAft>
                        <a:buNone/>
                      </a:pPr>
                      <a:r>
                        <a:rPr lang="en" sz="1100">
                          <a:latin typeface="Open Sans"/>
                          <a:ea typeface="Open Sans"/>
                          <a:cs typeface="Open Sans"/>
                          <a:sym typeface="Open Sans"/>
                        </a:rPr>
                        <a:t>Predicting launch curves for future products </a:t>
                      </a:r>
                      <a:endParaRPr b="1" sz="1000">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a:latin typeface="Open Sans"/>
                          <a:ea typeface="Open Sans"/>
                          <a:cs typeface="Open Sans"/>
                          <a:sym typeface="Open Sans"/>
                        </a:rPr>
                        <a:t>Finance </a:t>
                      </a:r>
                      <a:endParaRPr sz="1000"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gridSpan="3">
                  <a:txBody>
                    <a:bodyPr/>
                    <a:lstStyle/>
                    <a:p>
                      <a:pPr indent="0" lvl="0" marL="0" marR="0" rtl="0" algn="l">
                        <a:lnSpc>
                          <a:spcPct val="115000"/>
                        </a:lnSpc>
                        <a:spcBef>
                          <a:spcPts val="0"/>
                        </a:spcBef>
                        <a:spcAft>
                          <a:spcPts val="0"/>
                        </a:spcAft>
                        <a:buClr>
                          <a:srgbClr val="000000"/>
                        </a:buClr>
                        <a:buSzPts val="1000"/>
                        <a:buFont typeface="Arial"/>
                        <a:buNone/>
                      </a:pPr>
                      <a:r>
                        <a:rPr lang="en" sz="1000">
                          <a:latin typeface="Open Sans"/>
                          <a:ea typeface="Open Sans"/>
                          <a:cs typeface="Open Sans"/>
                          <a:sym typeface="Open Sans"/>
                        </a:rPr>
                        <a:t>Predict the first couple of years of sales for new products based on similar product launches in the past. </a:t>
                      </a:r>
                      <a:endParaRPr sz="1000"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r>
              <a:tr h="563800">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latin typeface="Open Sans"/>
                          <a:ea typeface="Open Sans"/>
                          <a:cs typeface="Open Sans"/>
                          <a:sym typeface="Open Sans"/>
                        </a:rPr>
                        <a:t>Project 5:</a:t>
                      </a:r>
                      <a:endParaRPr b="1" sz="1000" u="none" cap="none" strike="noStrike">
                        <a:latin typeface="Open Sans"/>
                        <a:ea typeface="Open Sans"/>
                        <a:cs typeface="Open Sans"/>
                        <a:sym typeface="Open Sans"/>
                      </a:endParaRPr>
                    </a:p>
                    <a:p>
                      <a:pPr indent="0" lvl="0" marL="0" rtl="0" algn="l">
                        <a:lnSpc>
                          <a:spcPct val="115000"/>
                        </a:lnSpc>
                        <a:spcBef>
                          <a:spcPts val="0"/>
                        </a:spcBef>
                        <a:spcAft>
                          <a:spcPts val="0"/>
                        </a:spcAft>
                        <a:buNone/>
                      </a:pPr>
                      <a:r>
                        <a:rPr lang="en" sz="1100">
                          <a:latin typeface="Open Sans"/>
                          <a:ea typeface="Open Sans"/>
                          <a:cs typeface="Open Sans"/>
                          <a:sym typeface="Open Sans"/>
                        </a:rPr>
                        <a:t>Supplier Quality Optimization </a:t>
                      </a:r>
                      <a:endParaRPr b="1" sz="1100"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a:latin typeface="Open Sans"/>
                          <a:ea typeface="Open Sans"/>
                          <a:cs typeface="Open Sans"/>
                          <a:sym typeface="Open Sans"/>
                        </a:rPr>
                        <a:t>Supply Chain</a:t>
                      </a:r>
                      <a:endParaRPr sz="1000"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gridSpan="3">
                  <a:txBody>
                    <a:bodyPr/>
                    <a:lstStyle/>
                    <a:p>
                      <a:pPr indent="0" lvl="0" marL="0" rtl="0" algn="l">
                        <a:lnSpc>
                          <a:spcPct val="115000"/>
                        </a:lnSpc>
                        <a:spcBef>
                          <a:spcPts val="0"/>
                        </a:spcBef>
                        <a:spcAft>
                          <a:spcPts val="0"/>
                        </a:spcAft>
                        <a:buNone/>
                      </a:pPr>
                      <a:r>
                        <a:rPr lang="en" sz="1000">
                          <a:latin typeface="Open Sans"/>
                          <a:ea typeface="Open Sans"/>
                          <a:cs typeface="Open Sans"/>
                          <a:sym typeface="Open Sans"/>
                        </a:rPr>
                        <a:t>Using data on suppliers, past quality assurance programs and shipments we can predict future non adherence to quality standards. </a:t>
                      </a:r>
                      <a:endParaRPr sz="10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sz="1000">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r>
              <a:tr h="734500">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latin typeface="Open Sans"/>
                          <a:ea typeface="Open Sans"/>
                          <a:cs typeface="Open Sans"/>
                          <a:sym typeface="Open Sans"/>
                        </a:rPr>
                        <a:t>Project 6:</a:t>
                      </a:r>
                      <a:endParaRPr b="1" sz="1000" u="none" cap="none" strike="noStrike">
                        <a:latin typeface="Open Sans"/>
                        <a:ea typeface="Open Sans"/>
                        <a:cs typeface="Open Sans"/>
                        <a:sym typeface="Open Sans"/>
                      </a:endParaRPr>
                    </a:p>
                    <a:p>
                      <a:pPr indent="0" lvl="0" marL="0" rtl="0" algn="l">
                        <a:lnSpc>
                          <a:spcPct val="115000"/>
                        </a:lnSpc>
                        <a:spcBef>
                          <a:spcPts val="0"/>
                        </a:spcBef>
                        <a:spcAft>
                          <a:spcPts val="0"/>
                        </a:spcAft>
                        <a:buNone/>
                      </a:pPr>
                      <a:r>
                        <a:rPr lang="en" sz="1100">
                          <a:latin typeface="Open Sans"/>
                          <a:ea typeface="Open Sans"/>
                          <a:cs typeface="Open Sans"/>
                          <a:sym typeface="Open Sans"/>
                        </a:rPr>
                        <a:t>Localisation of global ML model for vendor selection</a:t>
                      </a:r>
                      <a:endParaRPr sz="11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t/>
                      </a:r>
                      <a:endParaRPr b="1" sz="1000">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a:latin typeface="Open Sans"/>
                          <a:ea typeface="Open Sans"/>
                          <a:cs typeface="Open Sans"/>
                          <a:sym typeface="Open Sans"/>
                        </a:rPr>
                        <a:t>Procurement</a:t>
                      </a:r>
                      <a:endParaRPr sz="1000"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gridSpan="3">
                  <a:txBody>
                    <a:bodyPr/>
                    <a:lstStyle/>
                    <a:p>
                      <a:pPr indent="0" lvl="0" marL="0" marR="0" rtl="0" algn="l">
                        <a:lnSpc>
                          <a:spcPct val="115000"/>
                        </a:lnSpc>
                        <a:spcBef>
                          <a:spcPts val="0"/>
                        </a:spcBef>
                        <a:spcAft>
                          <a:spcPts val="0"/>
                        </a:spcAft>
                        <a:buClr>
                          <a:srgbClr val="000000"/>
                        </a:buClr>
                        <a:buSzPts val="1000"/>
                        <a:buFont typeface="Arial"/>
                        <a:buNone/>
                      </a:pPr>
                      <a:r>
                        <a:rPr lang="en" sz="1000">
                          <a:latin typeface="Open Sans"/>
                          <a:ea typeface="Open Sans"/>
                          <a:cs typeface="Open Sans"/>
                          <a:sym typeface="Open Sans"/>
                        </a:rPr>
                        <a:t>Adapting a global ML model for vendor selection to the local market. </a:t>
                      </a:r>
                      <a:endParaRPr sz="1000"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nvSpPr>
        <p:spPr>
          <a:xfrm>
            <a:off x="65725" y="-19700"/>
            <a:ext cx="77178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sng" cap="none" strike="noStrike">
                <a:solidFill>
                  <a:schemeClr val="dk1"/>
                </a:solidFill>
                <a:latin typeface="Open Sans"/>
                <a:ea typeface="Open Sans"/>
                <a:cs typeface="Open Sans"/>
                <a:sym typeface="Open Sans"/>
              </a:rPr>
              <a:t>Step 2, Part 3: </a:t>
            </a:r>
            <a:r>
              <a:rPr b="0" i="0" lang="en" sz="1200" u="none" cap="none" strike="noStrike">
                <a:solidFill>
                  <a:schemeClr val="dk1"/>
                </a:solidFill>
                <a:latin typeface="Open Sans"/>
                <a:ea typeface="Open Sans"/>
                <a:cs typeface="Open Sans"/>
                <a:sym typeface="Open Sans"/>
              </a:rPr>
              <a:t>Complete the “Data Science Road Map” below with the first four data science projects chosen for implementation.</a:t>
            </a:r>
            <a:endParaRPr b="0" i="0" sz="12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32" name="Google Shape;132;p6"/>
          <p:cNvSpPr/>
          <p:nvPr/>
        </p:nvSpPr>
        <p:spPr>
          <a:xfrm>
            <a:off x="4318750" y="1211688"/>
            <a:ext cx="4488000" cy="814500"/>
          </a:xfrm>
          <a:prstGeom prst="rect">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t>There is an urgent need as the financial teams workload is very high and the company has experienced a decrease in the continuous forecast accuracy. One of the company’s corporate KPIs is to increase revenue forecasting accuracy across the planning cycles. This project also has a low cost and low implementation effort with a high likelihood for success which will help in getting traction for the other upcoming data science projects.</a:t>
            </a:r>
            <a:endParaRPr b="0" i="0" sz="800" u="none" cap="none" strike="noStrike">
              <a:solidFill>
                <a:srgbClr val="000000"/>
              </a:solidFill>
              <a:latin typeface="Arial"/>
              <a:ea typeface="Arial"/>
              <a:cs typeface="Arial"/>
              <a:sym typeface="Arial"/>
            </a:endParaRPr>
          </a:p>
        </p:txBody>
      </p:sp>
      <p:sp>
        <p:nvSpPr>
          <p:cNvPr id="133" name="Google Shape;133;p6"/>
          <p:cNvSpPr/>
          <p:nvPr/>
        </p:nvSpPr>
        <p:spPr>
          <a:xfrm>
            <a:off x="1120600" y="1211700"/>
            <a:ext cx="3030300" cy="8145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Project 3:</a:t>
            </a:r>
            <a:endParaRPr b="1" i="0" sz="1100" u="none" cap="none" strike="noStrike">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latin typeface="Open Sans"/>
                <a:ea typeface="Open Sans"/>
                <a:cs typeface="Open Sans"/>
                <a:sym typeface="Open Sans"/>
              </a:rPr>
              <a:t>Short term forecasting automation </a:t>
            </a:r>
            <a:endParaRPr b="0" i="0" sz="1100" u="none" cap="none" strike="noStrike">
              <a:solidFill>
                <a:srgbClr val="000000"/>
              </a:solidFill>
              <a:latin typeface="Arial"/>
              <a:ea typeface="Arial"/>
              <a:cs typeface="Arial"/>
              <a:sym typeface="Arial"/>
            </a:endParaRPr>
          </a:p>
        </p:txBody>
      </p:sp>
      <p:sp>
        <p:nvSpPr>
          <p:cNvPr id="134" name="Google Shape;134;p6"/>
          <p:cNvSpPr/>
          <p:nvPr/>
        </p:nvSpPr>
        <p:spPr>
          <a:xfrm>
            <a:off x="1120600" y="2195969"/>
            <a:ext cx="3030300" cy="630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Project </a:t>
            </a:r>
            <a:r>
              <a:rPr b="1" lang="en" sz="1100"/>
              <a:t>2</a:t>
            </a:r>
            <a:r>
              <a:rPr b="1" i="0" lang="en" sz="1100" u="none" cap="none" strike="noStrike">
                <a:solidFill>
                  <a:srgbClr val="000000"/>
                </a:solidFill>
                <a:latin typeface="Arial"/>
                <a:ea typeface="Arial"/>
                <a:cs typeface="Arial"/>
                <a:sym typeface="Arial"/>
              </a:rPr>
              <a:t>:</a:t>
            </a:r>
            <a:endParaRPr b="1" i="0" sz="1100" u="none" cap="none" strike="noStrike">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a:latin typeface="Open Sans"/>
                <a:ea typeface="Open Sans"/>
                <a:cs typeface="Open Sans"/>
                <a:sym typeface="Open Sans"/>
              </a:rPr>
              <a:t>Predicting customer churn  </a:t>
            </a:r>
            <a:endParaRPr b="0" i="0" sz="1200" u="none" cap="none" strike="noStrike">
              <a:solidFill>
                <a:srgbClr val="000000"/>
              </a:solidFill>
              <a:latin typeface="Arial"/>
              <a:ea typeface="Arial"/>
              <a:cs typeface="Arial"/>
              <a:sym typeface="Arial"/>
            </a:endParaRPr>
          </a:p>
        </p:txBody>
      </p:sp>
      <p:sp>
        <p:nvSpPr>
          <p:cNvPr id="135" name="Google Shape;135;p6"/>
          <p:cNvSpPr/>
          <p:nvPr/>
        </p:nvSpPr>
        <p:spPr>
          <a:xfrm>
            <a:off x="1120600" y="2965018"/>
            <a:ext cx="3030300" cy="630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Project </a:t>
            </a:r>
            <a:r>
              <a:rPr b="1" lang="en" sz="1100"/>
              <a:t>4</a:t>
            </a:r>
            <a:r>
              <a:rPr b="1" i="0" lang="en" sz="1100" u="none" cap="none" strike="noStrike">
                <a:solidFill>
                  <a:srgbClr val="000000"/>
                </a:solidFill>
                <a:latin typeface="Arial"/>
                <a:ea typeface="Arial"/>
                <a:cs typeface="Arial"/>
                <a:sym typeface="Arial"/>
              </a:rPr>
              <a:t>:</a:t>
            </a:r>
            <a:endParaRPr b="1" i="0" sz="1100" u="none" cap="none" strike="noStrike">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latin typeface="Open Sans"/>
                <a:ea typeface="Open Sans"/>
                <a:cs typeface="Open Sans"/>
                <a:sym typeface="Open Sans"/>
              </a:rPr>
              <a:t>Predicting launch curves for future products</a:t>
            </a:r>
            <a:r>
              <a:rPr lang="en" sz="800">
                <a:latin typeface="Open Sans"/>
                <a:ea typeface="Open Sans"/>
                <a:cs typeface="Open Sans"/>
                <a:sym typeface="Open Sans"/>
              </a:rPr>
              <a:t> </a:t>
            </a:r>
            <a:endParaRPr b="0" i="0" sz="1700" u="none" cap="none" strike="noStrike">
              <a:solidFill>
                <a:srgbClr val="000000"/>
              </a:solidFill>
              <a:latin typeface="Arial"/>
              <a:ea typeface="Arial"/>
              <a:cs typeface="Arial"/>
              <a:sym typeface="Arial"/>
            </a:endParaRPr>
          </a:p>
        </p:txBody>
      </p:sp>
      <p:sp>
        <p:nvSpPr>
          <p:cNvPr id="136" name="Google Shape;136;p6"/>
          <p:cNvSpPr/>
          <p:nvPr/>
        </p:nvSpPr>
        <p:spPr>
          <a:xfrm>
            <a:off x="1120600" y="3680226"/>
            <a:ext cx="3030300" cy="738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Project </a:t>
            </a:r>
            <a:r>
              <a:rPr b="1" lang="en" sz="1100"/>
              <a:t>1</a:t>
            </a:r>
            <a:r>
              <a:rPr b="1" i="0" lang="en" sz="1100" u="none" cap="none" strike="noStrike">
                <a:solidFill>
                  <a:srgbClr val="000000"/>
                </a:solidFill>
                <a:latin typeface="Arial"/>
                <a:ea typeface="Arial"/>
                <a:cs typeface="Arial"/>
                <a:sym typeface="Arial"/>
              </a:rPr>
              <a:t>:</a:t>
            </a:r>
            <a:endParaRPr b="1" i="0" sz="1100" u="none" cap="none" strike="noStrike">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latin typeface="Open Sans"/>
                <a:ea typeface="Open Sans"/>
                <a:cs typeface="Open Sans"/>
                <a:sym typeface="Open Sans"/>
              </a:rPr>
              <a:t>Marketing Mix Modelling  for a core brand with large investments </a:t>
            </a:r>
            <a:endParaRPr sz="1100"/>
          </a:p>
          <a:p>
            <a:pPr indent="0" lvl="0" marL="0" marR="0" rtl="0" algn="l">
              <a:lnSpc>
                <a:spcPct val="115000"/>
              </a:lnSpc>
              <a:spcBef>
                <a:spcPts val="0"/>
              </a:spcBef>
              <a:spcAft>
                <a:spcPts val="0"/>
              </a:spcAft>
              <a:buClr>
                <a:srgbClr val="000000"/>
              </a:buClr>
              <a:buSzPts val="1100"/>
              <a:buFont typeface="Arial"/>
              <a:buNone/>
            </a:pPr>
            <a:r>
              <a:t/>
            </a:r>
            <a:endParaRPr sz="1100"/>
          </a:p>
        </p:txBody>
      </p:sp>
      <p:sp>
        <p:nvSpPr>
          <p:cNvPr id="137" name="Google Shape;137;p6"/>
          <p:cNvSpPr/>
          <p:nvPr/>
        </p:nvSpPr>
        <p:spPr>
          <a:xfrm>
            <a:off x="245950" y="1265863"/>
            <a:ext cx="706800" cy="630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1</a:t>
            </a:r>
            <a:endParaRPr b="0" i="0" sz="2000" u="none" cap="none" strike="noStrike">
              <a:solidFill>
                <a:srgbClr val="000000"/>
              </a:solidFill>
              <a:latin typeface="Arial"/>
              <a:ea typeface="Arial"/>
              <a:cs typeface="Arial"/>
              <a:sym typeface="Arial"/>
            </a:endParaRPr>
          </a:p>
        </p:txBody>
      </p:sp>
      <p:sp>
        <p:nvSpPr>
          <p:cNvPr id="138" name="Google Shape;138;p6"/>
          <p:cNvSpPr txBox="1"/>
          <p:nvPr/>
        </p:nvSpPr>
        <p:spPr>
          <a:xfrm>
            <a:off x="245950" y="688100"/>
            <a:ext cx="706800" cy="336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Arial"/>
                <a:ea typeface="Arial"/>
                <a:cs typeface="Arial"/>
                <a:sym typeface="Arial"/>
              </a:rPr>
              <a:t>Order</a:t>
            </a:r>
            <a:endParaRPr b="0" i="0" sz="1400" u="sng" cap="none" strike="noStrike">
              <a:solidFill>
                <a:srgbClr val="000000"/>
              </a:solidFill>
              <a:latin typeface="Arial"/>
              <a:ea typeface="Arial"/>
              <a:cs typeface="Arial"/>
              <a:sym typeface="Arial"/>
            </a:endParaRPr>
          </a:p>
        </p:txBody>
      </p:sp>
      <p:sp>
        <p:nvSpPr>
          <p:cNvPr id="139" name="Google Shape;139;p6"/>
          <p:cNvSpPr txBox="1"/>
          <p:nvPr/>
        </p:nvSpPr>
        <p:spPr>
          <a:xfrm>
            <a:off x="2117775" y="688100"/>
            <a:ext cx="874800" cy="336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Arial"/>
                <a:ea typeface="Arial"/>
                <a:cs typeface="Arial"/>
                <a:sym typeface="Arial"/>
              </a:rPr>
              <a:t>Project</a:t>
            </a:r>
            <a:endParaRPr b="0" i="0" sz="1400" u="sng" cap="none" strike="noStrike">
              <a:solidFill>
                <a:srgbClr val="000000"/>
              </a:solidFill>
              <a:latin typeface="Arial"/>
              <a:ea typeface="Arial"/>
              <a:cs typeface="Arial"/>
              <a:sym typeface="Arial"/>
            </a:endParaRPr>
          </a:p>
        </p:txBody>
      </p:sp>
      <p:sp>
        <p:nvSpPr>
          <p:cNvPr id="140" name="Google Shape;140;p6"/>
          <p:cNvSpPr txBox="1"/>
          <p:nvPr/>
        </p:nvSpPr>
        <p:spPr>
          <a:xfrm>
            <a:off x="5655950" y="722700"/>
            <a:ext cx="1740300" cy="336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Arial"/>
                <a:ea typeface="Arial"/>
                <a:cs typeface="Arial"/>
                <a:sym typeface="Arial"/>
              </a:rPr>
              <a:t>Order Justification</a:t>
            </a:r>
            <a:endParaRPr b="0" i="0" sz="1400" u="sng" cap="none" strike="noStrike">
              <a:solidFill>
                <a:srgbClr val="000000"/>
              </a:solidFill>
              <a:latin typeface="Arial"/>
              <a:ea typeface="Arial"/>
              <a:cs typeface="Arial"/>
              <a:sym typeface="Arial"/>
            </a:endParaRPr>
          </a:p>
        </p:txBody>
      </p:sp>
      <p:sp>
        <p:nvSpPr>
          <p:cNvPr id="141" name="Google Shape;141;p6"/>
          <p:cNvSpPr/>
          <p:nvPr/>
        </p:nvSpPr>
        <p:spPr>
          <a:xfrm>
            <a:off x="245950" y="2195975"/>
            <a:ext cx="706800" cy="630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2</a:t>
            </a:r>
            <a:endParaRPr b="0" i="0" sz="2000" u="none" cap="none" strike="noStrike">
              <a:solidFill>
                <a:srgbClr val="000000"/>
              </a:solidFill>
              <a:latin typeface="Arial"/>
              <a:ea typeface="Arial"/>
              <a:cs typeface="Arial"/>
              <a:sym typeface="Arial"/>
            </a:endParaRPr>
          </a:p>
        </p:txBody>
      </p:sp>
      <p:sp>
        <p:nvSpPr>
          <p:cNvPr id="142" name="Google Shape;142;p6"/>
          <p:cNvSpPr/>
          <p:nvPr/>
        </p:nvSpPr>
        <p:spPr>
          <a:xfrm>
            <a:off x="245950" y="2965025"/>
            <a:ext cx="706800" cy="630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3</a:t>
            </a:r>
            <a:endParaRPr b="0" i="0" sz="2000" u="none" cap="none" strike="noStrike">
              <a:solidFill>
                <a:srgbClr val="000000"/>
              </a:solidFill>
              <a:latin typeface="Arial"/>
              <a:ea typeface="Arial"/>
              <a:cs typeface="Arial"/>
              <a:sym typeface="Arial"/>
            </a:endParaRPr>
          </a:p>
        </p:txBody>
      </p:sp>
      <p:sp>
        <p:nvSpPr>
          <p:cNvPr id="143" name="Google Shape;143;p6"/>
          <p:cNvSpPr/>
          <p:nvPr/>
        </p:nvSpPr>
        <p:spPr>
          <a:xfrm>
            <a:off x="245950" y="3734075"/>
            <a:ext cx="706800" cy="630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4</a:t>
            </a:r>
            <a:endParaRPr b="0" i="0" sz="2000" u="none" cap="none" strike="noStrike">
              <a:solidFill>
                <a:srgbClr val="000000"/>
              </a:solidFill>
              <a:latin typeface="Arial"/>
              <a:ea typeface="Arial"/>
              <a:cs typeface="Arial"/>
              <a:sym typeface="Arial"/>
            </a:endParaRPr>
          </a:p>
        </p:txBody>
      </p:sp>
      <p:sp>
        <p:nvSpPr>
          <p:cNvPr id="144" name="Google Shape;144;p6"/>
          <p:cNvSpPr/>
          <p:nvPr/>
        </p:nvSpPr>
        <p:spPr>
          <a:xfrm>
            <a:off x="4318750" y="2965022"/>
            <a:ext cx="4488000" cy="630300"/>
          </a:xfrm>
          <a:prstGeom prst="rect">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900"/>
              <a:t>This project has a high complexity, but it is linked to overall corporate strategic goals and can have a large long impact on business growth.</a:t>
            </a:r>
            <a:endParaRPr sz="900"/>
          </a:p>
          <a:p>
            <a:pPr indent="0" lvl="0" marL="0" marR="0" rtl="0" algn="l">
              <a:lnSpc>
                <a:spcPct val="115000"/>
              </a:lnSpc>
              <a:spcBef>
                <a:spcPts val="0"/>
              </a:spcBef>
              <a:spcAft>
                <a:spcPts val="0"/>
              </a:spcAft>
              <a:buClr>
                <a:srgbClr val="000000"/>
              </a:buClr>
              <a:buSzPts val="1000"/>
              <a:buFont typeface="Arial"/>
              <a:buNone/>
            </a:pPr>
            <a:r>
              <a:t/>
            </a:r>
            <a:endParaRPr sz="900"/>
          </a:p>
        </p:txBody>
      </p:sp>
      <p:sp>
        <p:nvSpPr>
          <p:cNvPr id="145" name="Google Shape;145;p6"/>
          <p:cNvSpPr/>
          <p:nvPr/>
        </p:nvSpPr>
        <p:spPr>
          <a:xfrm>
            <a:off x="4318750" y="2195972"/>
            <a:ext cx="4488000" cy="630300"/>
          </a:xfrm>
          <a:prstGeom prst="rect">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900"/>
              <a:t>The strategic goal during the  pandemic  is to grow the online business. In order to do so, we need to better understand our direct customers  and ensure that we have a retention strategy</a:t>
            </a:r>
            <a:endParaRPr b="0" i="0" sz="900" u="none" cap="none" strike="noStrike">
              <a:solidFill>
                <a:srgbClr val="000000"/>
              </a:solidFill>
              <a:latin typeface="Arial"/>
              <a:ea typeface="Arial"/>
              <a:cs typeface="Arial"/>
              <a:sym typeface="Arial"/>
            </a:endParaRPr>
          </a:p>
        </p:txBody>
      </p:sp>
      <p:sp>
        <p:nvSpPr>
          <p:cNvPr id="146" name="Google Shape;146;p6"/>
          <p:cNvSpPr/>
          <p:nvPr/>
        </p:nvSpPr>
        <p:spPr>
          <a:xfrm>
            <a:off x="4318750" y="3734073"/>
            <a:ext cx="4488000" cy="630300"/>
          </a:xfrm>
          <a:prstGeom prst="rect">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This project has the highest complexity in terms of the data needed (availability and quality). A successful completion would have a large  impact as it would ensure better budget allocation, increase profit and growth.</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nvSpPr>
        <p:spPr>
          <a:xfrm>
            <a:off x="736750" y="4532225"/>
            <a:ext cx="1704000" cy="33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t>Months 1-2 </a:t>
            </a:r>
            <a:endParaRPr b="0" i="0" sz="1200" u="none" cap="none" strike="noStrike">
              <a:solidFill>
                <a:srgbClr val="000000"/>
              </a:solidFill>
              <a:latin typeface="Arial"/>
              <a:ea typeface="Arial"/>
              <a:cs typeface="Arial"/>
              <a:sym typeface="Arial"/>
            </a:endParaRPr>
          </a:p>
        </p:txBody>
      </p:sp>
      <p:cxnSp>
        <p:nvCxnSpPr>
          <p:cNvPr id="152" name="Google Shape;152;p7"/>
          <p:cNvCxnSpPr>
            <a:stCxn id="153" idx="3"/>
            <a:endCxn id="154" idx="1"/>
          </p:cNvCxnSpPr>
          <p:nvPr/>
        </p:nvCxnSpPr>
        <p:spPr>
          <a:xfrm>
            <a:off x="1648704" y="4351100"/>
            <a:ext cx="5308200" cy="0"/>
          </a:xfrm>
          <a:prstGeom prst="straightConnector1">
            <a:avLst/>
          </a:prstGeom>
          <a:noFill/>
          <a:ln cap="flat" cmpd="sng" w="9525">
            <a:solidFill>
              <a:schemeClr val="dk2"/>
            </a:solidFill>
            <a:prstDash val="solid"/>
            <a:round/>
            <a:headEnd len="sm" w="sm" type="none"/>
            <a:tailEnd len="sm" w="sm" type="none"/>
          </a:ln>
        </p:spPr>
      </p:cxnSp>
      <p:sp>
        <p:nvSpPr>
          <p:cNvPr id="155" name="Google Shape;155;p7"/>
          <p:cNvSpPr txBox="1"/>
          <p:nvPr/>
        </p:nvSpPr>
        <p:spPr>
          <a:xfrm>
            <a:off x="65725" y="-19700"/>
            <a:ext cx="77178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sng" cap="none" strike="noStrike">
                <a:solidFill>
                  <a:schemeClr val="dk1"/>
                </a:solidFill>
                <a:latin typeface="Open Sans"/>
                <a:ea typeface="Open Sans"/>
                <a:cs typeface="Open Sans"/>
                <a:sym typeface="Open Sans"/>
              </a:rPr>
              <a:t>Step 2, Part 3: </a:t>
            </a:r>
            <a:r>
              <a:rPr b="0" i="0" lang="en" sz="1200" u="none" cap="none" strike="noStrike">
                <a:solidFill>
                  <a:schemeClr val="dk1"/>
                </a:solidFill>
                <a:latin typeface="Open Sans"/>
                <a:ea typeface="Open Sans"/>
                <a:cs typeface="Open Sans"/>
                <a:sym typeface="Open Sans"/>
              </a:rPr>
              <a:t>Complete the “Data Science Road Map” below with the first four data science projects chosen for implementation.</a:t>
            </a:r>
            <a:endParaRPr b="0" i="0" sz="12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grpSp>
        <p:nvGrpSpPr>
          <p:cNvPr id="156" name="Google Shape;156;p7"/>
          <p:cNvGrpSpPr/>
          <p:nvPr/>
        </p:nvGrpSpPr>
        <p:grpSpPr>
          <a:xfrm>
            <a:off x="890900" y="1091100"/>
            <a:ext cx="1395915" cy="3321800"/>
            <a:chOff x="890900" y="1395900"/>
            <a:chExt cx="1395915" cy="3321800"/>
          </a:xfrm>
        </p:grpSpPr>
        <p:sp>
          <p:nvSpPr>
            <p:cNvPr id="153" name="Google Shape;153;p7"/>
            <p:cNvSpPr/>
            <p:nvPr/>
          </p:nvSpPr>
          <p:spPr>
            <a:xfrm>
              <a:off x="1529004" y="4594100"/>
              <a:ext cx="119700" cy="1236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 name="Google Shape;157;p7"/>
            <p:cNvGrpSpPr/>
            <p:nvPr/>
          </p:nvGrpSpPr>
          <p:grpSpPr>
            <a:xfrm>
              <a:off x="890900" y="1395900"/>
              <a:ext cx="1395915" cy="3019250"/>
              <a:chOff x="890894" y="1395900"/>
              <a:chExt cx="1546206" cy="3019250"/>
            </a:xfrm>
          </p:grpSpPr>
          <p:sp>
            <p:nvSpPr>
              <p:cNvPr id="158" name="Google Shape;158;p7"/>
              <p:cNvSpPr/>
              <p:nvPr/>
            </p:nvSpPr>
            <p:spPr>
              <a:xfrm>
                <a:off x="890894" y="1634425"/>
                <a:ext cx="1546200" cy="804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Project </a:t>
                </a:r>
                <a:r>
                  <a:rPr b="1" lang="en" sz="1000"/>
                  <a:t>3</a:t>
                </a:r>
                <a:r>
                  <a:rPr b="1" i="0" lang="en" sz="1000" u="none" cap="none" strike="noStrike">
                    <a:solidFill>
                      <a:srgbClr val="000000"/>
                    </a:solidFill>
                    <a:latin typeface="Arial"/>
                    <a:ea typeface="Arial"/>
                    <a:cs typeface="Arial"/>
                    <a:sym typeface="Arial"/>
                  </a:rPr>
                  <a:t>:</a:t>
                </a:r>
                <a:endParaRPr b="1" i="0" sz="1000" u="none" cap="none" strike="noStrike">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900">
                    <a:latin typeface="Open Sans"/>
                    <a:ea typeface="Open Sans"/>
                    <a:cs typeface="Open Sans"/>
                    <a:sym typeface="Open Sans"/>
                  </a:rPr>
                  <a:t>Short term forecasting automation </a:t>
                </a:r>
                <a:endParaRPr sz="900"/>
              </a:p>
              <a:p>
                <a:pPr indent="0" lvl="0" marL="0" marR="0" rtl="0" algn="ctr">
                  <a:lnSpc>
                    <a:spcPct val="115000"/>
                  </a:lnSpc>
                  <a:spcBef>
                    <a:spcPts val="0"/>
                  </a:spcBef>
                  <a:spcAft>
                    <a:spcPts val="0"/>
                  </a:spcAft>
                  <a:buClr>
                    <a:srgbClr val="000000"/>
                  </a:buClr>
                  <a:buSzPts val="1000"/>
                  <a:buFont typeface="Arial"/>
                  <a:buNone/>
                </a:pPr>
                <a:r>
                  <a:t/>
                </a:r>
                <a:endParaRPr sz="1000"/>
              </a:p>
            </p:txBody>
          </p:sp>
          <p:sp>
            <p:nvSpPr>
              <p:cNvPr id="159" name="Google Shape;159;p7"/>
              <p:cNvSpPr/>
              <p:nvPr/>
            </p:nvSpPr>
            <p:spPr>
              <a:xfrm>
                <a:off x="890900" y="1395900"/>
                <a:ext cx="1546200" cy="2385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First Project</a:t>
                </a:r>
                <a:endParaRPr b="0" i="0" sz="1200" u="none" cap="none" strike="noStrike">
                  <a:solidFill>
                    <a:srgbClr val="000000"/>
                  </a:solidFill>
                  <a:latin typeface="Arial"/>
                  <a:ea typeface="Arial"/>
                  <a:cs typeface="Arial"/>
                  <a:sym typeface="Arial"/>
                </a:endParaRPr>
              </a:p>
            </p:txBody>
          </p:sp>
          <p:sp>
            <p:nvSpPr>
              <p:cNvPr id="160" name="Google Shape;160;p7"/>
              <p:cNvSpPr/>
              <p:nvPr/>
            </p:nvSpPr>
            <p:spPr>
              <a:xfrm>
                <a:off x="890894" y="2410850"/>
                <a:ext cx="1546200" cy="2004300"/>
              </a:xfrm>
              <a:prstGeom prst="rect">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152400" lvl="0" marL="171450" marR="0" rtl="0" algn="l">
                  <a:lnSpc>
                    <a:spcPct val="100000"/>
                  </a:lnSpc>
                  <a:spcBef>
                    <a:spcPts val="0"/>
                  </a:spcBef>
                  <a:spcAft>
                    <a:spcPts val="0"/>
                  </a:spcAft>
                  <a:buClr>
                    <a:srgbClr val="000000"/>
                  </a:buClr>
                  <a:buSzPts val="800"/>
                  <a:buFont typeface="Arial"/>
                  <a:buChar char="●"/>
                </a:pPr>
                <a:r>
                  <a:rPr lang="en" sz="800"/>
                  <a:t>This project has high urgency and will provide great benefits asap</a:t>
                </a:r>
                <a:endParaRPr b="0" i="0" sz="800" u="none" cap="none" strike="noStrike">
                  <a:solidFill>
                    <a:srgbClr val="000000"/>
                  </a:solidFill>
                  <a:latin typeface="Arial"/>
                  <a:ea typeface="Arial"/>
                  <a:cs typeface="Arial"/>
                  <a:sym typeface="Arial"/>
                </a:endParaRPr>
              </a:p>
              <a:p>
                <a:pPr indent="-171450" lvl="0" marL="171450" marR="0" rtl="0" algn="l">
                  <a:lnSpc>
                    <a:spcPct val="100000"/>
                  </a:lnSpc>
                  <a:spcBef>
                    <a:spcPts val="1000"/>
                  </a:spcBef>
                  <a:spcAft>
                    <a:spcPts val="0"/>
                  </a:spcAft>
                  <a:buClr>
                    <a:srgbClr val="000000"/>
                  </a:buClr>
                  <a:buSzPts val="1100"/>
                  <a:buFont typeface="Arial"/>
                  <a:buChar char="●"/>
                </a:pPr>
                <a:r>
                  <a:rPr lang="en" sz="800"/>
                  <a:t>The data is readily available</a:t>
                </a:r>
                <a:r>
                  <a:rPr lang="en" sz="1100"/>
                  <a:t> </a:t>
                </a:r>
                <a:endParaRPr sz="1100"/>
              </a:p>
              <a:p>
                <a:pPr indent="-152400" lvl="0" marL="171450" marR="0" rtl="0" algn="l">
                  <a:lnSpc>
                    <a:spcPct val="100000"/>
                  </a:lnSpc>
                  <a:spcBef>
                    <a:spcPts val="1000"/>
                  </a:spcBef>
                  <a:spcAft>
                    <a:spcPts val="0"/>
                  </a:spcAft>
                  <a:buSzPts val="800"/>
                  <a:buChar char="●"/>
                </a:pPr>
                <a:r>
                  <a:rPr lang="en" sz="800"/>
                  <a:t>There are many off the shelf algorithms which do not require extensive tuning ato achieve good results</a:t>
                </a:r>
                <a:endParaRPr sz="800"/>
              </a:p>
              <a:p>
                <a:pPr indent="0" lvl="0" marL="0" marR="0" rtl="0" algn="l">
                  <a:lnSpc>
                    <a:spcPct val="100000"/>
                  </a:lnSpc>
                  <a:spcBef>
                    <a:spcPts val="1000"/>
                  </a:spcBef>
                  <a:spcAft>
                    <a:spcPts val="0"/>
                  </a:spcAft>
                  <a:buClr>
                    <a:srgbClr val="000000"/>
                  </a:buClr>
                  <a:buSzPts val="1100"/>
                  <a:buFont typeface="Arial"/>
                  <a:buNone/>
                </a:pPr>
                <a:r>
                  <a:t/>
                </a:r>
                <a:endParaRPr b="0" i="0" sz="800" u="none" cap="none" strike="noStrike">
                  <a:solidFill>
                    <a:srgbClr val="000000"/>
                  </a:solidFill>
                  <a:latin typeface="Arial"/>
                  <a:ea typeface="Arial"/>
                  <a:cs typeface="Arial"/>
                  <a:sym typeface="Arial"/>
                </a:endParaRPr>
              </a:p>
            </p:txBody>
          </p:sp>
        </p:grpSp>
      </p:grpSp>
      <p:grpSp>
        <p:nvGrpSpPr>
          <p:cNvPr id="161" name="Google Shape;161;p7"/>
          <p:cNvGrpSpPr/>
          <p:nvPr/>
        </p:nvGrpSpPr>
        <p:grpSpPr>
          <a:xfrm>
            <a:off x="2737375" y="1091100"/>
            <a:ext cx="1395915" cy="3321800"/>
            <a:chOff x="890900" y="1395900"/>
            <a:chExt cx="1395915" cy="3321800"/>
          </a:xfrm>
        </p:grpSpPr>
        <p:sp>
          <p:nvSpPr>
            <p:cNvPr id="162" name="Google Shape;162;p7"/>
            <p:cNvSpPr/>
            <p:nvPr/>
          </p:nvSpPr>
          <p:spPr>
            <a:xfrm>
              <a:off x="1529004" y="4594100"/>
              <a:ext cx="119700" cy="1236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 name="Google Shape;163;p7"/>
            <p:cNvGrpSpPr/>
            <p:nvPr/>
          </p:nvGrpSpPr>
          <p:grpSpPr>
            <a:xfrm>
              <a:off x="890900" y="1395900"/>
              <a:ext cx="1395915" cy="2712350"/>
              <a:chOff x="890894" y="1395900"/>
              <a:chExt cx="1546206" cy="2712350"/>
            </a:xfrm>
          </p:grpSpPr>
          <p:sp>
            <p:nvSpPr>
              <p:cNvPr id="164" name="Google Shape;164;p7"/>
              <p:cNvSpPr/>
              <p:nvPr/>
            </p:nvSpPr>
            <p:spPr>
              <a:xfrm>
                <a:off x="890894" y="1634425"/>
                <a:ext cx="1546200" cy="804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Project </a:t>
                </a:r>
                <a:r>
                  <a:rPr b="1" lang="en" sz="1000"/>
                  <a:t>2</a:t>
                </a:r>
                <a:r>
                  <a:rPr b="1" i="0" lang="en" sz="1000" u="none" cap="none" strike="noStrike">
                    <a:solidFill>
                      <a:srgbClr val="000000"/>
                    </a:solidFill>
                    <a:latin typeface="Arial"/>
                    <a:ea typeface="Arial"/>
                    <a:cs typeface="Arial"/>
                    <a:sym typeface="Arial"/>
                  </a:rPr>
                  <a:t>:</a:t>
                </a:r>
                <a:endParaRPr b="1" i="0" sz="10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000"/>
                  <a:buFont typeface="Arial"/>
                  <a:buNone/>
                </a:pPr>
                <a:r>
                  <a:rPr lang="en" sz="1000"/>
                  <a:t>Predicting customer churn</a:t>
                </a:r>
                <a:endParaRPr b="0" i="0" sz="1600" u="none" cap="none" strike="noStrike">
                  <a:solidFill>
                    <a:srgbClr val="000000"/>
                  </a:solidFill>
                  <a:latin typeface="Arial"/>
                  <a:ea typeface="Arial"/>
                  <a:cs typeface="Arial"/>
                  <a:sym typeface="Arial"/>
                </a:endParaRPr>
              </a:p>
            </p:txBody>
          </p:sp>
          <p:sp>
            <p:nvSpPr>
              <p:cNvPr id="165" name="Google Shape;165;p7"/>
              <p:cNvSpPr/>
              <p:nvPr/>
            </p:nvSpPr>
            <p:spPr>
              <a:xfrm>
                <a:off x="890900" y="1395900"/>
                <a:ext cx="1546200" cy="2385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Second Project</a:t>
                </a:r>
                <a:endParaRPr b="0" i="0" sz="1200" u="none" cap="none" strike="noStrike">
                  <a:solidFill>
                    <a:srgbClr val="000000"/>
                  </a:solidFill>
                  <a:latin typeface="Arial"/>
                  <a:ea typeface="Arial"/>
                  <a:cs typeface="Arial"/>
                  <a:sym typeface="Arial"/>
                </a:endParaRPr>
              </a:p>
            </p:txBody>
          </p:sp>
          <p:sp>
            <p:nvSpPr>
              <p:cNvPr id="166" name="Google Shape;166;p7"/>
              <p:cNvSpPr/>
              <p:nvPr/>
            </p:nvSpPr>
            <p:spPr>
              <a:xfrm>
                <a:off x="890894" y="2410850"/>
                <a:ext cx="1546200" cy="1697400"/>
              </a:xfrm>
              <a:prstGeom prst="rect">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152400" lvl="0" marL="171450" rtl="0" algn="l">
                  <a:spcBef>
                    <a:spcPts val="0"/>
                  </a:spcBef>
                  <a:spcAft>
                    <a:spcPts val="0"/>
                  </a:spcAft>
                  <a:buSzPts val="800"/>
                  <a:buChar char="●"/>
                </a:pPr>
                <a:r>
                  <a:rPr lang="en" sz="800"/>
                  <a:t>All data is readily available and already cleaned by the CRM team for other projects</a:t>
                </a:r>
                <a:endParaRPr sz="800"/>
              </a:p>
              <a:p>
                <a:pPr indent="-152400" lvl="0" marL="171450" rtl="0" algn="l">
                  <a:spcBef>
                    <a:spcPts val="1000"/>
                  </a:spcBef>
                  <a:spcAft>
                    <a:spcPts val="0"/>
                  </a:spcAft>
                  <a:buSzPts val="800"/>
                  <a:buChar char="●"/>
                </a:pPr>
                <a:r>
                  <a:rPr lang="en" sz="800"/>
                  <a:t>Relatively fast execution time will help in gaining momentum and “publicity” internally in the data science engagement and advocacy activities</a:t>
                </a:r>
                <a:endParaRPr sz="800"/>
              </a:p>
            </p:txBody>
          </p:sp>
        </p:grpSp>
      </p:grpSp>
      <p:grpSp>
        <p:nvGrpSpPr>
          <p:cNvPr id="167" name="Google Shape;167;p7"/>
          <p:cNvGrpSpPr/>
          <p:nvPr/>
        </p:nvGrpSpPr>
        <p:grpSpPr>
          <a:xfrm>
            <a:off x="4566175" y="1091100"/>
            <a:ext cx="1395915" cy="3321800"/>
            <a:chOff x="890900" y="1395900"/>
            <a:chExt cx="1395915" cy="3321800"/>
          </a:xfrm>
        </p:grpSpPr>
        <p:sp>
          <p:nvSpPr>
            <p:cNvPr id="168" name="Google Shape;168;p7"/>
            <p:cNvSpPr/>
            <p:nvPr/>
          </p:nvSpPr>
          <p:spPr>
            <a:xfrm>
              <a:off x="1529004" y="4594100"/>
              <a:ext cx="119700" cy="1236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 name="Google Shape;169;p7"/>
            <p:cNvGrpSpPr/>
            <p:nvPr/>
          </p:nvGrpSpPr>
          <p:grpSpPr>
            <a:xfrm>
              <a:off x="890900" y="1395900"/>
              <a:ext cx="1395915" cy="2712350"/>
              <a:chOff x="890894" y="1395900"/>
              <a:chExt cx="1546206" cy="2712350"/>
            </a:xfrm>
          </p:grpSpPr>
          <p:sp>
            <p:nvSpPr>
              <p:cNvPr id="170" name="Google Shape;170;p7"/>
              <p:cNvSpPr/>
              <p:nvPr/>
            </p:nvSpPr>
            <p:spPr>
              <a:xfrm>
                <a:off x="890894" y="1634425"/>
                <a:ext cx="1546200" cy="804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Project </a:t>
                </a:r>
                <a:r>
                  <a:rPr b="1" lang="en" sz="1000"/>
                  <a:t>4</a:t>
                </a:r>
                <a:r>
                  <a:rPr b="1" i="0" lang="en" sz="1000" u="none" cap="none" strike="noStrike">
                    <a:solidFill>
                      <a:srgbClr val="000000"/>
                    </a:solidFill>
                    <a:latin typeface="Arial"/>
                    <a:ea typeface="Arial"/>
                    <a:cs typeface="Arial"/>
                    <a:sym typeface="Arial"/>
                  </a:rPr>
                  <a:t>:</a:t>
                </a:r>
                <a:endParaRPr b="1" i="0" sz="10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000"/>
                  <a:buFont typeface="Arial"/>
                  <a:buNone/>
                </a:pPr>
                <a:r>
                  <a:rPr lang="en" sz="1000"/>
                  <a:t>Predicting launch curves for future products</a:t>
                </a:r>
                <a:endParaRPr b="0" i="0" sz="1600" u="none" cap="none" strike="noStrike">
                  <a:solidFill>
                    <a:srgbClr val="000000"/>
                  </a:solidFill>
                  <a:latin typeface="Arial"/>
                  <a:ea typeface="Arial"/>
                  <a:cs typeface="Arial"/>
                  <a:sym typeface="Arial"/>
                </a:endParaRPr>
              </a:p>
            </p:txBody>
          </p:sp>
          <p:sp>
            <p:nvSpPr>
              <p:cNvPr id="171" name="Google Shape;171;p7"/>
              <p:cNvSpPr/>
              <p:nvPr/>
            </p:nvSpPr>
            <p:spPr>
              <a:xfrm>
                <a:off x="890900" y="1395900"/>
                <a:ext cx="1546200" cy="2385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Third Project</a:t>
                </a:r>
                <a:endParaRPr b="0" i="0" sz="1200" u="none" cap="none" strike="noStrike">
                  <a:solidFill>
                    <a:srgbClr val="000000"/>
                  </a:solidFill>
                  <a:latin typeface="Arial"/>
                  <a:ea typeface="Arial"/>
                  <a:cs typeface="Arial"/>
                  <a:sym typeface="Arial"/>
                </a:endParaRPr>
              </a:p>
            </p:txBody>
          </p:sp>
          <p:sp>
            <p:nvSpPr>
              <p:cNvPr id="172" name="Google Shape;172;p7"/>
              <p:cNvSpPr/>
              <p:nvPr/>
            </p:nvSpPr>
            <p:spPr>
              <a:xfrm>
                <a:off x="890894" y="2410850"/>
                <a:ext cx="1546200" cy="1697400"/>
              </a:xfrm>
              <a:prstGeom prst="rect">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152400" lvl="0" marL="171450" rtl="0" algn="l">
                  <a:spcBef>
                    <a:spcPts val="1000"/>
                  </a:spcBef>
                  <a:spcAft>
                    <a:spcPts val="0"/>
                  </a:spcAft>
                  <a:buSzPts val="800"/>
                  <a:buChar char="●"/>
                </a:pPr>
                <a:r>
                  <a:rPr lang="en" sz="800"/>
                  <a:t>Data acquisition efforts will be started from month 1 </a:t>
                </a:r>
                <a:endParaRPr sz="800"/>
              </a:p>
              <a:p>
                <a:pPr indent="-152400" lvl="0" marL="171450" rtl="0" algn="l">
                  <a:spcBef>
                    <a:spcPts val="1000"/>
                  </a:spcBef>
                  <a:spcAft>
                    <a:spcPts val="0"/>
                  </a:spcAft>
                  <a:buSzPts val="800"/>
                  <a:buChar char="●"/>
                </a:pPr>
                <a:r>
                  <a:rPr lang="en" sz="800"/>
                  <a:t>Execution will start as soon as resources are available from projects 2 and 3 (expected in month 2)</a:t>
                </a:r>
                <a:endParaRPr sz="800"/>
              </a:p>
            </p:txBody>
          </p:sp>
        </p:grpSp>
      </p:grpSp>
      <p:grpSp>
        <p:nvGrpSpPr>
          <p:cNvPr id="173" name="Google Shape;173;p7"/>
          <p:cNvGrpSpPr/>
          <p:nvPr/>
        </p:nvGrpSpPr>
        <p:grpSpPr>
          <a:xfrm>
            <a:off x="6318774" y="1091100"/>
            <a:ext cx="1704127" cy="3321800"/>
            <a:chOff x="890899" y="1395900"/>
            <a:chExt cx="1704127" cy="3321800"/>
          </a:xfrm>
        </p:grpSpPr>
        <p:sp>
          <p:nvSpPr>
            <p:cNvPr id="154" name="Google Shape;154;p7"/>
            <p:cNvSpPr/>
            <p:nvPr/>
          </p:nvSpPr>
          <p:spPr>
            <a:xfrm>
              <a:off x="1529004" y="4594100"/>
              <a:ext cx="119700" cy="1236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 name="Google Shape;174;p7"/>
            <p:cNvGrpSpPr/>
            <p:nvPr/>
          </p:nvGrpSpPr>
          <p:grpSpPr>
            <a:xfrm>
              <a:off x="890899" y="1395900"/>
              <a:ext cx="1704127" cy="2712350"/>
              <a:chOff x="890893" y="1395900"/>
              <a:chExt cx="1887601" cy="2712350"/>
            </a:xfrm>
          </p:grpSpPr>
          <p:sp>
            <p:nvSpPr>
              <p:cNvPr id="175" name="Google Shape;175;p7"/>
              <p:cNvSpPr/>
              <p:nvPr/>
            </p:nvSpPr>
            <p:spPr>
              <a:xfrm>
                <a:off x="890894" y="1634425"/>
                <a:ext cx="1887600" cy="804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Project </a:t>
                </a:r>
                <a:r>
                  <a:rPr b="1" lang="en" sz="1000"/>
                  <a:t>1</a:t>
                </a:r>
                <a:r>
                  <a:rPr b="1" i="0" lang="en" sz="1000" u="none" cap="none" strike="noStrike">
                    <a:solidFill>
                      <a:srgbClr val="000000"/>
                    </a:solidFill>
                    <a:latin typeface="Arial"/>
                    <a:ea typeface="Arial"/>
                    <a:cs typeface="Arial"/>
                    <a:sym typeface="Arial"/>
                  </a:rPr>
                  <a:t>:</a:t>
                </a:r>
                <a:endParaRPr b="1" i="0" sz="10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000"/>
                  <a:buFont typeface="Arial"/>
                  <a:buNone/>
                </a:pPr>
                <a:r>
                  <a:rPr lang="en" sz="1000"/>
                  <a:t>Marketing Mix Modelling</a:t>
                </a:r>
                <a:endParaRPr b="0" i="0" sz="1600" u="none" cap="none" strike="noStrike">
                  <a:solidFill>
                    <a:srgbClr val="000000"/>
                  </a:solidFill>
                  <a:latin typeface="Arial"/>
                  <a:ea typeface="Arial"/>
                  <a:cs typeface="Arial"/>
                  <a:sym typeface="Arial"/>
                </a:endParaRPr>
              </a:p>
            </p:txBody>
          </p:sp>
          <p:sp>
            <p:nvSpPr>
              <p:cNvPr id="176" name="Google Shape;176;p7"/>
              <p:cNvSpPr/>
              <p:nvPr/>
            </p:nvSpPr>
            <p:spPr>
              <a:xfrm>
                <a:off x="890893" y="1395900"/>
                <a:ext cx="1887600" cy="2385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Fourth Project</a:t>
                </a:r>
                <a:endParaRPr b="0" i="0" sz="1200" u="none" cap="none" strike="noStrike">
                  <a:solidFill>
                    <a:srgbClr val="000000"/>
                  </a:solidFill>
                  <a:latin typeface="Arial"/>
                  <a:ea typeface="Arial"/>
                  <a:cs typeface="Arial"/>
                  <a:sym typeface="Arial"/>
                </a:endParaRPr>
              </a:p>
            </p:txBody>
          </p:sp>
          <p:sp>
            <p:nvSpPr>
              <p:cNvPr id="177" name="Google Shape;177;p7"/>
              <p:cNvSpPr/>
              <p:nvPr/>
            </p:nvSpPr>
            <p:spPr>
              <a:xfrm>
                <a:off x="890894" y="2410850"/>
                <a:ext cx="1887600" cy="1697400"/>
              </a:xfrm>
              <a:prstGeom prst="rect">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152400" lvl="0" marL="171450" rtl="0" algn="l">
                  <a:spcBef>
                    <a:spcPts val="0"/>
                  </a:spcBef>
                  <a:spcAft>
                    <a:spcPts val="0"/>
                  </a:spcAft>
                  <a:buSzPts val="800"/>
                  <a:buChar char="●"/>
                </a:pPr>
                <a:r>
                  <a:rPr lang="en" sz="800"/>
                  <a:t>This is a high impact project with high complexity so we will start with data collection, acquisition and </a:t>
                </a:r>
                <a:r>
                  <a:rPr lang="en" sz="800"/>
                  <a:t>integration</a:t>
                </a:r>
                <a:r>
                  <a:rPr lang="en" sz="800"/>
                  <a:t> asap in the first month</a:t>
                </a:r>
                <a:endParaRPr sz="800"/>
              </a:p>
              <a:p>
                <a:pPr indent="-152400" lvl="0" marL="171450" rtl="0" algn="l">
                  <a:spcBef>
                    <a:spcPts val="1000"/>
                  </a:spcBef>
                  <a:spcAft>
                    <a:spcPts val="0"/>
                  </a:spcAft>
                  <a:buSzPts val="800"/>
                  <a:buChar char="●"/>
                </a:pPr>
                <a:r>
                  <a:rPr lang="en" sz="800"/>
                  <a:t>This project significantly more business input as it combines data from many sources so we need to allow time for that</a:t>
                </a:r>
                <a:endParaRPr sz="1100"/>
              </a:p>
            </p:txBody>
          </p:sp>
        </p:grpSp>
      </p:grpSp>
      <p:cxnSp>
        <p:nvCxnSpPr>
          <p:cNvPr id="178" name="Google Shape;178;p7"/>
          <p:cNvCxnSpPr>
            <a:stCxn id="160" idx="2"/>
            <a:endCxn id="153" idx="0"/>
          </p:cNvCxnSpPr>
          <p:nvPr/>
        </p:nvCxnSpPr>
        <p:spPr>
          <a:xfrm>
            <a:off x="1588855" y="4110350"/>
            <a:ext cx="0" cy="179100"/>
          </a:xfrm>
          <a:prstGeom prst="straightConnector1">
            <a:avLst/>
          </a:prstGeom>
          <a:noFill/>
          <a:ln cap="flat" cmpd="sng" w="9525">
            <a:solidFill>
              <a:schemeClr val="dk2"/>
            </a:solidFill>
            <a:prstDash val="solid"/>
            <a:round/>
            <a:headEnd len="sm" w="sm" type="none"/>
            <a:tailEnd len="sm" w="sm" type="none"/>
          </a:ln>
        </p:spPr>
      </p:cxnSp>
      <p:cxnSp>
        <p:nvCxnSpPr>
          <p:cNvPr id="179" name="Google Shape;179;p7"/>
          <p:cNvCxnSpPr/>
          <p:nvPr/>
        </p:nvCxnSpPr>
        <p:spPr>
          <a:xfrm>
            <a:off x="3435342" y="3803450"/>
            <a:ext cx="0" cy="486000"/>
          </a:xfrm>
          <a:prstGeom prst="straightConnector1">
            <a:avLst/>
          </a:prstGeom>
          <a:noFill/>
          <a:ln cap="flat" cmpd="sng" w="9525">
            <a:solidFill>
              <a:schemeClr val="dk2"/>
            </a:solidFill>
            <a:prstDash val="solid"/>
            <a:round/>
            <a:headEnd len="sm" w="sm" type="none"/>
            <a:tailEnd len="sm" w="sm" type="none"/>
          </a:ln>
        </p:spPr>
      </p:cxnSp>
      <p:cxnSp>
        <p:nvCxnSpPr>
          <p:cNvPr id="180" name="Google Shape;180;p7"/>
          <p:cNvCxnSpPr/>
          <p:nvPr/>
        </p:nvCxnSpPr>
        <p:spPr>
          <a:xfrm>
            <a:off x="5264130" y="3803450"/>
            <a:ext cx="0" cy="486000"/>
          </a:xfrm>
          <a:prstGeom prst="straightConnector1">
            <a:avLst/>
          </a:prstGeom>
          <a:noFill/>
          <a:ln cap="flat" cmpd="sng" w="9525">
            <a:solidFill>
              <a:schemeClr val="dk2"/>
            </a:solidFill>
            <a:prstDash val="solid"/>
            <a:round/>
            <a:headEnd len="sm" w="sm" type="none"/>
            <a:tailEnd len="sm" w="sm" type="none"/>
          </a:ln>
        </p:spPr>
      </p:cxnSp>
      <p:cxnSp>
        <p:nvCxnSpPr>
          <p:cNvPr id="181" name="Google Shape;181;p7"/>
          <p:cNvCxnSpPr/>
          <p:nvPr/>
        </p:nvCxnSpPr>
        <p:spPr>
          <a:xfrm>
            <a:off x="7016742" y="3803450"/>
            <a:ext cx="0" cy="486000"/>
          </a:xfrm>
          <a:prstGeom prst="straightConnector1">
            <a:avLst/>
          </a:prstGeom>
          <a:noFill/>
          <a:ln cap="flat" cmpd="sng" w="9525">
            <a:solidFill>
              <a:schemeClr val="dk2"/>
            </a:solidFill>
            <a:prstDash val="solid"/>
            <a:round/>
            <a:headEnd len="sm" w="sm" type="none"/>
            <a:tailEnd len="sm" w="sm" type="none"/>
          </a:ln>
        </p:spPr>
      </p:cxnSp>
      <p:sp>
        <p:nvSpPr>
          <p:cNvPr id="182" name="Google Shape;182;p7"/>
          <p:cNvSpPr txBox="1"/>
          <p:nvPr/>
        </p:nvSpPr>
        <p:spPr>
          <a:xfrm>
            <a:off x="251613" y="-1221825"/>
            <a:ext cx="2674500" cy="1025700"/>
          </a:xfrm>
          <a:prstGeom prst="rect">
            <a:avLst/>
          </a:prstGeom>
          <a:solidFill>
            <a:srgbClr val="FF99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Hint: Provide 2-3 bullets describing justifying the project's place in the roadmap</a:t>
            </a:r>
            <a:endParaRPr b="1" i="0" sz="1400" u="none" cap="none" strike="noStrike">
              <a:solidFill>
                <a:srgbClr val="000000"/>
              </a:solidFill>
              <a:latin typeface="Lato"/>
              <a:ea typeface="Lato"/>
              <a:cs typeface="Lato"/>
              <a:sym typeface="Lato"/>
            </a:endParaRPr>
          </a:p>
        </p:txBody>
      </p:sp>
      <p:sp>
        <p:nvSpPr>
          <p:cNvPr id="183" name="Google Shape;183;p7"/>
          <p:cNvSpPr txBox="1"/>
          <p:nvPr/>
        </p:nvSpPr>
        <p:spPr>
          <a:xfrm>
            <a:off x="2583350" y="4532225"/>
            <a:ext cx="1704000" cy="33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t>Month 1-2</a:t>
            </a:r>
            <a:endParaRPr b="0" i="0" sz="1200" u="none" cap="none" strike="noStrike">
              <a:solidFill>
                <a:srgbClr val="000000"/>
              </a:solidFill>
              <a:latin typeface="Arial"/>
              <a:ea typeface="Arial"/>
              <a:cs typeface="Arial"/>
              <a:sym typeface="Arial"/>
            </a:endParaRPr>
          </a:p>
        </p:txBody>
      </p:sp>
      <p:sp>
        <p:nvSpPr>
          <p:cNvPr id="184" name="Google Shape;184;p7"/>
          <p:cNvSpPr txBox="1"/>
          <p:nvPr/>
        </p:nvSpPr>
        <p:spPr>
          <a:xfrm>
            <a:off x="4412125" y="4532225"/>
            <a:ext cx="1704000" cy="48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t>Months 1-3</a:t>
            </a:r>
            <a:endParaRPr sz="1200"/>
          </a:p>
          <a:p>
            <a:pPr indent="0" lvl="0" marL="0" marR="0" rtl="0" algn="ctr">
              <a:lnSpc>
                <a:spcPct val="100000"/>
              </a:lnSpc>
              <a:spcBef>
                <a:spcPts val="0"/>
              </a:spcBef>
              <a:spcAft>
                <a:spcPts val="0"/>
              </a:spcAft>
              <a:buClr>
                <a:srgbClr val="000000"/>
              </a:buClr>
              <a:buSzPts val="1200"/>
              <a:buFont typeface="Arial"/>
              <a:buNone/>
            </a:pPr>
            <a:r>
              <a:rPr lang="en" sz="1200"/>
              <a:t>Execution months 2-3</a:t>
            </a:r>
            <a:endParaRPr sz="1200"/>
          </a:p>
        </p:txBody>
      </p:sp>
      <p:sp>
        <p:nvSpPr>
          <p:cNvPr id="185" name="Google Shape;185;p7"/>
          <p:cNvSpPr txBox="1"/>
          <p:nvPr/>
        </p:nvSpPr>
        <p:spPr>
          <a:xfrm>
            <a:off x="6164750" y="4532225"/>
            <a:ext cx="1704000" cy="33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t>Months 1-3</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aphicFrame>
        <p:nvGraphicFramePr>
          <p:cNvPr id="190" name="Google Shape;190;p8"/>
          <p:cNvGraphicFramePr/>
          <p:nvPr/>
        </p:nvGraphicFramePr>
        <p:xfrm>
          <a:off x="214350" y="1024400"/>
          <a:ext cx="3000000" cy="3000000"/>
        </p:xfrm>
        <a:graphic>
          <a:graphicData uri="http://schemas.openxmlformats.org/drawingml/2006/table">
            <a:tbl>
              <a:tblPr>
                <a:noFill/>
                <a:tableStyleId>{5DD2549E-C7CF-4EEE-BB3F-238CC375B0C1}</a:tableStyleId>
              </a:tblPr>
              <a:tblGrid>
                <a:gridCol w="948125"/>
                <a:gridCol w="1972675"/>
                <a:gridCol w="1142875"/>
                <a:gridCol w="995925"/>
                <a:gridCol w="1202000"/>
                <a:gridCol w="1232375"/>
                <a:gridCol w="1095650"/>
              </a:tblGrid>
              <a:tr h="312850">
                <a:tc>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latin typeface="Open Sans"/>
                          <a:ea typeface="Open Sans"/>
                          <a:cs typeface="Open Sans"/>
                          <a:sym typeface="Open Sans"/>
                        </a:rPr>
                        <a:t>Order</a:t>
                      </a:r>
                      <a:endParaRPr sz="1100" u="none" cap="none" strike="noStrike">
                        <a:latin typeface="Open Sans"/>
                        <a:ea typeface="Open Sans"/>
                        <a:cs typeface="Open Sans"/>
                        <a:sym typeface="Open Sans"/>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t/>
                      </a:r>
                      <a:endParaRPr sz="1100" u="none" cap="none" strike="noStrike">
                        <a:latin typeface="Open Sans"/>
                        <a:ea typeface="Open Sans"/>
                        <a:cs typeface="Open Sans"/>
                        <a:sym typeface="Open Sans"/>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t>Direct Alignment with Strategic Goals?</a:t>
                      </a:r>
                      <a:endParaRPr b="1" sz="12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t>Cost</a:t>
                      </a:r>
                      <a:endParaRPr b="1" sz="1200" u="none" cap="none" strike="noStrike">
                        <a:latin typeface="Open Sans"/>
                        <a:ea typeface="Open Sans"/>
                        <a:cs typeface="Open Sans"/>
                        <a:sym typeface="Open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t>Complexity of Implementation</a:t>
                      </a:r>
                      <a:endParaRPr b="1" sz="1200" u="none" cap="none" strike="noStrike">
                        <a:latin typeface="Open Sans"/>
                        <a:ea typeface="Open Sans"/>
                        <a:cs typeface="Open Sans"/>
                        <a:sym typeface="Open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t>Certainty of Value Capture</a:t>
                      </a:r>
                      <a:endParaRPr b="1" sz="1200" u="none" cap="none" strike="noStrike">
                        <a:latin typeface="Open Sans"/>
                        <a:ea typeface="Open Sans"/>
                        <a:cs typeface="Open Sans"/>
                        <a:sym typeface="Open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t>Magnitude of Benefit</a:t>
                      </a:r>
                      <a:endParaRPr b="1" sz="12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r>
              <a:tr h="400050">
                <a:tc>
                  <a:txBody>
                    <a:bodyPr/>
                    <a:lstStyle/>
                    <a:p>
                      <a:pPr indent="0" lvl="0" marL="0" marR="0" rtl="0" algn="ctr">
                        <a:lnSpc>
                          <a:spcPct val="115000"/>
                        </a:lnSpc>
                        <a:spcBef>
                          <a:spcPts val="0"/>
                        </a:spcBef>
                        <a:spcAft>
                          <a:spcPts val="0"/>
                        </a:spcAft>
                        <a:buClr>
                          <a:srgbClr val="000000"/>
                        </a:buClr>
                        <a:buSzPts val="1100"/>
                        <a:buFont typeface="Arial"/>
                        <a:buNone/>
                      </a:pPr>
                      <a:r>
                        <a:t/>
                      </a:r>
                      <a:endParaRPr b="1" sz="1100"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t/>
                      </a:r>
                      <a:endParaRPr b="1" sz="1100"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t>1=Low; 5=High</a:t>
                      </a:r>
                      <a:endParaRPr b="1" sz="1000" u="none" cap="none" strike="noStrike">
                        <a:latin typeface="Open Sans"/>
                        <a:ea typeface="Open Sans"/>
                        <a:cs typeface="Open Sans"/>
                        <a:sym typeface="Open Sans"/>
                      </a:endParaRPr>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t>1=High; 5=Low</a:t>
                      </a:r>
                      <a:endParaRPr b="1" sz="1000" u="none" cap="none" strike="noStrike">
                        <a:latin typeface="Open Sans"/>
                        <a:ea typeface="Open Sans"/>
                        <a:cs typeface="Open Sans"/>
                        <a:sym typeface="Open Sans"/>
                      </a:endParaRPr>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t>1=High; 5=Low</a:t>
                      </a:r>
                      <a:endParaRPr b="1" sz="1000" u="none" cap="none" strike="noStrike">
                        <a:latin typeface="Open Sans"/>
                        <a:ea typeface="Open Sans"/>
                        <a:cs typeface="Open Sans"/>
                        <a:sym typeface="Open Sans"/>
                      </a:endParaRPr>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t>1=Low; 5=High</a:t>
                      </a:r>
                      <a:endParaRPr b="1" sz="1000" u="none" cap="none" strike="noStrike">
                        <a:latin typeface="Open Sans"/>
                        <a:ea typeface="Open Sans"/>
                        <a:cs typeface="Open Sans"/>
                        <a:sym typeface="Open Sans"/>
                      </a:endParaRPr>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t>1=Small; 5=Large</a:t>
                      </a:r>
                      <a:endParaRPr b="1" sz="1000" u="none" cap="none" strike="noStrike">
                        <a:latin typeface="Open Sans"/>
                        <a:ea typeface="Open Sans"/>
                        <a:cs typeface="Open Sans"/>
                        <a:sym typeface="Open Sans"/>
                      </a:endParaRPr>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00050">
                <a:tc>
                  <a:txBody>
                    <a:bodyPr/>
                    <a:lstStyle/>
                    <a:p>
                      <a:pPr indent="0" lvl="0" marL="0" marR="0" rtl="0" algn="ctr">
                        <a:lnSpc>
                          <a:spcPct val="115000"/>
                        </a:lnSpc>
                        <a:spcBef>
                          <a:spcPts val="0"/>
                        </a:spcBef>
                        <a:spcAft>
                          <a:spcPts val="0"/>
                        </a:spcAft>
                        <a:buClr>
                          <a:srgbClr val="000000"/>
                        </a:buClr>
                        <a:buSzPts val="1600"/>
                        <a:buFont typeface="Arial"/>
                        <a:buNone/>
                      </a:pPr>
                      <a:r>
                        <a:rPr b="1" lang="en" u="none" cap="none" strike="noStrike">
                          <a:latin typeface="Open Sans"/>
                          <a:ea typeface="Open Sans"/>
                          <a:cs typeface="Open Sans"/>
                          <a:sym typeface="Open Sans"/>
                        </a:rPr>
                        <a:t>First</a:t>
                      </a:r>
                      <a:endParaRPr b="1"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600"/>
                        <a:buFont typeface="Arial"/>
                        <a:buNone/>
                      </a:pPr>
                      <a:r>
                        <a:rPr b="1" lang="en" u="none" cap="none" strike="noStrike">
                          <a:latin typeface="Open Sans"/>
                          <a:ea typeface="Open Sans"/>
                          <a:cs typeface="Open Sans"/>
                          <a:sym typeface="Open Sans"/>
                        </a:rPr>
                        <a:t>Project 3:</a:t>
                      </a:r>
                      <a:endParaRPr b="1" u="none" cap="none" strike="noStrike">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rPr b="1" lang="en">
                          <a:latin typeface="Open Sans"/>
                          <a:ea typeface="Open Sans"/>
                          <a:cs typeface="Open Sans"/>
                          <a:sym typeface="Open Sans"/>
                        </a:rPr>
                        <a:t>Short term forecasting automation</a:t>
                      </a:r>
                      <a:endParaRPr b="1"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t>4</a:t>
                      </a:r>
                      <a:endParaRPr sz="1400" u="none" cap="none" strike="noStrike"/>
                    </a:p>
                  </a:txBody>
                  <a:tcPr marT="25400" marB="25400" marR="25400" marL="254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t>5</a:t>
                      </a:r>
                      <a:endParaRPr sz="1400" u="none" cap="none" strike="noStrike"/>
                    </a:p>
                  </a:txBody>
                  <a:tcPr marT="25400" marB="25400" marR="25400" marL="254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t>4</a:t>
                      </a:r>
                      <a:endParaRPr sz="1400" u="none" cap="none" strike="noStrike"/>
                    </a:p>
                  </a:txBody>
                  <a:tcPr marT="25400" marB="25400" marR="25400" marL="254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t>5</a:t>
                      </a:r>
                      <a:endParaRPr sz="1400" u="none" cap="none" strike="noStrike"/>
                    </a:p>
                  </a:txBody>
                  <a:tcPr marT="25400" marB="25400" marR="25400" marL="254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t>4</a:t>
                      </a:r>
                      <a:endParaRPr sz="1400" u="none" cap="none" strike="noStrike"/>
                    </a:p>
                  </a:txBody>
                  <a:tcPr marT="25400" marB="25400" marR="25400" marL="254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00050">
                <a:tc>
                  <a:txBody>
                    <a:bodyPr/>
                    <a:lstStyle/>
                    <a:p>
                      <a:pPr indent="0" lvl="0" marL="0" marR="0" rtl="0" algn="ctr">
                        <a:lnSpc>
                          <a:spcPct val="115000"/>
                        </a:lnSpc>
                        <a:spcBef>
                          <a:spcPts val="0"/>
                        </a:spcBef>
                        <a:spcAft>
                          <a:spcPts val="0"/>
                        </a:spcAft>
                        <a:buClr>
                          <a:srgbClr val="000000"/>
                        </a:buClr>
                        <a:buSzPts val="1600"/>
                        <a:buFont typeface="Arial"/>
                        <a:buNone/>
                      </a:pPr>
                      <a:r>
                        <a:rPr b="1" lang="en" u="none" cap="none" strike="noStrike">
                          <a:latin typeface="Open Sans"/>
                          <a:ea typeface="Open Sans"/>
                          <a:cs typeface="Open Sans"/>
                          <a:sym typeface="Open Sans"/>
                        </a:rPr>
                        <a:t>Second</a:t>
                      </a:r>
                      <a:endParaRPr b="1"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600"/>
                        <a:buFont typeface="Arial"/>
                        <a:buNone/>
                      </a:pPr>
                      <a:r>
                        <a:rPr b="1" lang="en" u="none" cap="none" strike="noStrike">
                          <a:latin typeface="Open Sans"/>
                          <a:ea typeface="Open Sans"/>
                          <a:cs typeface="Open Sans"/>
                          <a:sym typeface="Open Sans"/>
                        </a:rPr>
                        <a:t>Project </a:t>
                      </a:r>
                      <a:r>
                        <a:rPr b="1" lang="en">
                          <a:latin typeface="Open Sans"/>
                          <a:ea typeface="Open Sans"/>
                          <a:cs typeface="Open Sans"/>
                          <a:sym typeface="Open Sans"/>
                        </a:rPr>
                        <a:t>2</a:t>
                      </a:r>
                      <a:r>
                        <a:rPr b="1" lang="en" u="none" cap="none" strike="noStrike">
                          <a:latin typeface="Open Sans"/>
                          <a:ea typeface="Open Sans"/>
                          <a:cs typeface="Open Sans"/>
                          <a:sym typeface="Open Sans"/>
                        </a:rPr>
                        <a:t>: </a:t>
                      </a:r>
                      <a:endParaRPr b="1" u="none" cap="none" strike="noStrike">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rPr b="1" lang="en">
                          <a:latin typeface="Open Sans"/>
                          <a:ea typeface="Open Sans"/>
                          <a:cs typeface="Open Sans"/>
                          <a:sym typeface="Open Sans"/>
                        </a:rPr>
                        <a:t>Predicting customer churn</a:t>
                      </a:r>
                      <a:endParaRPr b="1" u="none" cap="none" strike="noStrike">
                        <a:latin typeface="Open Sans"/>
                        <a:ea typeface="Open Sans"/>
                        <a:cs typeface="Open Sans"/>
                        <a:sym typeface="Open Sans"/>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t>4</a:t>
                      </a:r>
                      <a:endParaRPr sz="1400" u="none" cap="none" strike="noStrike"/>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t>5</a:t>
                      </a:r>
                      <a:endParaRPr sz="1400" u="none" cap="none" strike="noStrike"/>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t>4</a:t>
                      </a:r>
                      <a:endParaRPr sz="1400" u="none" cap="none" strike="noStrike"/>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t>5</a:t>
                      </a:r>
                      <a:endParaRPr sz="1400" u="none" cap="none" strike="noStrike"/>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t>5</a:t>
                      </a:r>
                      <a:endParaRPr sz="1400" u="none" cap="none" strike="noStrike"/>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91" name="Google Shape;191;p8"/>
          <p:cNvSpPr txBox="1"/>
          <p:nvPr/>
        </p:nvSpPr>
        <p:spPr>
          <a:xfrm>
            <a:off x="65725" y="132700"/>
            <a:ext cx="77178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100"/>
              <a:buFont typeface="Arial"/>
              <a:buNone/>
            </a:pPr>
            <a:r>
              <a:rPr b="1" i="0" lang="en" sz="2100" u="none" cap="none" strike="noStrike">
                <a:solidFill>
                  <a:schemeClr val="dk1"/>
                </a:solidFill>
                <a:latin typeface="Open Sans"/>
                <a:ea typeface="Open Sans"/>
                <a:cs typeface="Open Sans"/>
                <a:sym typeface="Open Sans"/>
              </a:rPr>
              <a:t>Our Highest-Priority Data Science Projects </a:t>
            </a:r>
            <a:endParaRPr b="1" i="0" sz="21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