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
  </p:notesMasterIdLst>
  <p:sldIdLst>
    <p:sldId id="257" r:id="rId2"/>
    <p:sldId id="256" r:id="rId3"/>
    <p:sldId id="259" r:id="rId4"/>
    <p:sldId id="260" r:id="rId5"/>
    <p:sldId id="261" r:id="rId6"/>
  </p:sldIdLst>
  <p:sldSz cx="8940800" cy="502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J Mike ." initials="D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3E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p:restoredTop sz="71786"/>
  </p:normalViewPr>
  <p:slideViewPr>
    <p:cSldViewPr snapToGrid="0" snapToObjects="1">
      <p:cViewPr>
        <p:scale>
          <a:sx n="150" d="100"/>
          <a:sy n="150" d="100"/>
        </p:scale>
        <p:origin x="3096" y="1296"/>
      </p:cViewPr>
      <p:guideLst>
        <p:guide orient="horz" pos="168"/>
        <p:guide pos="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4D5ED-319E-664F-A2B2-3CF67FA7E1BB}" type="datetimeFigureOut">
              <a:rPr lang="en-US" smtClean="0"/>
              <a:t>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1BF41-5CE8-FE46-9F0A-0F428832E9A0}" type="slidenum">
              <a:rPr lang="en-US" smtClean="0"/>
              <a:t>‹#›</a:t>
            </a:fld>
            <a:endParaRPr lang="en-US"/>
          </a:p>
        </p:txBody>
      </p:sp>
    </p:spTree>
    <p:extLst>
      <p:ext uri="{BB962C8B-B14F-4D97-AF65-F5344CB8AC3E}">
        <p14:creationId xmlns:p14="http://schemas.microsoft.com/office/powerpoint/2010/main" val="3958167334"/>
      </p:ext>
    </p:extLst>
  </p:cSld>
  <p:clrMap bg1="lt1" tx1="dk1" bg2="lt2" tx2="dk2" accent1="accent1" accent2="accent2" accent3="accent3" accent4="accent4" accent5="accent5" accent6="accent6" hlink="hlink" folHlink="folHlink"/>
  <p:notesStyle>
    <a:lvl1pPr marL="0" algn="l" defTabSz="444124" rtl="0" eaLnBrk="1" latinLnBrk="0" hangingPunct="1">
      <a:defRPr sz="583" kern="1200">
        <a:solidFill>
          <a:schemeClr val="tx1"/>
        </a:solidFill>
        <a:latin typeface="+mn-lt"/>
        <a:ea typeface="+mn-ea"/>
        <a:cs typeface="+mn-cs"/>
      </a:defRPr>
    </a:lvl1pPr>
    <a:lvl2pPr marL="222062" algn="l" defTabSz="444124" rtl="0" eaLnBrk="1" latinLnBrk="0" hangingPunct="1">
      <a:defRPr sz="583" kern="1200">
        <a:solidFill>
          <a:schemeClr val="tx1"/>
        </a:solidFill>
        <a:latin typeface="+mn-lt"/>
        <a:ea typeface="+mn-ea"/>
        <a:cs typeface="+mn-cs"/>
      </a:defRPr>
    </a:lvl2pPr>
    <a:lvl3pPr marL="444124" algn="l" defTabSz="444124" rtl="0" eaLnBrk="1" latinLnBrk="0" hangingPunct="1">
      <a:defRPr sz="583" kern="1200">
        <a:solidFill>
          <a:schemeClr val="tx1"/>
        </a:solidFill>
        <a:latin typeface="+mn-lt"/>
        <a:ea typeface="+mn-ea"/>
        <a:cs typeface="+mn-cs"/>
      </a:defRPr>
    </a:lvl3pPr>
    <a:lvl4pPr marL="666186" algn="l" defTabSz="444124" rtl="0" eaLnBrk="1" latinLnBrk="0" hangingPunct="1">
      <a:defRPr sz="583" kern="1200">
        <a:solidFill>
          <a:schemeClr val="tx1"/>
        </a:solidFill>
        <a:latin typeface="+mn-lt"/>
        <a:ea typeface="+mn-ea"/>
        <a:cs typeface="+mn-cs"/>
      </a:defRPr>
    </a:lvl4pPr>
    <a:lvl5pPr marL="888248" algn="l" defTabSz="444124" rtl="0" eaLnBrk="1" latinLnBrk="0" hangingPunct="1">
      <a:defRPr sz="583" kern="1200">
        <a:solidFill>
          <a:schemeClr val="tx1"/>
        </a:solidFill>
        <a:latin typeface="+mn-lt"/>
        <a:ea typeface="+mn-ea"/>
        <a:cs typeface="+mn-cs"/>
      </a:defRPr>
    </a:lvl5pPr>
    <a:lvl6pPr marL="1110310" algn="l" defTabSz="444124" rtl="0" eaLnBrk="1" latinLnBrk="0" hangingPunct="1">
      <a:defRPr sz="583" kern="1200">
        <a:solidFill>
          <a:schemeClr val="tx1"/>
        </a:solidFill>
        <a:latin typeface="+mn-lt"/>
        <a:ea typeface="+mn-ea"/>
        <a:cs typeface="+mn-cs"/>
      </a:defRPr>
    </a:lvl6pPr>
    <a:lvl7pPr marL="1332372" algn="l" defTabSz="444124" rtl="0" eaLnBrk="1" latinLnBrk="0" hangingPunct="1">
      <a:defRPr sz="583" kern="1200">
        <a:solidFill>
          <a:schemeClr val="tx1"/>
        </a:solidFill>
        <a:latin typeface="+mn-lt"/>
        <a:ea typeface="+mn-ea"/>
        <a:cs typeface="+mn-cs"/>
      </a:defRPr>
    </a:lvl7pPr>
    <a:lvl8pPr marL="1554434" algn="l" defTabSz="444124" rtl="0" eaLnBrk="1" latinLnBrk="0" hangingPunct="1">
      <a:defRPr sz="583" kern="1200">
        <a:solidFill>
          <a:schemeClr val="tx1"/>
        </a:solidFill>
        <a:latin typeface="+mn-lt"/>
        <a:ea typeface="+mn-ea"/>
        <a:cs typeface="+mn-cs"/>
      </a:defRPr>
    </a:lvl8pPr>
    <a:lvl9pPr marL="1776496" algn="l" defTabSz="444124" rtl="0" eaLnBrk="1" latinLnBrk="0" hangingPunct="1">
      <a:defRPr sz="5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53D1BF41-5CE8-FE46-9F0A-0F428832E9A0}" type="slidenum">
              <a:rPr lang="en-US" smtClean="0"/>
              <a:t>2</a:t>
            </a:fld>
            <a:endParaRPr lang="en-US"/>
          </a:p>
        </p:txBody>
      </p:sp>
    </p:spTree>
    <p:extLst>
      <p:ext uri="{BB962C8B-B14F-4D97-AF65-F5344CB8AC3E}">
        <p14:creationId xmlns:p14="http://schemas.microsoft.com/office/powerpoint/2010/main" val="420030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53D1BF41-5CE8-FE46-9F0A-0F428832E9A0}" type="slidenum">
              <a:rPr lang="en-US" smtClean="0"/>
              <a:t>3</a:t>
            </a:fld>
            <a:endParaRPr lang="en-US"/>
          </a:p>
        </p:txBody>
      </p:sp>
    </p:spTree>
    <p:extLst>
      <p:ext uri="{BB962C8B-B14F-4D97-AF65-F5344CB8AC3E}">
        <p14:creationId xmlns:p14="http://schemas.microsoft.com/office/powerpoint/2010/main" val="243387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53D1BF41-5CE8-FE46-9F0A-0F428832E9A0}" type="slidenum">
              <a:rPr lang="en-US" smtClean="0"/>
              <a:t>4</a:t>
            </a:fld>
            <a:endParaRPr lang="en-US"/>
          </a:p>
        </p:txBody>
      </p:sp>
    </p:spTree>
    <p:extLst>
      <p:ext uri="{BB962C8B-B14F-4D97-AF65-F5344CB8AC3E}">
        <p14:creationId xmlns:p14="http://schemas.microsoft.com/office/powerpoint/2010/main" val="289307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17600" y="823066"/>
            <a:ext cx="6705600" cy="1750907"/>
          </a:xfrm>
        </p:spPr>
        <p:txBody>
          <a:bodyPr anchor="b"/>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117600" y="2641495"/>
            <a:ext cx="6705600" cy="1214225"/>
          </a:xfrm>
        </p:spPr>
        <p:txBody>
          <a:bodyPr/>
          <a:lstStyle>
            <a:lvl1pPr marL="0" indent="0" algn="ctr">
              <a:buNone/>
              <a:defRPr sz="1760"/>
            </a:lvl1pPr>
            <a:lvl2pPr marL="335265" indent="0" algn="ctr">
              <a:buNone/>
              <a:defRPr sz="1467"/>
            </a:lvl2pPr>
            <a:lvl3pPr marL="670530" indent="0" algn="ctr">
              <a:buNone/>
              <a:defRPr sz="1320"/>
            </a:lvl3pPr>
            <a:lvl4pPr marL="1005794" indent="0" algn="ctr">
              <a:buNone/>
              <a:defRPr sz="1173"/>
            </a:lvl4pPr>
            <a:lvl5pPr marL="1341059" indent="0" algn="ctr">
              <a:buNone/>
              <a:defRPr sz="1173"/>
            </a:lvl5pPr>
            <a:lvl6pPr marL="1676324" indent="0" algn="ctr">
              <a:buNone/>
              <a:defRPr sz="1173"/>
            </a:lvl6pPr>
            <a:lvl7pPr marL="2011589" indent="0" algn="ctr">
              <a:buNone/>
              <a:defRPr sz="1173"/>
            </a:lvl7pPr>
            <a:lvl8pPr marL="2346853" indent="0" algn="ctr">
              <a:buNone/>
              <a:defRPr sz="1173"/>
            </a:lvl8pPr>
            <a:lvl9pPr marL="2682118" indent="0" algn="ctr">
              <a:buNone/>
              <a:defRPr sz="11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4127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71334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8260" y="267758"/>
            <a:ext cx="1927860" cy="42620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4680" y="267758"/>
            <a:ext cx="5671820" cy="426201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231819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344769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0023" y="1253808"/>
            <a:ext cx="7711440" cy="2092007"/>
          </a:xfrm>
        </p:spPr>
        <p:txBody>
          <a:bodyPr anchor="b"/>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610023" y="3365607"/>
            <a:ext cx="7711440" cy="1100137"/>
          </a:xfrm>
        </p:spPr>
        <p:txBody>
          <a:bodyPr/>
          <a:lstStyle>
            <a:lvl1pPr marL="0" indent="0">
              <a:buNone/>
              <a:defRPr sz="1760">
                <a:solidFill>
                  <a:schemeClr val="tx1">
                    <a:tint val="75000"/>
                  </a:schemeClr>
                </a:solidFill>
              </a:defRPr>
            </a:lvl1pPr>
            <a:lvl2pPr marL="335265" indent="0">
              <a:buNone/>
              <a:defRPr sz="1467">
                <a:solidFill>
                  <a:schemeClr val="tx1">
                    <a:tint val="75000"/>
                  </a:schemeClr>
                </a:solidFill>
              </a:defRPr>
            </a:lvl2pPr>
            <a:lvl3pPr marL="670530" indent="0">
              <a:buNone/>
              <a:defRPr sz="1320">
                <a:solidFill>
                  <a:schemeClr val="tx1">
                    <a:tint val="75000"/>
                  </a:schemeClr>
                </a:solidFill>
              </a:defRPr>
            </a:lvl3pPr>
            <a:lvl4pPr marL="1005794" indent="0">
              <a:buNone/>
              <a:defRPr sz="1173">
                <a:solidFill>
                  <a:schemeClr val="tx1">
                    <a:tint val="75000"/>
                  </a:schemeClr>
                </a:solidFill>
              </a:defRPr>
            </a:lvl4pPr>
            <a:lvl5pPr marL="1341059" indent="0">
              <a:buNone/>
              <a:defRPr sz="1173">
                <a:solidFill>
                  <a:schemeClr val="tx1">
                    <a:tint val="75000"/>
                  </a:schemeClr>
                </a:solidFill>
              </a:defRPr>
            </a:lvl5pPr>
            <a:lvl6pPr marL="1676324" indent="0">
              <a:buNone/>
              <a:defRPr sz="1173">
                <a:solidFill>
                  <a:schemeClr val="tx1">
                    <a:tint val="75000"/>
                  </a:schemeClr>
                </a:solidFill>
              </a:defRPr>
            </a:lvl6pPr>
            <a:lvl7pPr marL="2011589" indent="0">
              <a:buNone/>
              <a:defRPr sz="1173">
                <a:solidFill>
                  <a:schemeClr val="tx1">
                    <a:tint val="75000"/>
                  </a:schemeClr>
                </a:solidFill>
              </a:defRPr>
            </a:lvl7pPr>
            <a:lvl8pPr marL="2346853" indent="0">
              <a:buNone/>
              <a:defRPr sz="1173">
                <a:solidFill>
                  <a:schemeClr val="tx1">
                    <a:tint val="75000"/>
                  </a:schemeClr>
                </a:solidFill>
              </a:defRPr>
            </a:lvl8pPr>
            <a:lvl9pPr marL="2682118" indent="0">
              <a:buNone/>
              <a:defRPr sz="117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394511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680" y="1338792"/>
            <a:ext cx="3799840" cy="31909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6280" y="1338792"/>
            <a:ext cx="3799840" cy="31909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9959E-F5F2-C74B-AEFE-5E76A50EDA54}"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14303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5845" y="267758"/>
            <a:ext cx="7711440" cy="9720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5845" y="1232853"/>
            <a:ext cx="3782377" cy="604202"/>
          </a:xfrm>
        </p:spPr>
        <p:txBody>
          <a:bodyPr anchor="b"/>
          <a:lstStyle>
            <a:lvl1pPr marL="0" indent="0">
              <a:buNone/>
              <a:defRPr sz="1760" b="1"/>
            </a:lvl1pPr>
            <a:lvl2pPr marL="335265" indent="0">
              <a:buNone/>
              <a:defRPr sz="1467" b="1"/>
            </a:lvl2pPr>
            <a:lvl3pPr marL="670530" indent="0">
              <a:buNone/>
              <a:defRPr sz="1320" b="1"/>
            </a:lvl3pPr>
            <a:lvl4pPr marL="1005794" indent="0">
              <a:buNone/>
              <a:defRPr sz="1173" b="1"/>
            </a:lvl4pPr>
            <a:lvl5pPr marL="1341059" indent="0">
              <a:buNone/>
              <a:defRPr sz="1173" b="1"/>
            </a:lvl5pPr>
            <a:lvl6pPr marL="1676324" indent="0">
              <a:buNone/>
              <a:defRPr sz="1173" b="1"/>
            </a:lvl6pPr>
            <a:lvl7pPr marL="2011589" indent="0">
              <a:buNone/>
              <a:defRPr sz="1173" b="1"/>
            </a:lvl7pPr>
            <a:lvl8pPr marL="2346853" indent="0">
              <a:buNone/>
              <a:defRPr sz="1173" b="1"/>
            </a:lvl8pPr>
            <a:lvl9pPr marL="2682118" indent="0">
              <a:buNone/>
              <a:defRPr sz="1173" b="1"/>
            </a:lvl9pPr>
          </a:lstStyle>
          <a:p>
            <a:pPr lvl="0"/>
            <a:r>
              <a:rPr lang="en-US"/>
              <a:t>Edit Master text styles</a:t>
            </a:r>
          </a:p>
        </p:txBody>
      </p:sp>
      <p:sp>
        <p:nvSpPr>
          <p:cNvPr id="4" name="Content Placeholder 3"/>
          <p:cNvSpPr>
            <a:spLocks noGrp="1"/>
          </p:cNvSpPr>
          <p:nvPr>
            <p:ph sz="half" idx="2"/>
          </p:nvPr>
        </p:nvSpPr>
        <p:spPr>
          <a:xfrm>
            <a:off x="615845" y="1837055"/>
            <a:ext cx="3782377" cy="2702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26280" y="1232853"/>
            <a:ext cx="3801005" cy="604202"/>
          </a:xfrm>
        </p:spPr>
        <p:txBody>
          <a:bodyPr anchor="b"/>
          <a:lstStyle>
            <a:lvl1pPr marL="0" indent="0">
              <a:buNone/>
              <a:defRPr sz="1760" b="1"/>
            </a:lvl1pPr>
            <a:lvl2pPr marL="335265" indent="0">
              <a:buNone/>
              <a:defRPr sz="1467" b="1"/>
            </a:lvl2pPr>
            <a:lvl3pPr marL="670530" indent="0">
              <a:buNone/>
              <a:defRPr sz="1320" b="1"/>
            </a:lvl3pPr>
            <a:lvl4pPr marL="1005794" indent="0">
              <a:buNone/>
              <a:defRPr sz="1173" b="1"/>
            </a:lvl4pPr>
            <a:lvl5pPr marL="1341059" indent="0">
              <a:buNone/>
              <a:defRPr sz="1173" b="1"/>
            </a:lvl5pPr>
            <a:lvl6pPr marL="1676324" indent="0">
              <a:buNone/>
              <a:defRPr sz="1173" b="1"/>
            </a:lvl6pPr>
            <a:lvl7pPr marL="2011589" indent="0">
              <a:buNone/>
              <a:defRPr sz="1173" b="1"/>
            </a:lvl7pPr>
            <a:lvl8pPr marL="2346853" indent="0">
              <a:buNone/>
              <a:defRPr sz="1173" b="1"/>
            </a:lvl8pPr>
            <a:lvl9pPr marL="2682118" indent="0">
              <a:buNone/>
              <a:defRPr sz="1173" b="1"/>
            </a:lvl9pPr>
          </a:lstStyle>
          <a:p>
            <a:pPr lvl="0"/>
            <a:r>
              <a:rPr lang="en-US"/>
              <a:t>Edit Master text styles</a:t>
            </a:r>
          </a:p>
        </p:txBody>
      </p:sp>
      <p:sp>
        <p:nvSpPr>
          <p:cNvPr id="6" name="Content Placeholder 5"/>
          <p:cNvSpPr>
            <a:spLocks noGrp="1"/>
          </p:cNvSpPr>
          <p:nvPr>
            <p:ph sz="quarter" idx="4"/>
          </p:nvPr>
        </p:nvSpPr>
        <p:spPr>
          <a:xfrm>
            <a:off x="4526280" y="1837055"/>
            <a:ext cx="3801005" cy="2702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9959E-F5F2-C74B-AEFE-5E76A50EDA54}" type="datetimeFigureOut">
              <a:rPr lang="en-US" smtClean="0"/>
              <a:t>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325854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9959E-F5F2-C74B-AEFE-5E76A50EDA54}" type="datetimeFigureOut">
              <a:rPr lang="en-US" smtClean="0"/>
              <a:t>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257970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9959E-F5F2-C74B-AEFE-5E76A50EDA54}" type="datetimeFigureOut">
              <a:rPr lang="en-US" smtClean="0"/>
              <a:t>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64433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5845" y="335280"/>
            <a:ext cx="2883640" cy="1173480"/>
          </a:xfrm>
        </p:spPr>
        <p:txBody>
          <a:bodyPr anchor="b"/>
          <a:lstStyle>
            <a:lvl1pPr>
              <a:defRPr sz="2347"/>
            </a:lvl1pPr>
          </a:lstStyle>
          <a:p>
            <a:r>
              <a:rPr lang="en-US"/>
              <a:t>Click to edit Master title style</a:t>
            </a:r>
            <a:endParaRPr lang="en-US" dirty="0"/>
          </a:p>
        </p:txBody>
      </p:sp>
      <p:sp>
        <p:nvSpPr>
          <p:cNvPr id="3" name="Content Placeholder 2"/>
          <p:cNvSpPr>
            <a:spLocks noGrp="1"/>
          </p:cNvSpPr>
          <p:nvPr>
            <p:ph idx="1"/>
          </p:nvPr>
        </p:nvSpPr>
        <p:spPr>
          <a:xfrm>
            <a:off x="3801005" y="724112"/>
            <a:ext cx="4526280" cy="3573992"/>
          </a:xfrm>
        </p:spPr>
        <p:txBody>
          <a:bodyPr/>
          <a:lstStyle>
            <a:lvl1pPr>
              <a:defRPr sz="2347"/>
            </a:lvl1pPr>
            <a:lvl2pPr>
              <a:defRPr sz="2053"/>
            </a:lvl2pPr>
            <a:lvl3pPr>
              <a:defRPr sz="1760"/>
            </a:lvl3pPr>
            <a:lvl4pPr>
              <a:defRPr sz="1467"/>
            </a:lvl4pPr>
            <a:lvl5pPr>
              <a:defRPr sz="1467"/>
            </a:lvl5pPr>
            <a:lvl6pPr>
              <a:defRPr sz="1467"/>
            </a:lvl6pPr>
            <a:lvl7pPr>
              <a:defRPr sz="1467"/>
            </a:lvl7pPr>
            <a:lvl8pPr>
              <a:defRPr sz="1467"/>
            </a:lvl8pPr>
            <a:lvl9pPr>
              <a:defRPr sz="14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5845" y="1508760"/>
            <a:ext cx="2883640" cy="2795165"/>
          </a:xfrm>
        </p:spPr>
        <p:txBody>
          <a:bodyPr/>
          <a:lstStyle>
            <a:lvl1pPr marL="0" indent="0">
              <a:buNone/>
              <a:defRPr sz="1173"/>
            </a:lvl1pPr>
            <a:lvl2pPr marL="335265" indent="0">
              <a:buNone/>
              <a:defRPr sz="1027"/>
            </a:lvl2pPr>
            <a:lvl3pPr marL="670530" indent="0">
              <a:buNone/>
              <a:defRPr sz="880"/>
            </a:lvl3pPr>
            <a:lvl4pPr marL="1005794" indent="0">
              <a:buNone/>
              <a:defRPr sz="733"/>
            </a:lvl4pPr>
            <a:lvl5pPr marL="1341059" indent="0">
              <a:buNone/>
              <a:defRPr sz="733"/>
            </a:lvl5pPr>
            <a:lvl6pPr marL="1676324" indent="0">
              <a:buNone/>
              <a:defRPr sz="733"/>
            </a:lvl6pPr>
            <a:lvl7pPr marL="2011589" indent="0">
              <a:buNone/>
              <a:defRPr sz="733"/>
            </a:lvl7pPr>
            <a:lvl8pPr marL="2346853" indent="0">
              <a:buNone/>
              <a:defRPr sz="733"/>
            </a:lvl8pPr>
            <a:lvl9pPr marL="2682118" indent="0">
              <a:buNone/>
              <a:defRPr sz="733"/>
            </a:lvl9pPr>
          </a:lstStyle>
          <a:p>
            <a:pPr lvl="0"/>
            <a:r>
              <a:rPr lang="en-US"/>
              <a:t>Edit Master text styles</a:t>
            </a:r>
          </a:p>
        </p:txBody>
      </p:sp>
      <p:sp>
        <p:nvSpPr>
          <p:cNvPr id="5" name="Date Placeholder 4"/>
          <p:cNvSpPr>
            <a:spLocks noGrp="1"/>
          </p:cNvSpPr>
          <p:nvPr>
            <p:ph type="dt" sz="half" idx="10"/>
          </p:nvPr>
        </p:nvSpPr>
        <p:spPr/>
        <p:txBody>
          <a:bodyPr/>
          <a:lstStyle/>
          <a:p>
            <a:fld id="{CCD9959E-F5F2-C74B-AEFE-5E76A50EDA54}"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15025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5845" y="335280"/>
            <a:ext cx="2883640" cy="1173480"/>
          </a:xfrm>
        </p:spPr>
        <p:txBody>
          <a:bodyPr anchor="b"/>
          <a:lstStyle>
            <a:lvl1pPr>
              <a:defRPr sz="234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01005" y="724112"/>
            <a:ext cx="4526280" cy="3573992"/>
          </a:xfrm>
        </p:spPr>
        <p:txBody>
          <a:bodyPr anchor="t"/>
          <a:lstStyle>
            <a:lvl1pPr marL="0" indent="0">
              <a:buNone/>
              <a:defRPr sz="2347"/>
            </a:lvl1pPr>
            <a:lvl2pPr marL="335265" indent="0">
              <a:buNone/>
              <a:defRPr sz="2053"/>
            </a:lvl2pPr>
            <a:lvl3pPr marL="670530" indent="0">
              <a:buNone/>
              <a:defRPr sz="1760"/>
            </a:lvl3pPr>
            <a:lvl4pPr marL="1005794" indent="0">
              <a:buNone/>
              <a:defRPr sz="1467"/>
            </a:lvl4pPr>
            <a:lvl5pPr marL="1341059" indent="0">
              <a:buNone/>
              <a:defRPr sz="1467"/>
            </a:lvl5pPr>
            <a:lvl6pPr marL="1676324" indent="0">
              <a:buNone/>
              <a:defRPr sz="1467"/>
            </a:lvl6pPr>
            <a:lvl7pPr marL="2011589" indent="0">
              <a:buNone/>
              <a:defRPr sz="1467"/>
            </a:lvl7pPr>
            <a:lvl8pPr marL="2346853" indent="0">
              <a:buNone/>
              <a:defRPr sz="1467"/>
            </a:lvl8pPr>
            <a:lvl9pPr marL="2682118" indent="0">
              <a:buNone/>
              <a:defRPr sz="1467"/>
            </a:lvl9pPr>
          </a:lstStyle>
          <a:p>
            <a:r>
              <a:rPr lang="en-US"/>
              <a:t>Click icon to add picture</a:t>
            </a:r>
            <a:endParaRPr lang="en-US" dirty="0"/>
          </a:p>
        </p:txBody>
      </p:sp>
      <p:sp>
        <p:nvSpPr>
          <p:cNvPr id="4" name="Text Placeholder 3"/>
          <p:cNvSpPr>
            <a:spLocks noGrp="1"/>
          </p:cNvSpPr>
          <p:nvPr>
            <p:ph type="body" sz="half" idx="2"/>
          </p:nvPr>
        </p:nvSpPr>
        <p:spPr>
          <a:xfrm>
            <a:off x="615845" y="1508760"/>
            <a:ext cx="2883640" cy="2795165"/>
          </a:xfrm>
        </p:spPr>
        <p:txBody>
          <a:bodyPr/>
          <a:lstStyle>
            <a:lvl1pPr marL="0" indent="0">
              <a:buNone/>
              <a:defRPr sz="1173"/>
            </a:lvl1pPr>
            <a:lvl2pPr marL="335265" indent="0">
              <a:buNone/>
              <a:defRPr sz="1027"/>
            </a:lvl2pPr>
            <a:lvl3pPr marL="670530" indent="0">
              <a:buNone/>
              <a:defRPr sz="880"/>
            </a:lvl3pPr>
            <a:lvl4pPr marL="1005794" indent="0">
              <a:buNone/>
              <a:defRPr sz="733"/>
            </a:lvl4pPr>
            <a:lvl5pPr marL="1341059" indent="0">
              <a:buNone/>
              <a:defRPr sz="733"/>
            </a:lvl5pPr>
            <a:lvl6pPr marL="1676324" indent="0">
              <a:buNone/>
              <a:defRPr sz="733"/>
            </a:lvl6pPr>
            <a:lvl7pPr marL="2011589" indent="0">
              <a:buNone/>
              <a:defRPr sz="733"/>
            </a:lvl7pPr>
            <a:lvl8pPr marL="2346853" indent="0">
              <a:buNone/>
              <a:defRPr sz="733"/>
            </a:lvl8pPr>
            <a:lvl9pPr marL="2682118" indent="0">
              <a:buNone/>
              <a:defRPr sz="733"/>
            </a:lvl9pPr>
          </a:lstStyle>
          <a:p>
            <a:pPr lvl="0"/>
            <a:r>
              <a:rPr lang="en-US"/>
              <a:t>Edit Master text styles</a:t>
            </a:r>
          </a:p>
        </p:txBody>
      </p:sp>
      <p:sp>
        <p:nvSpPr>
          <p:cNvPr id="5" name="Date Placeholder 4"/>
          <p:cNvSpPr>
            <a:spLocks noGrp="1"/>
          </p:cNvSpPr>
          <p:nvPr>
            <p:ph type="dt" sz="half" idx="10"/>
          </p:nvPr>
        </p:nvSpPr>
        <p:spPr/>
        <p:txBody>
          <a:bodyPr/>
          <a:lstStyle/>
          <a:p>
            <a:fld id="{CCD9959E-F5F2-C74B-AEFE-5E76A50EDA54}"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139958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4680" y="267758"/>
            <a:ext cx="7711440" cy="9720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14680" y="1338792"/>
            <a:ext cx="7711440" cy="31909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4680" y="4661324"/>
            <a:ext cx="2011680" cy="267758"/>
          </a:xfrm>
          <a:prstGeom prst="rect">
            <a:avLst/>
          </a:prstGeom>
        </p:spPr>
        <p:txBody>
          <a:bodyPr vert="horz" lIns="91440" tIns="45720" rIns="91440" bIns="45720" rtlCol="0" anchor="ctr"/>
          <a:lstStyle>
            <a:lvl1pPr algn="l">
              <a:defRPr sz="880">
                <a:solidFill>
                  <a:schemeClr val="tx1">
                    <a:tint val="75000"/>
                  </a:schemeClr>
                </a:solidFill>
              </a:defRPr>
            </a:lvl1pPr>
          </a:lstStyle>
          <a:p>
            <a:fld id="{CCD9959E-F5F2-C74B-AEFE-5E76A50EDA54}" type="datetimeFigureOut">
              <a:rPr lang="en-US" smtClean="0"/>
              <a:t>2/6/19</a:t>
            </a:fld>
            <a:endParaRPr lang="en-US"/>
          </a:p>
        </p:txBody>
      </p:sp>
      <p:sp>
        <p:nvSpPr>
          <p:cNvPr id="5" name="Footer Placeholder 4"/>
          <p:cNvSpPr>
            <a:spLocks noGrp="1"/>
          </p:cNvSpPr>
          <p:nvPr>
            <p:ph type="ftr" sz="quarter" idx="3"/>
          </p:nvPr>
        </p:nvSpPr>
        <p:spPr>
          <a:xfrm>
            <a:off x="2961640" y="4661324"/>
            <a:ext cx="3017520" cy="267758"/>
          </a:xfrm>
          <a:prstGeom prst="rect">
            <a:avLst/>
          </a:prstGeom>
        </p:spPr>
        <p:txBody>
          <a:bodyPr vert="horz" lIns="91440" tIns="45720" rIns="91440" bIns="45720" rtlCol="0" anchor="ctr"/>
          <a:lstStyle>
            <a:lvl1pPr algn="ctr">
              <a:defRPr sz="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314440" y="4661324"/>
            <a:ext cx="2011680" cy="267758"/>
          </a:xfrm>
          <a:prstGeom prst="rect">
            <a:avLst/>
          </a:prstGeom>
        </p:spPr>
        <p:txBody>
          <a:bodyPr vert="horz" lIns="91440" tIns="45720" rIns="91440" bIns="45720" rtlCol="0" anchor="ctr"/>
          <a:lstStyle>
            <a:lvl1pPr algn="r">
              <a:defRPr sz="880">
                <a:solidFill>
                  <a:schemeClr val="tx1">
                    <a:tint val="75000"/>
                  </a:schemeClr>
                </a:solidFill>
              </a:defRPr>
            </a:lvl1pPr>
          </a:lstStyle>
          <a:p>
            <a:fld id="{E5878F8E-CFB3-6E4D-B0C8-75324907DCA1}" type="slidenum">
              <a:rPr lang="en-US" smtClean="0"/>
              <a:t>‹#›</a:t>
            </a:fld>
            <a:endParaRPr lang="en-US"/>
          </a:p>
        </p:txBody>
      </p:sp>
    </p:spTree>
    <p:extLst>
      <p:ext uri="{BB962C8B-B14F-4D97-AF65-F5344CB8AC3E}">
        <p14:creationId xmlns:p14="http://schemas.microsoft.com/office/powerpoint/2010/main" val="17617664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70530" rtl="0" eaLnBrk="1" latinLnBrk="0" hangingPunct="1">
        <a:lnSpc>
          <a:spcPct val="90000"/>
        </a:lnSpc>
        <a:spcBef>
          <a:spcPct val="0"/>
        </a:spcBef>
        <a:buNone/>
        <a:defRPr sz="3227" kern="1200">
          <a:solidFill>
            <a:schemeClr val="tx1"/>
          </a:solidFill>
          <a:latin typeface="+mj-lt"/>
          <a:ea typeface="+mj-ea"/>
          <a:cs typeface="+mj-cs"/>
        </a:defRPr>
      </a:lvl1pPr>
    </p:titleStyle>
    <p:bodyStyle>
      <a:lvl1pPr marL="167632" indent="-167632" algn="l" defTabSz="670530" rtl="0" eaLnBrk="1" latinLnBrk="0" hangingPunct="1">
        <a:lnSpc>
          <a:spcPct val="90000"/>
        </a:lnSpc>
        <a:spcBef>
          <a:spcPts val="733"/>
        </a:spcBef>
        <a:buFont typeface="Arial" panose="020B0604020202020204" pitchFamily="34" charset="0"/>
        <a:buChar char="•"/>
        <a:defRPr sz="2053" kern="1200">
          <a:solidFill>
            <a:schemeClr val="tx1"/>
          </a:solidFill>
          <a:latin typeface="+mn-lt"/>
          <a:ea typeface="+mn-ea"/>
          <a:cs typeface="+mn-cs"/>
        </a:defRPr>
      </a:lvl1pPr>
      <a:lvl2pPr marL="502897" indent="-167632" algn="l" defTabSz="670530" rtl="0" eaLnBrk="1" latinLnBrk="0" hangingPunct="1">
        <a:lnSpc>
          <a:spcPct val="90000"/>
        </a:lnSpc>
        <a:spcBef>
          <a:spcPts val="367"/>
        </a:spcBef>
        <a:buFont typeface="Arial" panose="020B0604020202020204" pitchFamily="34" charset="0"/>
        <a:buChar char="•"/>
        <a:defRPr sz="1760" kern="1200">
          <a:solidFill>
            <a:schemeClr val="tx1"/>
          </a:solidFill>
          <a:latin typeface="+mn-lt"/>
          <a:ea typeface="+mn-ea"/>
          <a:cs typeface="+mn-cs"/>
        </a:defRPr>
      </a:lvl2pPr>
      <a:lvl3pPr marL="838162" indent="-167632" algn="l" defTabSz="670530" rtl="0" eaLnBrk="1" latinLnBrk="0" hangingPunct="1">
        <a:lnSpc>
          <a:spcPct val="90000"/>
        </a:lnSpc>
        <a:spcBef>
          <a:spcPts val="367"/>
        </a:spcBef>
        <a:buFont typeface="Arial" panose="020B0604020202020204" pitchFamily="34" charset="0"/>
        <a:buChar char="•"/>
        <a:defRPr sz="1467" kern="1200">
          <a:solidFill>
            <a:schemeClr val="tx1"/>
          </a:solidFill>
          <a:latin typeface="+mn-lt"/>
          <a:ea typeface="+mn-ea"/>
          <a:cs typeface="+mn-cs"/>
        </a:defRPr>
      </a:lvl3pPr>
      <a:lvl4pPr marL="1173427"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4pPr>
      <a:lvl5pPr marL="1508691"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5pPr>
      <a:lvl6pPr marL="1843956"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6pPr>
      <a:lvl7pPr marL="2179221"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7pPr>
      <a:lvl8pPr marL="2514486"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8pPr>
      <a:lvl9pPr marL="2849750" indent="-167632" algn="l" defTabSz="670530" rtl="0" eaLnBrk="1" latinLnBrk="0" hangingPunct="1">
        <a:lnSpc>
          <a:spcPct val="90000"/>
        </a:lnSpc>
        <a:spcBef>
          <a:spcPts val="367"/>
        </a:spcBef>
        <a:buFont typeface="Arial" panose="020B0604020202020204" pitchFamily="34" charset="0"/>
        <a:buChar char="•"/>
        <a:defRPr sz="1320" kern="1200">
          <a:solidFill>
            <a:schemeClr val="tx1"/>
          </a:solidFill>
          <a:latin typeface="+mn-lt"/>
          <a:ea typeface="+mn-ea"/>
          <a:cs typeface="+mn-cs"/>
        </a:defRPr>
      </a:lvl9pPr>
    </p:bodyStyle>
    <p:otherStyle>
      <a:defPPr>
        <a:defRPr lang="en-US"/>
      </a:defPPr>
      <a:lvl1pPr marL="0" algn="l" defTabSz="670530" rtl="0" eaLnBrk="1" latinLnBrk="0" hangingPunct="1">
        <a:defRPr sz="1320" kern="1200">
          <a:solidFill>
            <a:schemeClr val="tx1"/>
          </a:solidFill>
          <a:latin typeface="+mn-lt"/>
          <a:ea typeface="+mn-ea"/>
          <a:cs typeface="+mn-cs"/>
        </a:defRPr>
      </a:lvl1pPr>
      <a:lvl2pPr marL="335265" algn="l" defTabSz="670530" rtl="0" eaLnBrk="1" latinLnBrk="0" hangingPunct="1">
        <a:defRPr sz="1320" kern="1200">
          <a:solidFill>
            <a:schemeClr val="tx1"/>
          </a:solidFill>
          <a:latin typeface="+mn-lt"/>
          <a:ea typeface="+mn-ea"/>
          <a:cs typeface="+mn-cs"/>
        </a:defRPr>
      </a:lvl2pPr>
      <a:lvl3pPr marL="670530" algn="l" defTabSz="670530" rtl="0" eaLnBrk="1" latinLnBrk="0" hangingPunct="1">
        <a:defRPr sz="1320" kern="1200">
          <a:solidFill>
            <a:schemeClr val="tx1"/>
          </a:solidFill>
          <a:latin typeface="+mn-lt"/>
          <a:ea typeface="+mn-ea"/>
          <a:cs typeface="+mn-cs"/>
        </a:defRPr>
      </a:lvl3pPr>
      <a:lvl4pPr marL="1005794" algn="l" defTabSz="670530" rtl="0" eaLnBrk="1" latinLnBrk="0" hangingPunct="1">
        <a:defRPr sz="1320" kern="1200">
          <a:solidFill>
            <a:schemeClr val="tx1"/>
          </a:solidFill>
          <a:latin typeface="+mn-lt"/>
          <a:ea typeface="+mn-ea"/>
          <a:cs typeface="+mn-cs"/>
        </a:defRPr>
      </a:lvl4pPr>
      <a:lvl5pPr marL="1341059" algn="l" defTabSz="670530" rtl="0" eaLnBrk="1" latinLnBrk="0" hangingPunct="1">
        <a:defRPr sz="1320" kern="1200">
          <a:solidFill>
            <a:schemeClr val="tx1"/>
          </a:solidFill>
          <a:latin typeface="+mn-lt"/>
          <a:ea typeface="+mn-ea"/>
          <a:cs typeface="+mn-cs"/>
        </a:defRPr>
      </a:lvl5pPr>
      <a:lvl6pPr marL="1676324" algn="l" defTabSz="670530" rtl="0" eaLnBrk="1" latinLnBrk="0" hangingPunct="1">
        <a:defRPr sz="1320" kern="1200">
          <a:solidFill>
            <a:schemeClr val="tx1"/>
          </a:solidFill>
          <a:latin typeface="+mn-lt"/>
          <a:ea typeface="+mn-ea"/>
          <a:cs typeface="+mn-cs"/>
        </a:defRPr>
      </a:lvl6pPr>
      <a:lvl7pPr marL="2011589" algn="l" defTabSz="670530" rtl="0" eaLnBrk="1" latinLnBrk="0" hangingPunct="1">
        <a:defRPr sz="1320" kern="1200">
          <a:solidFill>
            <a:schemeClr val="tx1"/>
          </a:solidFill>
          <a:latin typeface="+mn-lt"/>
          <a:ea typeface="+mn-ea"/>
          <a:cs typeface="+mn-cs"/>
        </a:defRPr>
      </a:lvl7pPr>
      <a:lvl8pPr marL="2346853" algn="l" defTabSz="670530" rtl="0" eaLnBrk="1" latinLnBrk="0" hangingPunct="1">
        <a:defRPr sz="1320" kern="1200">
          <a:solidFill>
            <a:schemeClr val="tx1"/>
          </a:solidFill>
          <a:latin typeface="+mn-lt"/>
          <a:ea typeface="+mn-ea"/>
          <a:cs typeface="+mn-cs"/>
        </a:defRPr>
      </a:lvl8pPr>
      <a:lvl9pPr marL="2682118" algn="l" defTabSz="670530" rtl="0" eaLnBrk="1" latinLnBrk="0" hangingPunct="1">
        <a:defRPr sz="1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FF4D97-2BBF-C349-A533-5E20D08B5F1E}"/>
              </a:ext>
            </a:extLst>
          </p:cNvPr>
          <p:cNvSpPr/>
          <p:nvPr/>
        </p:nvSpPr>
        <p:spPr>
          <a:xfrm>
            <a:off x="3098800" y="0"/>
            <a:ext cx="2743200" cy="5029200"/>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075E8B93-920A-EC40-BDAF-4BB3ACEB659A}"/>
              </a:ext>
            </a:extLst>
          </p:cNvPr>
          <p:cNvSpPr txBox="1"/>
          <p:nvPr/>
        </p:nvSpPr>
        <p:spPr>
          <a:xfrm>
            <a:off x="3216854" y="842380"/>
            <a:ext cx="1834541" cy="307777"/>
          </a:xfrm>
          <a:prstGeom prst="rect">
            <a:avLst/>
          </a:prstGeom>
          <a:solidFill>
            <a:schemeClr val="bg1"/>
          </a:solidFill>
          <a:ln>
            <a:solidFill>
              <a:schemeClr val="accent1"/>
            </a:solidFill>
          </a:ln>
        </p:spPr>
        <p:txBody>
          <a:bodyPr wrap="square" rtlCol="0">
            <a:spAutoFit/>
          </a:bodyPr>
          <a:lstStyle/>
          <a:p>
            <a:r>
              <a:rPr lang="en-US" sz="1400" dirty="0">
                <a:solidFill>
                  <a:schemeClr val="bg1">
                    <a:lumMod val="75000"/>
                  </a:schemeClr>
                </a:solidFill>
              </a:rPr>
              <a:t>Type your drug name</a:t>
            </a:r>
          </a:p>
        </p:txBody>
      </p:sp>
      <p:sp>
        <p:nvSpPr>
          <p:cNvPr id="7" name="TextBox 6">
            <a:extLst>
              <a:ext uri="{FF2B5EF4-FFF2-40B4-BE49-F238E27FC236}">
                <a16:creationId xmlns:a16="http://schemas.microsoft.com/office/drawing/2014/main" id="{98968AE4-B8E3-6445-B9E7-44CAC55E3C8E}"/>
              </a:ext>
            </a:extLst>
          </p:cNvPr>
          <p:cNvSpPr txBox="1"/>
          <p:nvPr/>
        </p:nvSpPr>
        <p:spPr>
          <a:xfrm>
            <a:off x="5051392" y="842380"/>
            <a:ext cx="672556" cy="307777"/>
          </a:xfrm>
          <a:prstGeom prst="rect">
            <a:avLst/>
          </a:prstGeom>
          <a:solidFill>
            <a:schemeClr val="accent6"/>
          </a:solidFill>
          <a:ln>
            <a:solidFill>
              <a:schemeClr val="accent1"/>
            </a:solidFill>
          </a:ln>
        </p:spPr>
        <p:txBody>
          <a:bodyPr wrap="none" rtlCol="0">
            <a:spAutoFit/>
          </a:bodyPr>
          <a:lstStyle/>
          <a:p>
            <a:r>
              <a:rPr lang="en-US" sz="1400" dirty="0">
                <a:solidFill>
                  <a:schemeClr val="bg1"/>
                </a:solidFill>
              </a:rPr>
              <a:t>Search</a:t>
            </a:r>
          </a:p>
        </p:txBody>
      </p:sp>
      <p:pic>
        <p:nvPicPr>
          <p:cNvPr id="10" name="Graphic 9" descr="Medicine">
            <a:extLst>
              <a:ext uri="{FF2B5EF4-FFF2-40B4-BE49-F238E27FC236}">
                <a16:creationId xmlns:a16="http://schemas.microsoft.com/office/drawing/2014/main" id="{9B3B0509-D5C8-AE4C-B8B6-3D3F35F2A8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6854" y="108901"/>
            <a:ext cx="605423" cy="605423"/>
          </a:xfrm>
          <a:prstGeom prst="rect">
            <a:avLst/>
          </a:prstGeom>
        </p:spPr>
      </p:pic>
      <p:sp>
        <p:nvSpPr>
          <p:cNvPr id="14" name="TextBox 13">
            <a:extLst>
              <a:ext uri="{FF2B5EF4-FFF2-40B4-BE49-F238E27FC236}">
                <a16:creationId xmlns:a16="http://schemas.microsoft.com/office/drawing/2014/main" id="{B7808B80-78DB-304E-88DB-EBFBCC3D89AB}"/>
              </a:ext>
            </a:extLst>
          </p:cNvPr>
          <p:cNvSpPr txBox="1"/>
          <p:nvPr/>
        </p:nvSpPr>
        <p:spPr>
          <a:xfrm>
            <a:off x="3671914" y="200591"/>
            <a:ext cx="2052037" cy="400110"/>
          </a:xfrm>
          <a:prstGeom prst="rect">
            <a:avLst/>
          </a:prstGeom>
          <a:noFill/>
        </p:spPr>
        <p:txBody>
          <a:bodyPr wrap="none" rtlCol="0">
            <a:spAutoFit/>
          </a:bodyPr>
          <a:lstStyle/>
          <a:p>
            <a:r>
              <a:rPr lang="en-US" sz="2000" b="1" dirty="0"/>
              <a:t>Medicine Cabinet</a:t>
            </a:r>
          </a:p>
        </p:txBody>
      </p:sp>
      <p:cxnSp>
        <p:nvCxnSpPr>
          <p:cNvPr id="19" name="Straight Connector 18">
            <a:extLst>
              <a:ext uri="{FF2B5EF4-FFF2-40B4-BE49-F238E27FC236}">
                <a16:creationId xmlns:a16="http://schemas.microsoft.com/office/drawing/2014/main" id="{CEB5D9D3-BBE1-0D42-A2F0-4EB3909EBFA8}"/>
              </a:ext>
            </a:extLst>
          </p:cNvPr>
          <p:cNvCxnSpPr/>
          <p:nvPr/>
        </p:nvCxnSpPr>
        <p:spPr>
          <a:xfrm>
            <a:off x="3216854" y="725644"/>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53F761-150C-EF43-A08B-4D1889C9D436}"/>
              </a:ext>
            </a:extLst>
          </p:cNvPr>
          <p:cNvCxnSpPr>
            <a:cxnSpLocks/>
          </p:cNvCxnSpPr>
          <p:nvPr/>
        </p:nvCxnSpPr>
        <p:spPr>
          <a:xfrm>
            <a:off x="3098800" y="1255923"/>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709056A-08CF-B84E-AA69-E33282DDB7DB}"/>
              </a:ext>
            </a:extLst>
          </p:cNvPr>
          <p:cNvSpPr txBox="1"/>
          <p:nvPr/>
        </p:nvSpPr>
        <p:spPr>
          <a:xfrm>
            <a:off x="6163732" y="2771545"/>
            <a:ext cx="1947335" cy="738664"/>
          </a:xfrm>
          <a:prstGeom prst="rect">
            <a:avLst/>
          </a:prstGeom>
          <a:noFill/>
          <a:ln>
            <a:solidFill>
              <a:srgbClr val="FF0000"/>
            </a:solidFill>
          </a:ln>
        </p:spPr>
        <p:txBody>
          <a:bodyPr wrap="square" rtlCol="0">
            <a:spAutoFit/>
          </a:bodyPr>
          <a:lstStyle/>
          <a:p>
            <a:r>
              <a:rPr lang="en-US" sz="1400" dirty="0">
                <a:solidFill>
                  <a:srgbClr val="FF0000"/>
                </a:solidFill>
              </a:rPr>
              <a:t>This is the default content if you have *</a:t>
            </a:r>
            <a:r>
              <a:rPr lang="en-US" sz="1400" b="1" i="1" dirty="0">
                <a:solidFill>
                  <a:srgbClr val="FF0000"/>
                </a:solidFill>
              </a:rPr>
              <a:t>no*</a:t>
            </a:r>
            <a:r>
              <a:rPr lang="en-US" sz="1400" dirty="0">
                <a:solidFill>
                  <a:srgbClr val="FF0000"/>
                </a:solidFill>
              </a:rPr>
              <a:t> saved medications</a:t>
            </a:r>
          </a:p>
        </p:txBody>
      </p:sp>
      <p:sp>
        <p:nvSpPr>
          <p:cNvPr id="24" name="Right Brace 23">
            <a:extLst>
              <a:ext uri="{FF2B5EF4-FFF2-40B4-BE49-F238E27FC236}">
                <a16:creationId xmlns:a16="http://schemas.microsoft.com/office/drawing/2014/main" id="{13756678-23D7-5B49-9D0B-078F6B79B6E1}"/>
              </a:ext>
            </a:extLst>
          </p:cNvPr>
          <p:cNvSpPr/>
          <p:nvPr/>
        </p:nvSpPr>
        <p:spPr>
          <a:xfrm>
            <a:off x="5943600" y="1255924"/>
            <a:ext cx="220133" cy="377327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F61296A4-FA96-B147-A481-AA27B3680090}"/>
              </a:ext>
            </a:extLst>
          </p:cNvPr>
          <p:cNvSpPr txBox="1"/>
          <p:nvPr/>
        </p:nvSpPr>
        <p:spPr>
          <a:xfrm>
            <a:off x="3216855" y="1352576"/>
            <a:ext cx="2507097" cy="2339102"/>
          </a:xfrm>
          <a:prstGeom prst="rect">
            <a:avLst/>
          </a:prstGeom>
          <a:noFill/>
          <a:ln>
            <a:noFill/>
          </a:ln>
        </p:spPr>
        <p:txBody>
          <a:bodyPr wrap="square" rtlCol="0">
            <a:spAutoFit/>
          </a:bodyPr>
          <a:lstStyle/>
          <a:p>
            <a:r>
              <a:rPr lang="en-US" sz="1200" b="1" dirty="0"/>
              <a:t>Welcome to the Medicine Cabinet. </a:t>
            </a:r>
          </a:p>
          <a:p>
            <a:endParaRPr lang="en-US" sz="1400" dirty="0"/>
          </a:p>
          <a:p>
            <a:r>
              <a:rPr lang="en-US" sz="1200" dirty="0"/>
              <a:t>You can use this application to:</a:t>
            </a:r>
          </a:p>
          <a:p>
            <a:endParaRPr lang="en-US" sz="1200" dirty="0"/>
          </a:p>
          <a:p>
            <a:pPr marL="285737" indent="-285737">
              <a:buFont typeface="Arial" panose="020B0604020202020204" pitchFamily="34" charset="0"/>
              <a:buChar char="•"/>
            </a:pPr>
            <a:r>
              <a:rPr lang="en-US" sz="1200" dirty="0"/>
              <a:t>Get information about prescription or over-the-counter (OTC) medications.</a:t>
            </a:r>
          </a:p>
          <a:p>
            <a:pPr marL="285737" indent="-285737">
              <a:buFont typeface="Arial" panose="020B0604020202020204" pitchFamily="34" charset="0"/>
              <a:buChar char="•"/>
            </a:pPr>
            <a:endParaRPr lang="en-US" sz="1200" dirty="0"/>
          </a:p>
          <a:p>
            <a:pPr marL="285737" indent="-285737">
              <a:buFont typeface="Arial" panose="020B0604020202020204" pitchFamily="34" charset="0"/>
              <a:buChar char="•"/>
            </a:pPr>
            <a:r>
              <a:rPr lang="en-US" sz="1200" dirty="0"/>
              <a:t>Store information about your favorite medications or current prescriptions for quick reference.</a:t>
            </a:r>
          </a:p>
        </p:txBody>
      </p:sp>
      <p:cxnSp>
        <p:nvCxnSpPr>
          <p:cNvPr id="28" name="Straight Connector 27">
            <a:extLst>
              <a:ext uri="{FF2B5EF4-FFF2-40B4-BE49-F238E27FC236}">
                <a16:creationId xmlns:a16="http://schemas.microsoft.com/office/drawing/2014/main" id="{2D72744F-85E1-0048-9916-500E1735AE5F}"/>
              </a:ext>
            </a:extLst>
          </p:cNvPr>
          <p:cNvCxnSpPr/>
          <p:nvPr/>
        </p:nvCxnSpPr>
        <p:spPr>
          <a:xfrm>
            <a:off x="3200946" y="1668405"/>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34C72478-09FF-D24D-A7E8-035F0F0924EC}"/>
              </a:ext>
            </a:extLst>
          </p:cNvPr>
          <p:cNvCxnSpPr>
            <a:cxnSpLocks/>
            <a:stCxn id="30" idx="1"/>
            <a:endCxn id="7" idx="3"/>
          </p:cNvCxnSpPr>
          <p:nvPr/>
        </p:nvCxnSpPr>
        <p:spPr>
          <a:xfrm rot="10800000" flipV="1">
            <a:off x="5723948" y="697523"/>
            <a:ext cx="455060" cy="298746"/>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8AD2313-C05A-3048-8B6D-5CA4EF68D5A4}"/>
              </a:ext>
            </a:extLst>
          </p:cNvPr>
          <p:cNvSpPr txBox="1"/>
          <p:nvPr/>
        </p:nvSpPr>
        <p:spPr>
          <a:xfrm>
            <a:off x="6179008" y="543634"/>
            <a:ext cx="1400320" cy="307777"/>
          </a:xfrm>
          <a:prstGeom prst="rect">
            <a:avLst/>
          </a:prstGeom>
          <a:noFill/>
          <a:ln>
            <a:solidFill>
              <a:srgbClr val="FF0000"/>
            </a:solidFill>
          </a:ln>
        </p:spPr>
        <p:txBody>
          <a:bodyPr wrap="none" rtlCol="0">
            <a:spAutoFit/>
          </a:bodyPr>
          <a:lstStyle/>
          <a:p>
            <a:r>
              <a:rPr lang="en-US" sz="1400" dirty="0">
                <a:solidFill>
                  <a:srgbClr val="FF0000"/>
                </a:solidFill>
              </a:rPr>
              <a:t>Searches the API</a:t>
            </a:r>
          </a:p>
        </p:txBody>
      </p:sp>
      <p:sp>
        <p:nvSpPr>
          <p:cNvPr id="18" name="TextBox 17">
            <a:extLst>
              <a:ext uri="{FF2B5EF4-FFF2-40B4-BE49-F238E27FC236}">
                <a16:creationId xmlns:a16="http://schemas.microsoft.com/office/drawing/2014/main" id="{6EBF46CD-E810-3A4E-B198-C42C9BF487BD}"/>
              </a:ext>
            </a:extLst>
          </p:cNvPr>
          <p:cNvSpPr txBox="1"/>
          <p:nvPr/>
        </p:nvSpPr>
        <p:spPr>
          <a:xfrm>
            <a:off x="8467" y="55169"/>
            <a:ext cx="2625078" cy="307777"/>
          </a:xfrm>
          <a:prstGeom prst="rect">
            <a:avLst/>
          </a:prstGeom>
          <a:noFill/>
        </p:spPr>
        <p:txBody>
          <a:bodyPr wrap="none" rtlCol="0">
            <a:spAutoFit/>
          </a:bodyPr>
          <a:lstStyle/>
          <a:p>
            <a:r>
              <a:rPr lang="en-US" sz="1400" dirty="0">
                <a:solidFill>
                  <a:srgbClr val="FF0000"/>
                </a:solidFill>
              </a:rPr>
              <a:t>Screen – default w/nothing saved</a:t>
            </a:r>
          </a:p>
        </p:txBody>
      </p:sp>
    </p:spTree>
    <p:extLst>
      <p:ext uri="{BB962C8B-B14F-4D97-AF65-F5344CB8AC3E}">
        <p14:creationId xmlns:p14="http://schemas.microsoft.com/office/powerpoint/2010/main" val="405424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CC767FD-4B6F-C443-A0BD-46BBFD44CD86}"/>
              </a:ext>
            </a:extLst>
          </p:cNvPr>
          <p:cNvSpPr/>
          <p:nvPr/>
        </p:nvSpPr>
        <p:spPr>
          <a:xfrm>
            <a:off x="3098800" y="0"/>
            <a:ext cx="2743200" cy="5029200"/>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extBox 39">
            <a:extLst>
              <a:ext uri="{FF2B5EF4-FFF2-40B4-BE49-F238E27FC236}">
                <a16:creationId xmlns:a16="http://schemas.microsoft.com/office/drawing/2014/main" id="{46CCB97C-2439-1840-865E-7547D86AF721}"/>
              </a:ext>
            </a:extLst>
          </p:cNvPr>
          <p:cNvSpPr txBox="1"/>
          <p:nvPr/>
        </p:nvSpPr>
        <p:spPr>
          <a:xfrm>
            <a:off x="3216855" y="1758430"/>
            <a:ext cx="2507097" cy="3939540"/>
          </a:xfrm>
          <a:prstGeom prst="rect">
            <a:avLst/>
          </a:prstGeom>
          <a:noFill/>
        </p:spPr>
        <p:txBody>
          <a:bodyPr wrap="square" rtlCol="0">
            <a:spAutoFit/>
          </a:bodyPr>
          <a:lstStyle/>
          <a:p>
            <a:r>
              <a:rPr lang="en-US" sz="1000" b="1" dirty="0"/>
              <a:t>Purpose</a:t>
            </a:r>
          </a:p>
          <a:p>
            <a:r>
              <a:rPr lang="en-US" sz="1000" dirty="0"/>
              <a:t>Purpose Pain reliever/fever reducer</a:t>
            </a:r>
          </a:p>
          <a:p>
            <a:endParaRPr lang="en-US" sz="1000" dirty="0"/>
          </a:p>
          <a:p>
            <a:r>
              <a:rPr lang="en-US" sz="1000" b="1" dirty="0"/>
              <a:t>Indications and Usage</a:t>
            </a:r>
          </a:p>
          <a:p>
            <a:r>
              <a:rPr lang="en-US" sz="1000" dirty="0"/>
              <a:t>Uses temporarily relieves minor aches and pains due to: headache the common cold backache minor pain of arthritis toothache muscular aches premenstrual and menstrual cramps temporarily reduces fever</a:t>
            </a:r>
          </a:p>
          <a:p>
            <a:endParaRPr lang="en-US" sz="1000" dirty="0"/>
          </a:p>
          <a:p>
            <a:r>
              <a:rPr lang="en-US" sz="1000" b="1" dirty="0"/>
              <a:t>Do Not Use</a:t>
            </a:r>
          </a:p>
          <a:p>
            <a:r>
              <a:rPr lang="en-US" sz="1000" dirty="0"/>
              <a:t>Do not use if you are allergic to acetaminophen or any of the inactive ingredients in this product with any other drug containing acetaminophen (prescription or nonprescription). If you are not sure whether a drug contains acetaminophen, ask a doctor or pharmacist.</a:t>
            </a:r>
          </a:p>
          <a:p>
            <a:endParaRPr lang="en-US" sz="1000" dirty="0"/>
          </a:p>
          <a:p>
            <a:r>
              <a:rPr lang="en-US" sz="1000" b="1" dirty="0"/>
              <a:t>Ask a Doctor</a:t>
            </a:r>
          </a:p>
          <a:p>
            <a:r>
              <a:rPr lang="en-US" sz="1000" dirty="0"/>
              <a:t>Ask a doctor before use if you have liver disease.</a:t>
            </a:r>
          </a:p>
          <a:p>
            <a:endParaRPr lang="en-US" sz="1000" dirty="0"/>
          </a:p>
          <a:p>
            <a:r>
              <a:rPr lang="en-US" sz="1000" b="1" dirty="0"/>
              <a:t>Questions</a:t>
            </a:r>
          </a:p>
          <a:p>
            <a:r>
              <a:rPr lang="en-US" sz="1000" dirty="0"/>
              <a:t>Questions or comments? 1-800-426-9391</a:t>
            </a:r>
          </a:p>
        </p:txBody>
      </p:sp>
      <p:cxnSp>
        <p:nvCxnSpPr>
          <p:cNvPr id="46" name="Straight Connector 45">
            <a:extLst>
              <a:ext uri="{FF2B5EF4-FFF2-40B4-BE49-F238E27FC236}">
                <a16:creationId xmlns:a16="http://schemas.microsoft.com/office/drawing/2014/main" id="{EA5A0170-F996-4743-9D3B-C945C56E16C3}"/>
              </a:ext>
            </a:extLst>
          </p:cNvPr>
          <p:cNvCxnSpPr/>
          <p:nvPr/>
        </p:nvCxnSpPr>
        <p:spPr>
          <a:xfrm>
            <a:off x="3216854" y="725644"/>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49B353C-EB13-5D4C-B872-50BC87C7ED4A}"/>
              </a:ext>
            </a:extLst>
          </p:cNvPr>
          <p:cNvSpPr/>
          <p:nvPr/>
        </p:nvSpPr>
        <p:spPr>
          <a:xfrm>
            <a:off x="5723948" y="1255926"/>
            <a:ext cx="118052" cy="3773277"/>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3ECB7A4-2057-5844-9647-7C502CD5E174}"/>
              </a:ext>
            </a:extLst>
          </p:cNvPr>
          <p:cNvCxnSpPr>
            <a:cxnSpLocks/>
          </p:cNvCxnSpPr>
          <p:nvPr/>
        </p:nvCxnSpPr>
        <p:spPr>
          <a:xfrm>
            <a:off x="3098800" y="1255923"/>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089CC0-6DA0-0040-9905-01CADBA0E202}"/>
              </a:ext>
            </a:extLst>
          </p:cNvPr>
          <p:cNvCxnSpPr>
            <a:cxnSpLocks/>
          </p:cNvCxnSpPr>
          <p:nvPr/>
        </p:nvCxnSpPr>
        <p:spPr>
          <a:xfrm>
            <a:off x="5783214" y="1292895"/>
            <a:ext cx="0" cy="14786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21DA56-908C-6247-9573-9B40C5D45AAB}"/>
              </a:ext>
            </a:extLst>
          </p:cNvPr>
          <p:cNvSpPr txBox="1"/>
          <p:nvPr/>
        </p:nvSpPr>
        <p:spPr>
          <a:xfrm>
            <a:off x="3216854" y="842380"/>
            <a:ext cx="1834541" cy="307777"/>
          </a:xfrm>
          <a:prstGeom prst="rect">
            <a:avLst/>
          </a:prstGeom>
          <a:solidFill>
            <a:schemeClr val="bg1"/>
          </a:solidFill>
          <a:ln>
            <a:solidFill>
              <a:schemeClr val="accent1"/>
            </a:solidFill>
          </a:ln>
        </p:spPr>
        <p:txBody>
          <a:bodyPr wrap="square" rtlCol="0">
            <a:spAutoFit/>
          </a:bodyPr>
          <a:lstStyle/>
          <a:p>
            <a:r>
              <a:rPr lang="en-US" sz="1400" dirty="0">
                <a:solidFill>
                  <a:schemeClr val="bg1">
                    <a:lumMod val="75000"/>
                  </a:schemeClr>
                </a:solidFill>
              </a:rPr>
              <a:t>Type your drug name</a:t>
            </a:r>
          </a:p>
        </p:txBody>
      </p:sp>
      <p:sp>
        <p:nvSpPr>
          <p:cNvPr id="38" name="TextBox 37">
            <a:extLst>
              <a:ext uri="{FF2B5EF4-FFF2-40B4-BE49-F238E27FC236}">
                <a16:creationId xmlns:a16="http://schemas.microsoft.com/office/drawing/2014/main" id="{B61867E1-4C95-0A46-A328-3D89BFBF4B13}"/>
              </a:ext>
            </a:extLst>
          </p:cNvPr>
          <p:cNvSpPr txBox="1"/>
          <p:nvPr/>
        </p:nvSpPr>
        <p:spPr>
          <a:xfrm>
            <a:off x="5051394" y="842380"/>
            <a:ext cx="672555"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Search</a:t>
            </a:r>
          </a:p>
        </p:txBody>
      </p:sp>
      <p:sp>
        <p:nvSpPr>
          <p:cNvPr id="41" name="TextBox 40">
            <a:extLst>
              <a:ext uri="{FF2B5EF4-FFF2-40B4-BE49-F238E27FC236}">
                <a16:creationId xmlns:a16="http://schemas.microsoft.com/office/drawing/2014/main" id="{452CEAAC-8C6C-2946-99CB-D58318E35D09}"/>
              </a:ext>
            </a:extLst>
          </p:cNvPr>
          <p:cNvSpPr txBox="1"/>
          <p:nvPr/>
        </p:nvSpPr>
        <p:spPr>
          <a:xfrm>
            <a:off x="3216854" y="1352579"/>
            <a:ext cx="1834541" cy="276999"/>
          </a:xfrm>
          <a:prstGeom prst="rect">
            <a:avLst/>
          </a:prstGeom>
          <a:noFill/>
          <a:ln>
            <a:noFill/>
          </a:ln>
        </p:spPr>
        <p:txBody>
          <a:bodyPr wrap="square" rtlCol="0">
            <a:spAutoFit/>
          </a:bodyPr>
          <a:lstStyle/>
          <a:p>
            <a:r>
              <a:rPr lang="en-US" sz="1200" b="1" dirty="0"/>
              <a:t>Acetaminophen</a:t>
            </a:r>
          </a:p>
        </p:txBody>
      </p:sp>
      <p:sp>
        <p:nvSpPr>
          <p:cNvPr id="42" name="TextBox 41">
            <a:extLst>
              <a:ext uri="{FF2B5EF4-FFF2-40B4-BE49-F238E27FC236}">
                <a16:creationId xmlns:a16="http://schemas.microsoft.com/office/drawing/2014/main" id="{6152CA2A-0658-4446-98AF-FA026076FCC7}"/>
              </a:ext>
            </a:extLst>
          </p:cNvPr>
          <p:cNvSpPr txBox="1"/>
          <p:nvPr/>
        </p:nvSpPr>
        <p:spPr>
          <a:xfrm>
            <a:off x="5051392" y="1306188"/>
            <a:ext cx="519822"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Save</a:t>
            </a:r>
          </a:p>
        </p:txBody>
      </p:sp>
      <p:cxnSp>
        <p:nvCxnSpPr>
          <p:cNvPr id="45" name="Straight Connector 44">
            <a:extLst>
              <a:ext uri="{FF2B5EF4-FFF2-40B4-BE49-F238E27FC236}">
                <a16:creationId xmlns:a16="http://schemas.microsoft.com/office/drawing/2014/main" id="{C2E785FF-0DC4-F243-9113-A3F118A61736}"/>
              </a:ext>
            </a:extLst>
          </p:cNvPr>
          <p:cNvCxnSpPr/>
          <p:nvPr/>
        </p:nvCxnSpPr>
        <p:spPr>
          <a:xfrm>
            <a:off x="3200946" y="1668405"/>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8B229EB5-B133-7A40-80D6-964D41A6D9B5}"/>
              </a:ext>
            </a:extLst>
          </p:cNvPr>
          <p:cNvCxnSpPr>
            <a:cxnSpLocks/>
            <a:endCxn id="38" idx="3"/>
          </p:cNvCxnSpPr>
          <p:nvPr/>
        </p:nvCxnSpPr>
        <p:spPr>
          <a:xfrm rot="10800000" flipV="1">
            <a:off x="5723948" y="697522"/>
            <a:ext cx="455060" cy="298746"/>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EFB5428-7EBC-414E-976A-DDA1F3554E54}"/>
              </a:ext>
            </a:extLst>
          </p:cNvPr>
          <p:cNvSpPr txBox="1"/>
          <p:nvPr/>
        </p:nvSpPr>
        <p:spPr>
          <a:xfrm>
            <a:off x="6179010" y="543634"/>
            <a:ext cx="1400320" cy="307777"/>
          </a:xfrm>
          <a:prstGeom prst="rect">
            <a:avLst/>
          </a:prstGeom>
          <a:noFill/>
          <a:ln>
            <a:solidFill>
              <a:srgbClr val="FF0000"/>
            </a:solidFill>
          </a:ln>
        </p:spPr>
        <p:txBody>
          <a:bodyPr wrap="none" rtlCol="0">
            <a:spAutoFit/>
          </a:bodyPr>
          <a:lstStyle/>
          <a:p>
            <a:r>
              <a:rPr lang="en-US" sz="1400" dirty="0">
                <a:solidFill>
                  <a:srgbClr val="FF0000"/>
                </a:solidFill>
              </a:rPr>
              <a:t>Searches the API</a:t>
            </a:r>
          </a:p>
        </p:txBody>
      </p:sp>
      <p:cxnSp>
        <p:nvCxnSpPr>
          <p:cNvPr id="52" name="Curved Connector 51">
            <a:extLst>
              <a:ext uri="{FF2B5EF4-FFF2-40B4-BE49-F238E27FC236}">
                <a16:creationId xmlns:a16="http://schemas.microsoft.com/office/drawing/2014/main" id="{903DEC65-A52D-A144-9AEC-24B172BC890F}"/>
              </a:ext>
            </a:extLst>
          </p:cNvPr>
          <p:cNvCxnSpPr>
            <a:cxnSpLocks/>
            <a:endCxn id="42" idx="3"/>
          </p:cNvCxnSpPr>
          <p:nvPr/>
        </p:nvCxnSpPr>
        <p:spPr>
          <a:xfrm rot="10800000" flipV="1">
            <a:off x="5571216" y="1292895"/>
            <a:ext cx="607793" cy="167181"/>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3368AB4-E72A-0E49-838B-FB45421ADC6E}"/>
              </a:ext>
            </a:extLst>
          </p:cNvPr>
          <p:cNvSpPr txBox="1"/>
          <p:nvPr/>
        </p:nvSpPr>
        <p:spPr>
          <a:xfrm>
            <a:off x="6179009" y="1139007"/>
            <a:ext cx="1363574" cy="307777"/>
          </a:xfrm>
          <a:prstGeom prst="rect">
            <a:avLst/>
          </a:prstGeom>
          <a:noFill/>
          <a:ln>
            <a:solidFill>
              <a:srgbClr val="FF0000"/>
            </a:solidFill>
          </a:ln>
        </p:spPr>
        <p:txBody>
          <a:bodyPr wrap="square" rtlCol="0">
            <a:spAutoFit/>
          </a:bodyPr>
          <a:lstStyle/>
          <a:p>
            <a:r>
              <a:rPr lang="en-US" sz="1400" dirty="0">
                <a:solidFill>
                  <a:srgbClr val="FF0000"/>
                </a:solidFill>
              </a:rPr>
              <a:t>Add item to DB</a:t>
            </a:r>
          </a:p>
        </p:txBody>
      </p:sp>
      <p:pic>
        <p:nvPicPr>
          <p:cNvPr id="66" name="Graphic 65" descr="Medicine">
            <a:extLst>
              <a:ext uri="{FF2B5EF4-FFF2-40B4-BE49-F238E27FC236}">
                <a16:creationId xmlns:a16="http://schemas.microsoft.com/office/drawing/2014/main" id="{3AB5CC55-5AAD-B748-B87B-7AE21825C1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6854" y="108901"/>
            <a:ext cx="605423" cy="605423"/>
          </a:xfrm>
          <a:prstGeom prst="rect">
            <a:avLst/>
          </a:prstGeom>
        </p:spPr>
      </p:pic>
      <p:sp>
        <p:nvSpPr>
          <p:cNvPr id="67" name="TextBox 66">
            <a:extLst>
              <a:ext uri="{FF2B5EF4-FFF2-40B4-BE49-F238E27FC236}">
                <a16:creationId xmlns:a16="http://schemas.microsoft.com/office/drawing/2014/main" id="{C9084F34-59DE-C94F-9151-F2A15EA73916}"/>
              </a:ext>
            </a:extLst>
          </p:cNvPr>
          <p:cNvSpPr txBox="1"/>
          <p:nvPr/>
        </p:nvSpPr>
        <p:spPr>
          <a:xfrm>
            <a:off x="3671914" y="200591"/>
            <a:ext cx="2052037" cy="400110"/>
          </a:xfrm>
          <a:prstGeom prst="rect">
            <a:avLst/>
          </a:prstGeom>
          <a:noFill/>
        </p:spPr>
        <p:txBody>
          <a:bodyPr wrap="none" rtlCol="0">
            <a:spAutoFit/>
          </a:bodyPr>
          <a:lstStyle/>
          <a:p>
            <a:r>
              <a:rPr lang="en-US" sz="2000" b="1" dirty="0"/>
              <a:t>Medicine Cabinet</a:t>
            </a:r>
          </a:p>
        </p:txBody>
      </p:sp>
      <p:sp>
        <p:nvSpPr>
          <p:cNvPr id="82" name="TextBox 81">
            <a:extLst>
              <a:ext uri="{FF2B5EF4-FFF2-40B4-BE49-F238E27FC236}">
                <a16:creationId xmlns:a16="http://schemas.microsoft.com/office/drawing/2014/main" id="{009D5CB3-DF5E-3B45-83BD-4AA262864E01}"/>
              </a:ext>
            </a:extLst>
          </p:cNvPr>
          <p:cNvSpPr txBox="1"/>
          <p:nvPr/>
        </p:nvSpPr>
        <p:spPr>
          <a:xfrm>
            <a:off x="8467" y="55169"/>
            <a:ext cx="2708562" cy="307777"/>
          </a:xfrm>
          <a:prstGeom prst="rect">
            <a:avLst/>
          </a:prstGeom>
          <a:noFill/>
        </p:spPr>
        <p:txBody>
          <a:bodyPr wrap="none" rtlCol="0">
            <a:spAutoFit/>
          </a:bodyPr>
          <a:lstStyle/>
          <a:p>
            <a:r>
              <a:rPr lang="en-US" sz="1400" dirty="0">
                <a:solidFill>
                  <a:srgbClr val="FF0000"/>
                </a:solidFill>
              </a:rPr>
              <a:t>Screen – search results (not saved)</a:t>
            </a:r>
          </a:p>
        </p:txBody>
      </p:sp>
    </p:spTree>
    <p:extLst>
      <p:ext uri="{BB962C8B-B14F-4D97-AF65-F5344CB8AC3E}">
        <p14:creationId xmlns:p14="http://schemas.microsoft.com/office/powerpoint/2010/main" val="67537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DBC5689-1C62-1F4F-B7BA-44C216728D40}"/>
              </a:ext>
            </a:extLst>
          </p:cNvPr>
          <p:cNvSpPr/>
          <p:nvPr/>
        </p:nvSpPr>
        <p:spPr>
          <a:xfrm>
            <a:off x="3098800" y="0"/>
            <a:ext cx="2743200" cy="5029200"/>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6" name="Straight Connector 45">
            <a:extLst>
              <a:ext uri="{FF2B5EF4-FFF2-40B4-BE49-F238E27FC236}">
                <a16:creationId xmlns:a16="http://schemas.microsoft.com/office/drawing/2014/main" id="{EA5A0170-F996-4743-9D3B-C945C56E16C3}"/>
              </a:ext>
            </a:extLst>
          </p:cNvPr>
          <p:cNvCxnSpPr/>
          <p:nvPr/>
        </p:nvCxnSpPr>
        <p:spPr>
          <a:xfrm>
            <a:off x="3216854" y="725644"/>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49B353C-EB13-5D4C-B872-50BC87C7ED4A}"/>
              </a:ext>
            </a:extLst>
          </p:cNvPr>
          <p:cNvSpPr/>
          <p:nvPr/>
        </p:nvSpPr>
        <p:spPr>
          <a:xfrm>
            <a:off x="5723948" y="1255926"/>
            <a:ext cx="118052" cy="3773277"/>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3ECB7A4-2057-5844-9647-7C502CD5E174}"/>
              </a:ext>
            </a:extLst>
          </p:cNvPr>
          <p:cNvCxnSpPr>
            <a:cxnSpLocks/>
          </p:cNvCxnSpPr>
          <p:nvPr/>
        </p:nvCxnSpPr>
        <p:spPr>
          <a:xfrm>
            <a:off x="3098800" y="1255923"/>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089CC0-6DA0-0040-9905-01CADBA0E202}"/>
              </a:ext>
            </a:extLst>
          </p:cNvPr>
          <p:cNvCxnSpPr>
            <a:cxnSpLocks/>
          </p:cNvCxnSpPr>
          <p:nvPr/>
        </p:nvCxnSpPr>
        <p:spPr>
          <a:xfrm>
            <a:off x="5783214" y="1292895"/>
            <a:ext cx="0" cy="14786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21DA56-908C-6247-9573-9B40C5D45AAB}"/>
              </a:ext>
            </a:extLst>
          </p:cNvPr>
          <p:cNvSpPr txBox="1"/>
          <p:nvPr/>
        </p:nvSpPr>
        <p:spPr>
          <a:xfrm>
            <a:off x="3216854" y="842380"/>
            <a:ext cx="1834541" cy="307777"/>
          </a:xfrm>
          <a:prstGeom prst="rect">
            <a:avLst/>
          </a:prstGeom>
          <a:solidFill>
            <a:schemeClr val="bg1"/>
          </a:solidFill>
          <a:ln>
            <a:solidFill>
              <a:schemeClr val="accent1"/>
            </a:solidFill>
          </a:ln>
        </p:spPr>
        <p:txBody>
          <a:bodyPr wrap="square" rtlCol="0">
            <a:spAutoFit/>
          </a:bodyPr>
          <a:lstStyle/>
          <a:p>
            <a:r>
              <a:rPr lang="en-US" sz="1400" dirty="0">
                <a:solidFill>
                  <a:schemeClr val="bg1">
                    <a:lumMod val="75000"/>
                  </a:schemeClr>
                </a:solidFill>
              </a:rPr>
              <a:t>Type your drug name</a:t>
            </a:r>
          </a:p>
        </p:txBody>
      </p:sp>
      <p:sp>
        <p:nvSpPr>
          <p:cNvPr id="38" name="TextBox 37">
            <a:extLst>
              <a:ext uri="{FF2B5EF4-FFF2-40B4-BE49-F238E27FC236}">
                <a16:creationId xmlns:a16="http://schemas.microsoft.com/office/drawing/2014/main" id="{B61867E1-4C95-0A46-A328-3D89BFBF4B13}"/>
              </a:ext>
            </a:extLst>
          </p:cNvPr>
          <p:cNvSpPr txBox="1"/>
          <p:nvPr/>
        </p:nvSpPr>
        <p:spPr>
          <a:xfrm>
            <a:off x="5051394" y="842380"/>
            <a:ext cx="672555"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Search</a:t>
            </a:r>
          </a:p>
        </p:txBody>
      </p:sp>
      <p:sp>
        <p:nvSpPr>
          <p:cNvPr id="41" name="TextBox 40">
            <a:extLst>
              <a:ext uri="{FF2B5EF4-FFF2-40B4-BE49-F238E27FC236}">
                <a16:creationId xmlns:a16="http://schemas.microsoft.com/office/drawing/2014/main" id="{452CEAAC-8C6C-2946-99CB-D58318E35D09}"/>
              </a:ext>
            </a:extLst>
          </p:cNvPr>
          <p:cNvSpPr txBox="1"/>
          <p:nvPr/>
        </p:nvSpPr>
        <p:spPr>
          <a:xfrm>
            <a:off x="3216854" y="1352579"/>
            <a:ext cx="1834541" cy="276999"/>
          </a:xfrm>
          <a:prstGeom prst="rect">
            <a:avLst/>
          </a:prstGeom>
          <a:noFill/>
          <a:ln>
            <a:noFill/>
          </a:ln>
        </p:spPr>
        <p:txBody>
          <a:bodyPr wrap="square" rtlCol="0">
            <a:spAutoFit/>
          </a:bodyPr>
          <a:lstStyle/>
          <a:p>
            <a:r>
              <a:rPr lang="en-US" sz="1200" b="1" dirty="0"/>
              <a:t>My Cabinet:</a:t>
            </a:r>
          </a:p>
        </p:txBody>
      </p:sp>
      <p:cxnSp>
        <p:nvCxnSpPr>
          <p:cNvPr id="45" name="Straight Connector 44">
            <a:extLst>
              <a:ext uri="{FF2B5EF4-FFF2-40B4-BE49-F238E27FC236}">
                <a16:creationId xmlns:a16="http://schemas.microsoft.com/office/drawing/2014/main" id="{C2E785FF-0DC4-F243-9113-A3F118A61736}"/>
              </a:ext>
            </a:extLst>
          </p:cNvPr>
          <p:cNvCxnSpPr/>
          <p:nvPr/>
        </p:nvCxnSpPr>
        <p:spPr>
          <a:xfrm>
            <a:off x="3200946" y="1668405"/>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782369B-6B95-EB43-8B04-5CA05729198D}"/>
              </a:ext>
            </a:extLst>
          </p:cNvPr>
          <p:cNvSpPr txBox="1"/>
          <p:nvPr/>
        </p:nvSpPr>
        <p:spPr>
          <a:xfrm>
            <a:off x="3207072" y="1770079"/>
            <a:ext cx="280213" cy="307777"/>
          </a:xfrm>
          <a:prstGeom prst="rect">
            <a:avLst/>
          </a:prstGeom>
          <a:solidFill>
            <a:schemeClr val="accent6"/>
          </a:solidFill>
          <a:ln>
            <a:solidFill>
              <a:schemeClr val="accent1"/>
            </a:solidFill>
          </a:ln>
        </p:spPr>
        <p:txBody>
          <a:bodyPr wrap="square" rtlCol="0">
            <a:spAutoFit/>
          </a:bodyPr>
          <a:lstStyle/>
          <a:p>
            <a:pPr algn="ctr"/>
            <a:r>
              <a:rPr lang="en-US" sz="1400" dirty="0">
                <a:solidFill>
                  <a:schemeClr val="bg1"/>
                </a:solidFill>
              </a:rPr>
              <a:t>X</a:t>
            </a:r>
          </a:p>
        </p:txBody>
      </p:sp>
      <p:cxnSp>
        <p:nvCxnSpPr>
          <p:cNvPr id="47" name="Straight Connector 46">
            <a:extLst>
              <a:ext uri="{FF2B5EF4-FFF2-40B4-BE49-F238E27FC236}">
                <a16:creationId xmlns:a16="http://schemas.microsoft.com/office/drawing/2014/main" id="{06951B2A-DBBF-F14A-8638-A6B620676BE1}"/>
              </a:ext>
            </a:extLst>
          </p:cNvPr>
          <p:cNvCxnSpPr/>
          <p:nvPr/>
        </p:nvCxnSpPr>
        <p:spPr>
          <a:xfrm>
            <a:off x="3200946" y="1668405"/>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9B0A794-F629-254B-BEEA-FFCB8BC9EF5B}"/>
              </a:ext>
            </a:extLst>
          </p:cNvPr>
          <p:cNvSpPr txBox="1"/>
          <p:nvPr/>
        </p:nvSpPr>
        <p:spPr>
          <a:xfrm>
            <a:off x="3207072" y="2279433"/>
            <a:ext cx="280213" cy="307777"/>
          </a:xfrm>
          <a:prstGeom prst="rect">
            <a:avLst/>
          </a:prstGeom>
          <a:solidFill>
            <a:schemeClr val="accent6"/>
          </a:solidFill>
          <a:ln>
            <a:solidFill>
              <a:schemeClr val="accent1"/>
            </a:solidFill>
          </a:ln>
        </p:spPr>
        <p:txBody>
          <a:bodyPr wrap="square" rtlCol="0">
            <a:spAutoFit/>
          </a:bodyPr>
          <a:lstStyle/>
          <a:p>
            <a:pPr algn="ctr"/>
            <a:r>
              <a:rPr lang="en-US" sz="1400" dirty="0">
                <a:solidFill>
                  <a:schemeClr val="bg1"/>
                </a:solidFill>
              </a:rPr>
              <a:t>X</a:t>
            </a:r>
          </a:p>
        </p:txBody>
      </p:sp>
      <p:cxnSp>
        <p:nvCxnSpPr>
          <p:cNvPr id="49" name="Straight Connector 48">
            <a:extLst>
              <a:ext uri="{FF2B5EF4-FFF2-40B4-BE49-F238E27FC236}">
                <a16:creationId xmlns:a16="http://schemas.microsoft.com/office/drawing/2014/main" id="{4778EFA2-6183-EB4D-9BBA-6FFEF3D549FE}"/>
              </a:ext>
            </a:extLst>
          </p:cNvPr>
          <p:cNvCxnSpPr/>
          <p:nvPr/>
        </p:nvCxnSpPr>
        <p:spPr>
          <a:xfrm>
            <a:off x="3200947" y="2177759"/>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C6FE3F6-A913-154F-963D-6FD633A55AA0}"/>
              </a:ext>
            </a:extLst>
          </p:cNvPr>
          <p:cNvSpPr txBox="1"/>
          <p:nvPr/>
        </p:nvSpPr>
        <p:spPr>
          <a:xfrm>
            <a:off x="3207072" y="2788787"/>
            <a:ext cx="280213" cy="307777"/>
          </a:xfrm>
          <a:prstGeom prst="rect">
            <a:avLst/>
          </a:prstGeom>
          <a:solidFill>
            <a:schemeClr val="accent6"/>
          </a:solidFill>
          <a:ln>
            <a:solidFill>
              <a:schemeClr val="accent1"/>
            </a:solidFill>
          </a:ln>
        </p:spPr>
        <p:txBody>
          <a:bodyPr wrap="square" rtlCol="0">
            <a:spAutoFit/>
          </a:bodyPr>
          <a:lstStyle/>
          <a:p>
            <a:pPr algn="ctr"/>
            <a:r>
              <a:rPr lang="en-US" sz="1400" dirty="0">
                <a:solidFill>
                  <a:schemeClr val="bg1"/>
                </a:solidFill>
              </a:rPr>
              <a:t>X</a:t>
            </a:r>
          </a:p>
        </p:txBody>
      </p:sp>
      <p:cxnSp>
        <p:nvCxnSpPr>
          <p:cNvPr id="52" name="Straight Connector 51">
            <a:extLst>
              <a:ext uri="{FF2B5EF4-FFF2-40B4-BE49-F238E27FC236}">
                <a16:creationId xmlns:a16="http://schemas.microsoft.com/office/drawing/2014/main" id="{BD8A0A3C-3AEF-3D44-A888-E5E54CE9A133}"/>
              </a:ext>
            </a:extLst>
          </p:cNvPr>
          <p:cNvCxnSpPr/>
          <p:nvPr/>
        </p:nvCxnSpPr>
        <p:spPr>
          <a:xfrm>
            <a:off x="3200947" y="2687113"/>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1E7DDD3-041C-4D48-9F03-6F52AB749A39}"/>
              </a:ext>
            </a:extLst>
          </p:cNvPr>
          <p:cNvSpPr/>
          <p:nvPr/>
        </p:nvSpPr>
        <p:spPr>
          <a:xfrm>
            <a:off x="3519562" y="1773114"/>
            <a:ext cx="795474" cy="276999"/>
          </a:xfrm>
          <a:prstGeom prst="rect">
            <a:avLst/>
          </a:prstGeom>
        </p:spPr>
        <p:txBody>
          <a:bodyPr wrap="none">
            <a:spAutoFit/>
          </a:bodyPr>
          <a:lstStyle/>
          <a:p>
            <a:r>
              <a:rPr lang="en-US" sz="1200" u="sng" dirty="0">
                <a:solidFill>
                  <a:schemeClr val="accent6"/>
                </a:solidFill>
              </a:rPr>
              <a:t>Ibuprofen</a:t>
            </a:r>
          </a:p>
        </p:txBody>
      </p:sp>
      <p:sp>
        <p:nvSpPr>
          <p:cNvPr id="55" name="Rectangle 54">
            <a:extLst>
              <a:ext uri="{FF2B5EF4-FFF2-40B4-BE49-F238E27FC236}">
                <a16:creationId xmlns:a16="http://schemas.microsoft.com/office/drawing/2014/main" id="{05F21869-8E6E-9442-A8D8-9D9393A04FE7}"/>
              </a:ext>
            </a:extLst>
          </p:cNvPr>
          <p:cNvSpPr/>
          <p:nvPr/>
        </p:nvSpPr>
        <p:spPr>
          <a:xfrm>
            <a:off x="3523047" y="2279433"/>
            <a:ext cx="1294009" cy="276999"/>
          </a:xfrm>
          <a:prstGeom prst="rect">
            <a:avLst/>
          </a:prstGeom>
        </p:spPr>
        <p:txBody>
          <a:bodyPr wrap="none">
            <a:spAutoFit/>
          </a:bodyPr>
          <a:lstStyle/>
          <a:p>
            <a:r>
              <a:rPr lang="en-US" sz="1200" u="sng" dirty="0">
                <a:solidFill>
                  <a:schemeClr val="accent6"/>
                </a:solidFill>
              </a:rPr>
              <a:t>Naproxen Sodium</a:t>
            </a:r>
          </a:p>
        </p:txBody>
      </p:sp>
      <p:sp>
        <p:nvSpPr>
          <p:cNvPr id="56" name="Rectangle 55">
            <a:extLst>
              <a:ext uri="{FF2B5EF4-FFF2-40B4-BE49-F238E27FC236}">
                <a16:creationId xmlns:a16="http://schemas.microsoft.com/office/drawing/2014/main" id="{33983AF0-B82C-FC4A-8E26-35AB2E2AE84B}"/>
              </a:ext>
            </a:extLst>
          </p:cNvPr>
          <p:cNvSpPr/>
          <p:nvPr/>
        </p:nvSpPr>
        <p:spPr>
          <a:xfrm>
            <a:off x="3523044" y="2786894"/>
            <a:ext cx="924612" cy="276999"/>
          </a:xfrm>
          <a:prstGeom prst="rect">
            <a:avLst/>
          </a:prstGeom>
        </p:spPr>
        <p:txBody>
          <a:bodyPr wrap="none">
            <a:spAutoFit/>
          </a:bodyPr>
          <a:lstStyle/>
          <a:p>
            <a:r>
              <a:rPr lang="en-US" sz="1200" u="sng" dirty="0">
                <a:solidFill>
                  <a:schemeClr val="accent6"/>
                </a:solidFill>
              </a:rPr>
              <a:t>Guaifenesin</a:t>
            </a:r>
          </a:p>
        </p:txBody>
      </p:sp>
      <p:cxnSp>
        <p:nvCxnSpPr>
          <p:cNvPr id="57" name="Straight Connector 56">
            <a:extLst>
              <a:ext uri="{FF2B5EF4-FFF2-40B4-BE49-F238E27FC236}">
                <a16:creationId xmlns:a16="http://schemas.microsoft.com/office/drawing/2014/main" id="{B6593CC2-B0D7-5C4C-BC1F-9E8F6DFA7088}"/>
              </a:ext>
            </a:extLst>
          </p:cNvPr>
          <p:cNvCxnSpPr/>
          <p:nvPr/>
        </p:nvCxnSpPr>
        <p:spPr>
          <a:xfrm>
            <a:off x="3208388" y="3186646"/>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31C13CD-81F5-AB44-9E88-CA3DE76CF5C1}"/>
              </a:ext>
            </a:extLst>
          </p:cNvPr>
          <p:cNvSpPr txBox="1"/>
          <p:nvPr/>
        </p:nvSpPr>
        <p:spPr>
          <a:xfrm>
            <a:off x="3224925" y="3280392"/>
            <a:ext cx="280213" cy="307777"/>
          </a:xfrm>
          <a:prstGeom prst="rect">
            <a:avLst/>
          </a:prstGeom>
          <a:solidFill>
            <a:schemeClr val="accent6"/>
          </a:solidFill>
          <a:ln>
            <a:solidFill>
              <a:schemeClr val="accent1"/>
            </a:solidFill>
          </a:ln>
        </p:spPr>
        <p:txBody>
          <a:bodyPr wrap="square" rtlCol="0">
            <a:spAutoFit/>
          </a:bodyPr>
          <a:lstStyle/>
          <a:p>
            <a:pPr algn="ctr"/>
            <a:r>
              <a:rPr lang="en-US" sz="1400" dirty="0">
                <a:solidFill>
                  <a:schemeClr val="bg1"/>
                </a:solidFill>
              </a:rPr>
              <a:t>X</a:t>
            </a:r>
          </a:p>
        </p:txBody>
      </p:sp>
      <p:sp>
        <p:nvSpPr>
          <p:cNvPr id="59" name="Rectangle 58">
            <a:extLst>
              <a:ext uri="{FF2B5EF4-FFF2-40B4-BE49-F238E27FC236}">
                <a16:creationId xmlns:a16="http://schemas.microsoft.com/office/drawing/2014/main" id="{FAFDAD20-873D-2A4E-A696-91CB34078DA6}"/>
              </a:ext>
            </a:extLst>
          </p:cNvPr>
          <p:cNvSpPr/>
          <p:nvPr/>
        </p:nvSpPr>
        <p:spPr>
          <a:xfrm>
            <a:off x="3540896" y="3278499"/>
            <a:ext cx="1177438" cy="276999"/>
          </a:xfrm>
          <a:prstGeom prst="rect">
            <a:avLst/>
          </a:prstGeom>
        </p:spPr>
        <p:txBody>
          <a:bodyPr wrap="none">
            <a:spAutoFit/>
          </a:bodyPr>
          <a:lstStyle/>
          <a:p>
            <a:r>
              <a:rPr lang="en-US" sz="1200" u="sng" dirty="0">
                <a:solidFill>
                  <a:schemeClr val="accent6"/>
                </a:solidFill>
              </a:rPr>
              <a:t>Acetaminophen</a:t>
            </a:r>
          </a:p>
        </p:txBody>
      </p:sp>
      <p:cxnSp>
        <p:nvCxnSpPr>
          <p:cNvPr id="60" name="Straight Connector 59">
            <a:extLst>
              <a:ext uri="{FF2B5EF4-FFF2-40B4-BE49-F238E27FC236}">
                <a16:creationId xmlns:a16="http://schemas.microsoft.com/office/drawing/2014/main" id="{EAC26B87-B116-3D4D-BBFC-A04F450DD706}"/>
              </a:ext>
            </a:extLst>
          </p:cNvPr>
          <p:cNvCxnSpPr/>
          <p:nvPr/>
        </p:nvCxnSpPr>
        <p:spPr>
          <a:xfrm>
            <a:off x="3226240" y="3678251"/>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411D57A7-CA8A-3E4D-8581-B4A30518D589}"/>
              </a:ext>
            </a:extLst>
          </p:cNvPr>
          <p:cNvCxnSpPr>
            <a:cxnSpLocks/>
            <a:stCxn id="64" idx="3"/>
            <a:endCxn id="43" idx="1"/>
          </p:cNvCxnSpPr>
          <p:nvPr/>
        </p:nvCxnSpPr>
        <p:spPr>
          <a:xfrm flipV="1">
            <a:off x="2761792" y="1923968"/>
            <a:ext cx="445280" cy="293904"/>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E1113C1-D513-FE41-B67F-1CAAB014C1D2}"/>
              </a:ext>
            </a:extLst>
          </p:cNvPr>
          <p:cNvSpPr txBox="1"/>
          <p:nvPr/>
        </p:nvSpPr>
        <p:spPr>
          <a:xfrm>
            <a:off x="1088492" y="2063983"/>
            <a:ext cx="1673300" cy="307777"/>
          </a:xfrm>
          <a:prstGeom prst="rect">
            <a:avLst/>
          </a:prstGeom>
          <a:noFill/>
          <a:ln>
            <a:solidFill>
              <a:srgbClr val="FF0000"/>
            </a:solidFill>
          </a:ln>
        </p:spPr>
        <p:txBody>
          <a:bodyPr wrap="square" rtlCol="0">
            <a:spAutoFit/>
          </a:bodyPr>
          <a:lstStyle/>
          <a:p>
            <a:r>
              <a:rPr lang="en-US" sz="1400" dirty="0">
                <a:solidFill>
                  <a:srgbClr val="FF0000"/>
                </a:solidFill>
              </a:rPr>
              <a:t>Delete item from DB</a:t>
            </a:r>
          </a:p>
        </p:txBody>
      </p:sp>
      <p:pic>
        <p:nvPicPr>
          <p:cNvPr id="71" name="Graphic 70" descr="Medicine">
            <a:extLst>
              <a:ext uri="{FF2B5EF4-FFF2-40B4-BE49-F238E27FC236}">
                <a16:creationId xmlns:a16="http://schemas.microsoft.com/office/drawing/2014/main" id="{ADC3BFDE-474E-8F48-917F-95C6383E9C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6854" y="108901"/>
            <a:ext cx="605423" cy="605423"/>
          </a:xfrm>
          <a:prstGeom prst="rect">
            <a:avLst/>
          </a:prstGeom>
        </p:spPr>
      </p:pic>
      <p:sp>
        <p:nvSpPr>
          <p:cNvPr id="72" name="TextBox 71">
            <a:extLst>
              <a:ext uri="{FF2B5EF4-FFF2-40B4-BE49-F238E27FC236}">
                <a16:creationId xmlns:a16="http://schemas.microsoft.com/office/drawing/2014/main" id="{8629B98D-6B91-0F41-9263-CDE57DD6DC07}"/>
              </a:ext>
            </a:extLst>
          </p:cNvPr>
          <p:cNvSpPr txBox="1"/>
          <p:nvPr/>
        </p:nvSpPr>
        <p:spPr>
          <a:xfrm>
            <a:off x="3671914" y="200591"/>
            <a:ext cx="2052037" cy="400110"/>
          </a:xfrm>
          <a:prstGeom prst="rect">
            <a:avLst/>
          </a:prstGeom>
          <a:noFill/>
        </p:spPr>
        <p:txBody>
          <a:bodyPr wrap="none" rtlCol="0">
            <a:spAutoFit/>
          </a:bodyPr>
          <a:lstStyle/>
          <a:p>
            <a:r>
              <a:rPr lang="en-US" sz="2000" b="1" dirty="0"/>
              <a:t>Medicine Cabinet</a:t>
            </a:r>
          </a:p>
        </p:txBody>
      </p:sp>
      <p:sp>
        <p:nvSpPr>
          <p:cNvPr id="73" name="TextBox 72">
            <a:extLst>
              <a:ext uri="{FF2B5EF4-FFF2-40B4-BE49-F238E27FC236}">
                <a16:creationId xmlns:a16="http://schemas.microsoft.com/office/drawing/2014/main" id="{C4A2FF68-C0DE-BE41-9BD6-00BE7CCB4601}"/>
              </a:ext>
            </a:extLst>
          </p:cNvPr>
          <p:cNvSpPr txBox="1"/>
          <p:nvPr/>
        </p:nvSpPr>
        <p:spPr>
          <a:xfrm>
            <a:off x="6163733" y="2771545"/>
            <a:ext cx="1762726" cy="738664"/>
          </a:xfrm>
          <a:prstGeom prst="rect">
            <a:avLst/>
          </a:prstGeom>
          <a:noFill/>
          <a:ln>
            <a:solidFill>
              <a:srgbClr val="FF0000"/>
            </a:solidFill>
          </a:ln>
        </p:spPr>
        <p:txBody>
          <a:bodyPr wrap="square" rtlCol="0">
            <a:spAutoFit/>
          </a:bodyPr>
          <a:lstStyle/>
          <a:p>
            <a:r>
              <a:rPr lang="en-US" sz="1400" dirty="0">
                <a:solidFill>
                  <a:srgbClr val="FF0000"/>
                </a:solidFill>
              </a:rPr>
              <a:t>This is the default content if you have saved medications</a:t>
            </a:r>
          </a:p>
        </p:txBody>
      </p:sp>
      <p:sp>
        <p:nvSpPr>
          <p:cNvPr id="11" name="Right Brace 10">
            <a:extLst>
              <a:ext uri="{FF2B5EF4-FFF2-40B4-BE49-F238E27FC236}">
                <a16:creationId xmlns:a16="http://schemas.microsoft.com/office/drawing/2014/main" id="{C21337F1-CE03-9145-971E-900817846009}"/>
              </a:ext>
            </a:extLst>
          </p:cNvPr>
          <p:cNvSpPr/>
          <p:nvPr/>
        </p:nvSpPr>
        <p:spPr>
          <a:xfrm>
            <a:off x="5943600" y="1255924"/>
            <a:ext cx="220133" cy="377327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Curved Connector 75">
            <a:extLst>
              <a:ext uri="{FF2B5EF4-FFF2-40B4-BE49-F238E27FC236}">
                <a16:creationId xmlns:a16="http://schemas.microsoft.com/office/drawing/2014/main" id="{A9BCCDF5-913F-DD4B-A9D8-FB76EFD318B2}"/>
              </a:ext>
            </a:extLst>
          </p:cNvPr>
          <p:cNvCxnSpPr>
            <a:cxnSpLocks/>
            <a:endCxn id="38" idx="3"/>
          </p:cNvCxnSpPr>
          <p:nvPr/>
        </p:nvCxnSpPr>
        <p:spPr>
          <a:xfrm rot="10800000" flipV="1">
            <a:off x="5723948" y="697522"/>
            <a:ext cx="455060" cy="298746"/>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AE8C3100-E1E6-BF4B-99CF-28B72CAE2B1F}"/>
              </a:ext>
            </a:extLst>
          </p:cNvPr>
          <p:cNvSpPr txBox="1"/>
          <p:nvPr/>
        </p:nvSpPr>
        <p:spPr>
          <a:xfrm>
            <a:off x="6179008" y="543634"/>
            <a:ext cx="1400320" cy="307777"/>
          </a:xfrm>
          <a:prstGeom prst="rect">
            <a:avLst/>
          </a:prstGeom>
          <a:noFill/>
          <a:ln>
            <a:solidFill>
              <a:srgbClr val="FF0000"/>
            </a:solidFill>
          </a:ln>
        </p:spPr>
        <p:txBody>
          <a:bodyPr wrap="none" rtlCol="0">
            <a:spAutoFit/>
          </a:bodyPr>
          <a:lstStyle/>
          <a:p>
            <a:r>
              <a:rPr lang="en-US" sz="1400" dirty="0">
                <a:solidFill>
                  <a:srgbClr val="FF0000"/>
                </a:solidFill>
              </a:rPr>
              <a:t>Searches the API</a:t>
            </a:r>
          </a:p>
        </p:txBody>
      </p:sp>
      <p:sp>
        <p:nvSpPr>
          <p:cNvPr id="15" name="Rounded Rectangle 14">
            <a:extLst>
              <a:ext uri="{FF2B5EF4-FFF2-40B4-BE49-F238E27FC236}">
                <a16:creationId xmlns:a16="http://schemas.microsoft.com/office/drawing/2014/main" id="{52BFF579-5FC3-E040-8C60-D9440BADFACF}"/>
              </a:ext>
            </a:extLst>
          </p:cNvPr>
          <p:cNvSpPr/>
          <p:nvPr/>
        </p:nvSpPr>
        <p:spPr>
          <a:xfrm>
            <a:off x="3606735" y="3309403"/>
            <a:ext cx="1111600" cy="2460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9884EBA7-5395-F947-B2C9-16C7CD472794}"/>
              </a:ext>
            </a:extLst>
          </p:cNvPr>
          <p:cNvSpPr txBox="1"/>
          <p:nvPr/>
        </p:nvSpPr>
        <p:spPr>
          <a:xfrm>
            <a:off x="4362130" y="-483235"/>
            <a:ext cx="184731" cy="307777"/>
          </a:xfrm>
          <a:prstGeom prst="rect">
            <a:avLst/>
          </a:prstGeom>
          <a:noFill/>
        </p:spPr>
        <p:txBody>
          <a:bodyPr wrap="none" rtlCol="0">
            <a:spAutoFit/>
          </a:bodyPr>
          <a:lstStyle/>
          <a:p>
            <a:pPr algn="ctr"/>
            <a:endParaRPr lang="en-US" sz="1400" dirty="0">
              <a:solidFill>
                <a:srgbClr val="FF0000"/>
              </a:solidFill>
            </a:endParaRPr>
          </a:p>
        </p:txBody>
      </p:sp>
      <p:cxnSp>
        <p:nvCxnSpPr>
          <p:cNvPr id="79" name="Curved Connector 78">
            <a:extLst>
              <a:ext uri="{FF2B5EF4-FFF2-40B4-BE49-F238E27FC236}">
                <a16:creationId xmlns:a16="http://schemas.microsoft.com/office/drawing/2014/main" id="{DBF543FF-1618-A04A-9E6F-AB20E6D96E6F}"/>
              </a:ext>
            </a:extLst>
          </p:cNvPr>
          <p:cNvCxnSpPr>
            <a:cxnSpLocks/>
            <a:stCxn id="80" idx="3"/>
            <a:endCxn id="15" idx="2"/>
          </p:cNvCxnSpPr>
          <p:nvPr/>
        </p:nvCxnSpPr>
        <p:spPr>
          <a:xfrm flipV="1">
            <a:off x="2765259" y="3555489"/>
            <a:ext cx="1397276" cy="445984"/>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EA443734-B966-BE4E-9918-ECB88CF89993}"/>
              </a:ext>
            </a:extLst>
          </p:cNvPr>
          <p:cNvSpPr txBox="1"/>
          <p:nvPr/>
        </p:nvSpPr>
        <p:spPr>
          <a:xfrm>
            <a:off x="1654145" y="3847584"/>
            <a:ext cx="1111114" cy="307777"/>
          </a:xfrm>
          <a:prstGeom prst="rect">
            <a:avLst/>
          </a:prstGeom>
          <a:noFill/>
          <a:ln>
            <a:solidFill>
              <a:srgbClr val="FF0000"/>
            </a:solidFill>
          </a:ln>
        </p:spPr>
        <p:txBody>
          <a:bodyPr wrap="square" rtlCol="0">
            <a:spAutoFit/>
          </a:bodyPr>
          <a:lstStyle/>
          <a:p>
            <a:r>
              <a:rPr lang="en-US" sz="1400" dirty="0">
                <a:solidFill>
                  <a:srgbClr val="FF0000"/>
                </a:solidFill>
              </a:rPr>
              <a:t>Show details</a:t>
            </a:r>
          </a:p>
        </p:txBody>
      </p:sp>
      <p:sp>
        <p:nvSpPr>
          <p:cNvPr id="82" name="TextBox 81">
            <a:extLst>
              <a:ext uri="{FF2B5EF4-FFF2-40B4-BE49-F238E27FC236}">
                <a16:creationId xmlns:a16="http://schemas.microsoft.com/office/drawing/2014/main" id="{F60CFA1F-FEC0-A34C-B41E-16BADA52CF66}"/>
              </a:ext>
            </a:extLst>
          </p:cNvPr>
          <p:cNvSpPr txBox="1"/>
          <p:nvPr/>
        </p:nvSpPr>
        <p:spPr>
          <a:xfrm>
            <a:off x="8467" y="55169"/>
            <a:ext cx="2462854" cy="307777"/>
          </a:xfrm>
          <a:prstGeom prst="rect">
            <a:avLst/>
          </a:prstGeom>
          <a:noFill/>
        </p:spPr>
        <p:txBody>
          <a:bodyPr wrap="none" rtlCol="0">
            <a:spAutoFit/>
          </a:bodyPr>
          <a:lstStyle/>
          <a:p>
            <a:r>
              <a:rPr lang="en-US" sz="1400" dirty="0">
                <a:solidFill>
                  <a:srgbClr val="FF0000"/>
                </a:solidFill>
              </a:rPr>
              <a:t>Screen – default w/items saved</a:t>
            </a:r>
          </a:p>
        </p:txBody>
      </p:sp>
    </p:spTree>
    <p:extLst>
      <p:ext uri="{BB962C8B-B14F-4D97-AF65-F5344CB8AC3E}">
        <p14:creationId xmlns:p14="http://schemas.microsoft.com/office/powerpoint/2010/main" val="347870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399E009-7D1B-5B46-B3ED-7F2547804A86}"/>
              </a:ext>
            </a:extLst>
          </p:cNvPr>
          <p:cNvSpPr/>
          <p:nvPr/>
        </p:nvSpPr>
        <p:spPr>
          <a:xfrm>
            <a:off x="3098800" y="0"/>
            <a:ext cx="2743200" cy="5029200"/>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extBox 39">
            <a:extLst>
              <a:ext uri="{FF2B5EF4-FFF2-40B4-BE49-F238E27FC236}">
                <a16:creationId xmlns:a16="http://schemas.microsoft.com/office/drawing/2014/main" id="{46CCB97C-2439-1840-865E-7547D86AF721}"/>
              </a:ext>
            </a:extLst>
          </p:cNvPr>
          <p:cNvSpPr txBox="1"/>
          <p:nvPr/>
        </p:nvSpPr>
        <p:spPr>
          <a:xfrm>
            <a:off x="3216855" y="1758430"/>
            <a:ext cx="2507097" cy="3939540"/>
          </a:xfrm>
          <a:prstGeom prst="rect">
            <a:avLst/>
          </a:prstGeom>
          <a:noFill/>
        </p:spPr>
        <p:txBody>
          <a:bodyPr wrap="square" rtlCol="0">
            <a:spAutoFit/>
          </a:bodyPr>
          <a:lstStyle/>
          <a:p>
            <a:r>
              <a:rPr lang="en-US" sz="1000" b="1" dirty="0"/>
              <a:t>Purpose</a:t>
            </a:r>
          </a:p>
          <a:p>
            <a:r>
              <a:rPr lang="en-US" sz="1000" dirty="0"/>
              <a:t>Purpose Pain reliever/fever reducer</a:t>
            </a:r>
          </a:p>
          <a:p>
            <a:endParaRPr lang="en-US" sz="1000" dirty="0"/>
          </a:p>
          <a:p>
            <a:r>
              <a:rPr lang="en-US" sz="1000" b="1" dirty="0"/>
              <a:t>Indications and Usage</a:t>
            </a:r>
          </a:p>
          <a:p>
            <a:r>
              <a:rPr lang="en-US" sz="1000" dirty="0"/>
              <a:t>Uses temporarily relieves minor aches and pains due to: headache the common cold backache minor pain of arthritis toothache muscular aches premenstrual and menstrual cramps temporarily reduces fever</a:t>
            </a:r>
          </a:p>
          <a:p>
            <a:endParaRPr lang="en-US" sz="1000" dirty="0"/>
          </a:p>
          <a:p>
            <a:r>
              <a:rPr lang="en-US" sz="1000" b="1" dirty="0"/>
              <a:t>Do Not Use</a:t>
            </a:r>
          </a:p>
          <a:p>
            <a:r>
              <a:rPr lang="en-US" sz="1000" dirty="0"/>
              <a:t>Do not use if you are allergic to acetaminophen or any of the inactive ingredients in this product with any other drug containing acetaminophen (prescription or nonprescription). If you are not sure whether a drug contains acetaminophen, ask a doctor or pharmacist.</a:t>
            </a:r>
          </a:p>
          <a:p>
            <a:endParaRPr lang="en-US" sz="1000" dirty="0"/>
          </a:p>
          <a:p>
            <a:r>
              <a:rPr lang="en-US" sz="1000" b="1" dirty="0"/>
              <a:t>Ask a Doctor</a:t>
            </a:r>
          </a:p>
          <a:p>
            <a:r>
              <a:rPr lang="en-US" sz="1000" dirty="0"/>
              <a:t>Ask a doctor before use if you have liver disease.</a:t>
            </a:r>
          </a:p>
          <a:p>
            <a:endParaRPr lang="en-US" sz="1000" dirty="0"/>
          </a:p>
          <a:p>
            <a:r>
              <a:rPr lang="en-US" sz="1000" b="1" dirty="0"/>
              <a:t>Questions</a:t>
            </a:r>
          </a:p>
          <a:p>
            <a:r>
              <a:rPr lang="en-US" sz="1000" dirty="0"/>
              <a:t>Questions or comments? 1-800-426-9391</a:t>
            </a:r>
          </a:p>
        </p:txBody>
      </p:sp>
      <p:cxnSp>
        <p:nvCxnSpPr>
          <p:cNvPr id="46" name="Straight Connector 45">
            <a:extLst>
              <a:ext uri="{FF2B5EF4-FFF2-40B4-BE49-F238E27FC236}">
                <a16:creationId xmlns:a16="http://schemas.microsoft.com/office/drawing/2014/main" id="{EA5A0170-F996-4743-9D3B-C945C56E16C3}"/>
              </a:ext>
            </a:extLst>
          </p:cNvPr>
          <p:cNvCxnSpPr/>
          <p:nvPr/>
        </p:nvCxnSpPr>
        <p:spPr>
          <a:xfrm>
            <a:off x="3216854" y="725644"/>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49B353C-EB13-5D4C-B872-50BC87C7ED4A}"/>
              </a:ext>
            </a:extLst>
          </p:cNvPr>
          <p:cNvSpPr/>
          <p:nvPr/>
        </p:nvSpPr>
        <p:spPr>
          <a:xfrm>
            <a:off x="5723948" y="1255926"/>
            <a:ext cx="118052" cy="3773277"/>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3ECB7A4-2057-5844-9647-7C502CD5E174}"/>
              </a:ext>
            </a:extLst>
          </p:cNvPr>
          <p:cNvCxnSpPr>
            <a:cxnSpLocks/>
          </p:cNvCxnSpPr>
          <p:nvPr/>
        </p:nvCxnSpPr>
        <p:spPr>
          <a:xfrm>
            <a:off x="3098800" y="1255923"/>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089CC0-6DA0-0040-9905-01CADBA0E202}"/>
              </a:ext>
            </a:extLst>
          </p:cNvPr>
          <p:cNvCxnSpPr>
            <a:cxnSpLocks/>
          </p:cNvCxnSpPr>
          <p:nvPr/>
        </p:nvCxnSpPr>
        <p:spPr>
          <a:xfrm>
            <a:off x="5783214" y="1292895"/>
            <a:ext cx="0" cy="14786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21DA56-908C-6247-9573-9B40C5D45AAB}"/>
              </a:ext>
            </a:extLst>
          </p:cNvPr>
          <p:cNvSpPr txBox="1"/>
          <p:nvPr/>
        </p:nvSpPr>
        <p:spPr>
          <a:xfrm>
            <a:off x="3216854" y="842380"/>
            <a:ext cx="1834541" cy="307777"/>
          </a:xfrm>
          <a:prstGeom prst="rect">
            <a:avLst/>
          </a:prstGeom>
          <a:solidFill>
            <a:schemeClr val="bg1"/>
          </a:solidFill>
          <a:ln>
            <a:solidFill>
              <a:schemeClr val="accent1"/>
            </a:solidFill>
          </a:ln>
        </p:spPr>
        <p:txBody>
          <a:bodyPr wrap="square" rtlCol="0">
            <a:spAutoFit/>
          </a:bodyPr>
          <a:lstStyle/>
          <a:p>
            <a:r>
              <a:rPr lang="en-US" sz="1400" dirty="0">
                <a:solidFill>
                  <a:schemeClr val="bg1">
                    <a:lumMod val="75000"/>
                  </a:schemeClr>
                </a:solidFill>
              </a:rPr>
              <a:t>Type your drug name</a:t>
            </a:r>
          </a:p>
        </p:txBody>
      </p:sp>
      <p:sp>
        <p:nvSpPr>
          <p:cNvPr id="38" name="TextBox 37">
            <a:extLst>
              <a:ext uri="{FF2B5EF4-FFF2-40B4-BE49-F238E27FC236}">
                <a16:creationId xmlns:a16="http://schemas.microsoft.com/office/drawing/2014/main" id="{B61867E1-4C95-0A46-A328-3D89BFBF4B13}"/>
              </a:ext>
            </a:extLst>
          </p:cNvPr>
          <p:cNvSpPr txBox="1"/>
          <p:nvPr/>
        </p:nvSpPr>
        <p:spPr>
          <a:xfrm>
            <a:off x="5051394" y="842380"/>
            <a:ext cx="672555"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Search</a:t>
            </a:r>
          </a:p>
        </p:txBody>
      </p:sp>
      <p:sp>
        <p:nvSpPr>
          <p:cNvPr id="41" name="TextBox 40">
            <a:extLst>
              <a:ext uri="{FF2B5EF4-FFF2-40B4-BE49-F238E27FC236}">
                <a16:creationId xmlns:a16="http://schemas.microsoft.com/office/drawing/2014/main" id="{452CEAAC-8C6C-2946-99CB-D58318E35D09}"/>
              </a:ext>
            </a:extLst>
          </p:cNvPr>
          <p:cNvSpPr txBox="1"/>
          <p:nvPr/>
        </p:nvSpPr>
        <p:spPr>
          <a:xfrm>
            <a:off x="3216854" y="1352579"/>
            <a:ext cx="1834541" cy="276999"/>
          </a:xfrm>
          <a:prstGeom prst="rect">
            <a:avLst/>
          </a:prstGeom>
          <a:noFill/>
          <a:ln>
            <a:noFill/>
          </a:ln>
        </p:spPr>
        <p:txBody>
          <a:bodyPr wrap="square" rtlCol="0">
            <a:spAutoFit/>
          </a:bodyPr>
          <a:lstStyle/>
          <a:p>
            <a:r>
              <a:rPr lang="en-US" sz="1200" b="1" dirty="0"/>
              <a:t>Acetaminophen</a:t>
            </a:r>
          </a:p>
        </p:txBody>
      </p:sp>
      <p:sp>
        <p:nvSpPr>
          <p:cNvPr id="42" name="TextBox 41">
            <a:extLst>
              <a:ext uri="{FF2B5EF4-FFF2-40B4-BE49-F238E27FC236}">
                <a16:creationId xmlns:a16="http://schemas.microsoft.com/office/drawing/2014/main" id="{6152CA2A-0658-4446-98AF-FA026076FCC7}"/>
              </a:ext>
            </a:extLst>
          </p:cNvPr>
          <p:cNvSpPr txBox="1"/>
          <p:nvPr/>
        </p:nvSpPr>
        <p:spPr>
          <a:xfrm>
            <a:off x="4889824" y="1306188"/>
            <a:ext cx="775340"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Remove</a:t>
            </a:r>
          </a:p>
        </p:txBody>
      </p:sp>
      <p:cxnSp>
        <p:nvCxnSpPr>
          <p:cNvPr id="45" name="Straight Connector 44">
            <a:extLst>
              <a:ext uri="{FF2B5EF4-FFF2-40B4-BE49-F238E27FC236}">
                <a16:creationId xmlns:a16="http://schemas.microsoft.com/office/drawing/2014/main" id="{C2E785FF-0DC4-F243-9113-A3F118A61736}"/>
              </a:ext>
            </a:extLst>
          </p:cNvPr>
          <p:cNvCxnSpPr/>
          <p:nvPr/>
        </p:nvCxnSpPr>
        <p:spPr>
          <a:xfrm>
            <a:off x="3200946" y="1668405"/>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8B229EB5-B133-7A40-80D6-964D41A6D9B5}"/>
              </a:ext>
            </a:extLst>
          </p:cNvPr>
          <p:cNvCxnSpPr>
            <a:cxnSpLocks/>
            <a:endCxn id="38" idx="3"/>
          </p:cNvCxnSpPr>
          <p:nvPr/>
        </p:nvCxnSpPr>
        <p:spPr>
          <a:xfrm rot="10800000" flipV="1">
            <a:off x="5723948" y="697522"/>
            <a:ext cx="455060" cy="298746"/>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EFB5428-7EBC-414E-976A-DDA1F3554E54}"/>
              </a:ext>
            </a:extLst>
          </p:cNvPr>
          <p:cNvSpPr txBox="1"/>
          <p:nvPr/>
        </p:nvSpPr>
        <p:spPr>
          <a:xfrm>
            <a:off x="6179008" y="543634"/>
            <a:ext cx="1400320" cy="307777"/>
          </a:xfrm>
          <a:prstGeom prst="rect">
            <a:avLst/>
          </a:prstGeom>
          <a:noFill/>
          <a:ln>
            <a:solidFill>
              <a:srgbClr val="FF0000"/>
            </a:solidFill>
          </a:ln>
        </p:spPr>
        <p:txBody>
          <a:bodyPr wrap="none" rtlCol="0">
            <a:spAutoFit/>
          </a:bodyPr>
          <a:lstStyle/>
          <a:p>
            <a:r>
              <a:rPr lang="en-US" sz="1400" dirty="0">
                <a:solidFill>
                  <a:srgbClr val="FF0000"/>
                </a:solidFill>
              </a:rPr>
              <a:t>Searches the API</a:t>
            </a:r>
          </a:p>
        </p:txBody>
      </p:sp>
      <p:cxnSp>
        <p:nvCxnSpPr>
          <p:cNvPr id="52" name="Curved Connector 51">
            <a:extLst>
              <a:ext uri="{FF2B5EF4-FFF2-40B4-BE49-F238E27FC236}">
                <a16:creationId xmlns:a16="http://schemas.microsoft.com/office/drawing/2014/main" id="{903DEC65-A52D-A144-9AEC-24B172BC890F}"/>
              </a:ext>
            </a:extLst>
          </p:cNvPr>
          <p:cNvCxnSpPr>
            <a:cxnSpLocks/>
            <a:endCxn id="42" idx="3"/>
          </p:cNvCxnSpPr>
          <p:nvPr/>
        </p:nvCxnSpPr>
        <p:spPr>
          <a:xfrm rot="10800000" flipV="1">
            <a:off x="5665164" y="1292895"/>
            <a:ext cx="513844" cy="167181"/>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3368AB4-E72A-0E49-838B-FB45421ADC6E}"/>
              </a:ext>
            </a:extLst>
          </p:cNvPr>
          <p:cNvSpPr txBox="1"/>
          <p:nvPr/>
        </p:nvSpPr>
        <p:spPr>
          <a:xfrm>
            <a:off x="6179008" y="1139007"/>
            <a:ext cx="1728859" cy="307777"/>
          </a:xfrm>
          <a:prstGeom prst="rect">
            <a:avLst/>
          </a:prstGeom>
          <a:noFill/>
          <a:ln>
            <a:solidFill>
              <a:srgbClr val="FF0000"/>
            </a:solidFill>
          </a:ln>
        </p:spPr>
        <p:txBody>
          <a:bodyPr wrap="square" rtlCol="0">
            <a:spAutoFit/>
          </a:bodyPr>
          <a:lstStyle/>
          <a:p>
            <a:r>
              <a:rPr lang="en-US" sz="1400" dirty="0">
                <a:solidFill>
                  <a:srgbClr val="FF0000"/>
                </a:solidFill>
              </a:rPr>
              <a:t>Delete item from DB</a:t>
            </a:r>
          </a:p>
        </p:txBody>
      </p:sp>
      <p:pic>
        <p:nvPicPr>
          <p:cNvPr id="66" name="Graphic 65" descr="Medicine">
            <a:extLst>
              <a:ext uri="{FF2B5EF4-FFF2-40B4-BE49-F238E27FC236}">
                <a16:creationId xmlns:a16="http://schemas.microsoft.com/office/drawing/2014/main" id="{3AB5CC55-5AAD-B748-B87B-7AE21825C1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6854" y="108901"/>
            <a:ext cx="605423" cy="605423"/>
          </a:xfrm>
          <a:prstGeom prst="rect">
            <a:avLst/>
          </a:prstGeom>
        </p:spPr>
      </p:pic>
      <p:sp>
        <p:nvSpPr>
          <p:cNvPr id="67" name="TextBox 66">
            <a:extLst>
              <a:ext uri="{FF2B5EF4-FFF2-40B4-BE49-F238E27FC236}">
                <a16:creationId xmlns:a16="http://schemas.microsoft.com/office/drawing/2014/main" id="{C9084F34-59DE-C94F-9151-F2A15EA73916}"/>
              </a:ext>
            </a:extLst>
          </p:cNvPr>
          <p:cNvSpPr txBox="1"/>
          <p:nvPr/>
        </p:nvSpPr>
        <p:spPr>
          <a:xfrm>
            <a:off x="3671914" y="200591"/>
            <a:ext cx="2052037" cy="400110"/>
          </a:xfrm>
          <a:prstGeom prst="rect">
            <a:avLst/>
          </a:prstGeom>
          <a:noFill/>
        </p:spPr>
        <p:txBody>
          <a:bodyPr wrap="none" rtlCol="0">
            <a:spAutoFit/>
          </a:bodyPr>
          <a:lstStyle/>
          <a:p>
            <a:r>
              <a:rPr lang="en-US" sz="2000" b="1" dirty="0"/>
              <a:t>Medicine Cabinet</a:t>
            </a:r>
          </a:p>
        </p:txBody>
      </p:sp>
      <p:sp>
        <p:nvSpPr>
          <p:cNvPr id="43" name="TextBox 42">
            <a:extLst>
              <a:ext uri="{FF2B5EF4-FFF2-40B4-BE49-F238E27FC236}">
                <a16:creationId xmlns:a16="http://schemas.microsoft.com/office/drawing/2014/main" id="{2287043A-0DA5-DB43-A192-EDD2D83A7777}"/>
              </a:ext>
            </a:extLst>
          </p:cNvPr>
          <p:cNvSpPr txBox="1"/>
          <p:nvPr/>
        </p:nvSpPr>
        <p:spPr>
          <a:xfrm>
            <a:off x="8467" y="55169"/>
            <a:ext cx="2198743" cy="307777"/>
          </a:xfrm>
          <a:prstGeom prst="rect">
            <a:avLst/>
          </a:prstGeom>
          <a:noFill/>
        </p:spPr>
        <p:txBody>
          <a:bodyPr wrap="none" rtlCol="0">
            <a:spAutoFit/>
          </a:bodyPr>
          <a:lstStyle/>
          <a:p>
            <a:r>
              <a:rPr lang="en-US" sz="1400" dirty="0">
                <a:solidFill>
                  <a:srgbClr val="FF0000"/>
                </a:solidFill>
              </a:rPr>
              <a:t>Screen – item detail (saved)</a:t>
            </a:r>
          </a:p>
        </p:txBody>
      </p:sp>
    </p:spTree>
    <p:extLst>
      <p:ext uri="{BB962C8B-B14F-4D97-AF65-F5344CB8AC3E}">
        <p14:creationId xmlns:p14="http://schemas.microsoft.com/office/powerpoint/2010/main" val="106373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9322A8-9B33-8F4D-AB92-07FE92D2F7CF}"/>
              </a:ext>
            </a:extLst>
          </p:cNvPr>
          <p:cNvSpPr txBox="1"/>
          <p:nvPr/>
        </p:nvSpPr>
        <p:spPr>
          <a:xfrm>
            <a:off x="93137" y="392415"/>
            <a:ext cx="2757488" cy="784830"/>
          </a:xfrm>
          <a:prstGeom prst="rect">
            <a:avLst/>
          </a:prstGeom>
          <a:noFill/>
        </p:spPr>
        <p:txBody>
          <a:bodyPr wrap="square" rtlCol="0">
            <a:spAutoFit/>
          </a:bodyPr>
          <a:lstStyle/>
          <a:p>
            <a:r>
              <a:rPr lang="en-US" sz="750" b="1" dirty="0"/>
              <a:t>Disclaimer</a:t>
            </a:r>
          </a:p>
          <a:p>
            <a:r>
              <a:rPr lang="en-US" sz="750" dirty="0"/>
              <a:t>Do not rely on </a:t>
            </a:r>
            <a:r>
              <a:rPr lang="en-US" sz="750" dirty="0" err="1"/>
              <a:t>openFDA</a:t>
            </a:r>
            <a:r>
              <a:rPr lang="en-US" sz="750" dirty="0"/>
              <a:t> to make decisions regarding medical care. While we make every effort to ensure that data is accurate, you should assume all results are unvalidated. We may limit or otherwise restrict your access to the API in line with our Terms of Service.</a:t>
            </a:r>
          </a:p>
        </p:txBody>
      </p:sp>
      <p:sp>
        <p:nvSpPr>
          <p:cNvPr id="4" name="TextBox 3">
            <a:extLst>
              <a:ext uri="{FF2B5EF4-FFF2-40B4-BE49-F238E27FC236}">
                <a16:creationId xmlns:a16="http://schemas.microsoft.com/office/drawing/2014/main" id="{0D10F95D-DB63-224F-8BDF-DCC1D842BA96}"/>
              </a:ext>
            </a:extLst>
          </p:cNvPr>
          <p:cNvSpPr txBox="1"/>
          <p:nvPr/>
        </p:nvSpPr>
        <p:spPr>
          <a:xfrm>
            <a:off x="2850625" y="736571"/>
            <a:ext cx="2757488" cy="323165"/>
          </a:xfrm>
          <a:prstGeom prst="rect">
            <a:avLst/>
          </a:prstGeom>
          <a:noFill/>
        </p:spPr>
        <p:txBody>
          <a:bodyPr wrap="square" rtlCol="0">
            <a:spAutoFit/>
          </a:bodyPr>
          <a:lstStyle/>
          <a:p>
            <a:r>
              <a:rPr lang="en-US" sz="750" b="1" dirty="0"/>
              <a:t>Purpose</a:t>
            </a:r>
          </a:p>
          <a:p>
            <a:r>
              <a:rPr lang="en-US" sz="750" dirty="0"/>
              <a:t>Purpose Pain reliever/fever reducer</a:t>
            </a:r>
          </a:p>
        </p:txBody>
      </p:sp>
      <p:sp>
        <p:nvSpPr>
          <p:cNvPr id="5" name="TextBox 4">
            <a:extLst>
              <a:ext uri="{FF2B5EF4-FFF2-40B4-BE49-F238E27FC236}">
                <a16:creationId xmlns:a16="http://schemas.microsoft.com/office/drawing/2014/main" id="{8C5ACD94-B997-2F43-B327-EF1381E8B0DA}"/>
              </a:ext>
            </a:extLst>
          </p:cNvPr>
          <p:cNvSpPr txBox="1"/>
          <p:nvPr/>
        </p:nvSpPr>
        <p:spPr>
          <a:xfrm>
            <a:off x="2850625" y="1001788"/>
            <a:ext cx="2757488" cy="669414"/>
          </a:xfrm>
          <a:prstGeom prst="rect">
            <a:avLst/>
          </a:prstGeom>
          <a:noFill/>
        </p:spPr>
        <p:txBody>
          <a:bodyPr wrap="square" rtlCol="0">
            <a:spAutoFit/>
          </a:bodyPr>
          <a:lstStyle/>
          <a:p>
            <a:r>
              <a:rPr lang="en-US" sz="750" b="1" dirty="0"/>
              <a:t>Children (keep out of reach)</a:t>
            </a:r>
          </a:p>
          <a:p>
            <a:r>
              <a:rPr lang="en-US" sz="750" dirty="0"/>
              <a:t>Keep out of reach of children. In case of accidental overdose, get medical help or contact a Poison Control Center (1-800-222-1222) right away. Prompt medical attention is critical for adults as well as for children even if you do not notice any signs or symptoms.</a:t>
            </a:r>
          </a:p>
        </p:txBody>
      </p:sp>
      <p:sp>
        <p:nvSpPr>
          <p:cNvPr id="6" name="TextBox 5">
            <a:extLst>
              <a:ext uri="{FF2B5EF4-FFF2-40B4-BE49-F238E27FC236}">
                <a16:creationId xmlns:a16="http://schemas.microsoft.com/office/drawing/2014/main" id="{A7FD9FD5-16C8-6042-8174-18FAEAF71A15}"/>
              </a:ext>
            </a:extLst>
          </p:cNvPr>
          <p:cNvSpPr txBox="1"/>
          <p:nvPr/>
        </p:nvSpPr>
        <p:spPr>
          <a:xfrm>
            <a:off x="2850625" y="1671202"/>
            <a:ext cx="2757488" cy="2746906"/>
          </a:xfrm>
          <a:prstGeom prst="rect">
            <a:avLst/>
          </a:prstGeom>
          <a:noFill/>
        </p:spPr>
        <p:txBody>
          <a:bodyPr wrap="square" rtlCol="0">
            <a:spAutoFit/>
          </a:bodyPr>
          <a:lstStyle/>
          <a:p>
            <a:r>
              <a:rPr lang="en-US" sz="750" b="1" dirty="0"/>
              <a:t>Warnings</a:t>
            </a:r>
          </a:p>
          <a:p>
            <a:r>
              <a:rPr lang="en-US" sz="750" dirty="0"/>
              <a:t>Warnings Liver warning: This product contains acetaminophen. Severe liver damage may occur if you take more than 4,000 mg of acetaminophen in 24 hours with other drugs containing acetaminophen 3 or more alcoholic drinks every day while using this product Allergy alert: Acetaminophen may cause severe skin reactions. Symptoms may include: skin reddening blisters rash If a skin reaction occurs, stop use and seek medical help right away. Do not use if you are allergic to acetaminophen or any of the inactive ingredients in this product with any other drug containing acetaminophen (prescription or nonprescription). If you are not sure whether a drug contains acetaminophen, ask a doctor or pharmacist. Ask a doctor before use if you have liver disease. Ask a doctor or pharmacist before use if you are taking the blood thinning drug warfarin. Stop use and ask a doctor if new symptoms occur pain gets worse or lasts more than 10 days fever gets worse or lasts more than 3 days redness or swelling is present These could be signs of a serious condition. If pregnant or breast-feeding, ask a health professional before use. Keep out of reach of children. In case of accidental overdose, get medical help or contact a Poison Control Center (1-800-222-1222) right away. Prompt medical attention is critical for adults as well as for children even if you do not notice any signs or symptoms.</a:t>
            </a:r>
          </a:p>
        </p:txBody>
      </p:sp>
      <p:sp>
        <p:nvSpPr>
          <p:cNvPr id="7" name="TextBox 6">
            <a:extLst>
              <a:ext uri="{FF2B5EF4-FFF2-40B4-BE49-F238E27FC236}">
                <a16:creationId xmlns:a16="http://schemas.microsoft.com/office/drawing/2014/main" id="{455F7AE9-2477-6D49-AB9A-EDD537396B6E}"/>
              </a:ext>
            </a:extLst>
          </p:cNvPr>
          <p:cNvSpPr txBox="1"/>
          <p:nvPr/>
        </p:nvSpPr>
        <p:spPr>
          <a:xfrm>
            <a:off x="2850625" y="4354466"/>
            <a:ext cx="2757488" cy="323165"/>
          </a:xfrm>
          <a:prstGeom prst="rect">
            <a:avLst/>
          </a:prstGeom>
          <a:noFill/>
        </p:spPr>
        <p:txBody>
          <a:bodyPr wrap="square" rtlCol="0">
            <a:spAutoFit/>
          </a:bodyPr>
          <a:lstStyle/>
          <a:p>
            <a:r>
              <a:rPr lang="en-US" sz="750" b="1" dirty="0"/>
              <a:t>Questions</a:t>
            </a:r>
          </a:p>
          <a:p>
            <a:r>
              <a:rPr lang="en-US" sz="750" dirty="0"/>
              <a:t>Questions or comments? 1-800-426-9391</a:t>
            </a:r>
          </a:p>
        </p:txBody>
      </p:sp>
      <p:sp>
        <p:nvSpPr>
          <p:cNvPr id="8" name="TextBox 7">
            <a:extLst>
              <a:ext uri="{FF2B5EF4-FFF2-40B4-BE49-F238E27FC236}">
                <a16:creationId xmlns:a16="http://schemas.microsoft.com/office/drawing/2014/main" id="{DE94DB87-39C9-DC4A-96DD-0638366B8008}"/>
              </a:ext>
            </a:extLst>
          </p:cNvPr>
          <p:cNvSpPr txBox="1"/>
          <p:nvPr/>
        </p:nvSpPr>
        <p:spPr>
          <a:xfrm>
            <a:off x="2850625" y="0"/>
            <a:ext cx="2757488" cy="784830"/>
          </a:xfrm>
          <a:prstGeom prst="rect">
            <a:avLst/>
          </a:prstGeom>
          <a:noFill/>
        </p:spPr>
        <p:txBody>
          <a:bodyPr wrap="square" rtlCol="0">
            <a:spAutoFit/>
          </a:bodyPr>
          <a:lstStyle/>
          <a:p>
            <a:r>
              <a:rPr lang="en-US" sz="750" b="1" dirty="0"/>
              <a:t>Inactive Ingredients</a:t>
            </a:r>
          </a:p>
          <a:p>
            <a:r>
              <a:rPr lang="en-US" sz="750" dirty="0"/>
              <a:t>Inactive ingredients croscarmellose sodium, D&amp;C red #33, FD&amp;C blue #1, FD&amp;C red #40, gelatin, hydroxypropyl cellulose, </a:t>
            </a:r>
            <a:r>
              <a:rPr lang="en-US" sz="750" dirty="0" err="1"/>
              <a:t>hypromellose</a:t>
            </a:r>
            <a:r>
              <a:rPr lang="en-US" sz="750" dirty="0"/>
              <a:t>, iron oxide black, iron oxide red, iron oxide yellow, polyethylene glycol, povidone, pregelatinized starch, propylene glycol, shellac glaze, stearic acid, titanium dioxide</a:t>
            </a:r>
          </a:p>
        </p:txBody>
      </p:sp>
      <p:sp>
        <p:nvSpPr>
          <p:cNvPr id="9" name="TextBox 8">
            <a:extLst>
              <a:ext uri="{FF2B5EF4-FFF2-40B4-BE49-F238E27FC236}">
                <a16:creationId xmlns:a16="http://schemas.microsoft.com/office/drawing/2014/main" id="{4021E2CB-7039-7F40-B68D-7ECDD21DBC73}"/>
              </a:ext>
            </a:extLst>
          </p:cNvPr>
          <p:cNvSpPr txBox="1"/>
          <p:nvPr/>
        </p:nvSpPr>
        <p:spPr>
          <a:xfrm>
            <a:off x="2850625" y="4637158"/>
            <a:ext cx="2757488" cy="323165"/>
          </a:xfrm>
          <a:prstGeom prst="rect">
            <a:avLst/>
          </a:prstGeom>
          <a:noFill/>
        </p:spPr>
        <p:txBody>
          <a:bodyPr wrap="square" rtlCol="0">
            <a:spAutoFit/>
          </a:bodyPr>
          <a:lstStyle/>
          <a:p>
            <a:r>
              <a:rPr lang="en-US" sz="750" b="1" dirty="0"/>
              <a:t>Ask a Doctor</a:t>
            </a:r>
          </a:p>
          <a:p>
            <a:r>
              <a:rPr lang="en-US" sz="750" dirty="0"/>
              <a:t>Ask a doctor before use if you have liver disease.</a:t>
            </a:r>
          </a:p>
        </p:txBody>
      </p:sp>
      <p:sp>
        <p:nvSpPr>
          <p:cNvPr id="10" name="TextBox 9">
            <a:extLst>
              <a:ext uri="{FF2B5EF4-FFF2-40B4-BE49-F238E27FC236}">
                <a16:creationId xmlns:a16="http://schemas.microsoft.com/office/drawing/2014/main" id="{79849F4E-6A00-D940-8D0E-A6087150BE8F}"/>
              </a:ext>
            </a:extLst>
          </p:cNvPr>
          <p:cNvSpPr txBox="1"/>
          <p:nvPr/>
        </p:nvSpPr>
        <p:spPr>
          <a:xfrm>
            <a:off x="5969399" y="0"/>
            <a:ext cx="2757488" cy="784830"/>
          </a:xfrm>
          <a:prstGeom prst="rect">
            <a:avLst/>
          </a:prstGeom>
          <a:noFill/>
        </p:spPr>
        <p:txBody>
          <a:bodyPr wrap="square" rtlCol="0">
            <a:spAutoFit/>
          </a:bodyPr>
          <a:lstStyle/>
          <a:p>
            <a:r>
              <a:rPr lang="en-US" sz="750" b="1" dirty="0"/>
              <a:t>Dosage and Administration</a:t>
            </a:r>
          </a:p>
          <a:p>
            <a:r>
              <a:rPr lang="en-US" sz="750" dirty="0"/>
              <a:t>Directions do not take more than directed adults and children 12 years and over take 2 </a:t>
            </a:r>
            <a:r>
              <a:rPr lang="en-US" sz="750" dirty="0" err="1"/>
              <a:t>gelcaps</a:t>
            </a:r>
            <a:r>
              <a:rPr lang="en-US" sz="750" dirty="0"/>
              <a:t> every 6 hours while symptoms last do not take more than 6 </a:t>
            </a:r>
            <a:r>
              <a:rPr lang="en-US" sz="750" dirty="0" err="1"/>
              <a:t>gelcaps</a:t>
            </a:r>
            <a:r>
              <a:rPr lang="en-US" sz="750" dirty="0"/>
              <a:t> in 24 hours, unless directed by a doctor do not take for more than 10 days unless directed by a doctor children under 12 years: ask a doctor</a:t>
            </a:r>
          </a:p>
        </p:txBody>
      </p:sp>
      <p:sp>
        <p:nvSpPr>
          <p:cNvPr id="11" name="TextBox 10">
            <a:extLst>
              <a:ext uri="{FF2B5EF4-FFF2-40B4-BE49-F238E27FC236}">
                <a16:creationId xmlns:a16="http://schemas.microsoft.com/office/drawing/2014/main" id="{01F9C88D-D605-7D45-8EDF-D0CF45349D7F}"/>
              </a:ext>
            </a:extLst>
          </p:cNvPr>
          <p:cNvSpPr txBox="1"/>
          <p:nvPr/>
        </p:nvSpPr>
        <p:spPr>
          <a:xfrm>
            <a:off x="5969399" y="761748"/>
            <a:ext cx="2757488" cy="438582"/>
          </a:xfrm>
          <a:prstGeom prst="rect">
            <a:avLst/>
          </a:prstGeom>
          <a:noFill/>
        </p:spPr>
        <p:txBody>
          <a:bodyPr wrap="square" rtlCol="0">
            <a:spAutoFit/>
          </a:bodyPr>
          <a:lstStyle/>
          <a:p>
            <a:r>
              <a:rPr lang="en-US" sz="750" b="1" dirty="0"/>
              <a:t>Pregnancy or Breast Feeding</a:t>
            </a:r>
          </a:p>
          <a:p>
            <a:r>
              <a:rPr lang="en-US" sz="750" dirty="0"/>
              <a:t>If pregnant or breast-feeding, ask a health professional before use.</a:t>
            </a:r>
          </a:p>
        </p:txBody>
      </p:sp>
      <p:sp>
        <p:nvSpPr>
          <p:cNvPr id="12" name="TextBox 11">
            <a:extLst>
              <a:ext uri="{FF2B5EF4-FFF2-40B4-BE49-F238E27FC236}">
                <a16:creationId xmlns:a16="http://schemas.microsoft.com/office/drawing/2014/main" id="{3FDA9621-41DC-5D4D-A891-90362F039ECE}"/>
              </a:ext>
            </a:extLst>
          </p:cNvPr>
          <p:cNvSpPr txBox="1"/>
          <p:nvPr/>
        </p:nvSpPr>
        <p:spPr>
          <a:xfrm>
            <a:off x="5969399" y="1168420"/>
            <a:ext cx="2757488" cy="669414"/>
          </a:xfrm>
          <a:prstGeom prst="rect">
            <a:avLst/>
          </a:prstGeom>
          <a:noFill/>
        </p:spPr>
        <p:txBody>
          <a:bodyPr wrap="square" rtlCol="0">
            <a:spAutoFit/>
          </a:bodyPr>
          <a:lstStyle/>
          <a:p>
            <a:r>
              <a:rPr lang="en-US" sz="750" b="1" dirty="0"/>
              <a:t>Stop Use</a:t>
            </a:r>
          </a:p>
          <a:p>
            <a:r>
              <a:rPr lang="en-US" sz="750" dirty="0"/>
              <a:t>Stop use and ask a doctor if new symptoms occur pain gets worse or lasts more than 10 days fever gets worse or lasts more than 3 days redness or swelling is present These could be signs of a serious condition..</a:t>
            </a:r>
          </a:p>
        </p:txBody>
      </p:sp>
      <p:sp>
        <p:nvSpPr>
          <p:cNvPr id="13" name="TextBox 12">
            <a:extLst>
              <a:ext uri="{FF2B5EF4-FFF2-40B4-BE49-F238E27FC236}">
                <a16:creationId xmlns:a16="http://schemas.microsoft.com/office/drawing/2014/main" id="{20342515-C847-F848-98DB-D1E46FDF3086}"/>
              </a:ext>
            </a:extLst>
          </p:cNvPr>
          <p:cNvSpPr txBox="1"/>
          <p:nvPr/>
        </p:nvSpPr>
        <p:spPr>
          <a:xfrm>
            <a:off x="5969399" y="1931752"/>
            <a:ext cx="2757488" cy="553998"/>
          </a:xfrm>
          <a:prstGeom prst="rect">
            <a:avLst/>
          </a:prstGeom>
          <a:noFill/>
        </p:spPr>
        <p:txBody>
          <a:bodyPr wrap="square" rtlCol="0">
            <a:spAutoFit/>
          </a:bodyPr>
          <a:lstStyle/>
          <a:p>
            <a:r>
              <a:rPr lang="en-US" sz="750" b="1" dirty="0"/>
              <a:t>Storage &amp; Handling</a:t>
            </a:r>
          </a:p>
          <a:p>
            <a:r>
              <a:rPr lang="en-US" sz="750" dirty="0"/>
              <a:t>Other information store at 25°C (77°F); excursions permitted between 15°-30°C (59°-86°F) avoid high humidity see end flap for expiration date and lot number</a:t>
            </a:r>
          </a:p>
        </p:txBody>
      </p:sp>
      <p:sp>
        <p:nvSpPr>
          <p:cNvPr id="14" name="TextBox 13">
            <a:extLst>
              <a:ext uri="{FF2B5EF4-FFF2-40B4-BE49-F238E27FC236}">
                <a16:creationId xmlns:a16="http://schemas.microsoft.com/office/drawing/2014/main" id="{3ACA280A-CA5E-0E43-A2EC-28FA4911E0EE}"/>
              </a:ext>
            </a:extLst>
          </p:cNvPr>
          <p:cNvSpPr txBox="1"/>
          <p:nvPr/>
        </p:nvSpPr>
        <p:spPr>
          <a:xfrm>
            <a:off x="5969399" y="2673586"/>
            <a:ext cx="2757488" cy="784830"/>
          </a:xfrm>
          <a:prstGeom prst="rect">
            <a:avLst/>
          </a:prstGeom>
          <a:noFill/>
        </p:spPr>
        <p:txBody>
          <a:bodyPr wrap="square" rtlCol="0">
            <a:spAutoFit/>
          </a:bodyPr>
          <a:lstStyle/>
          <a:p>
            <a:r>
              <a:rPr lang="en-US" sz="750" b="1" dirty="0"/>
              <a:t>Do Not Use</a:t>
            </a:r>
          </a:p>
          <a:p>
            <a:r>
              <a:rPr lang="en-US" sz="750" dirty="0"/>
              <a:t>Do not use if you are allergic to acetaminophen or any of the inactive ingredients in this product with any other drug containing acetaminophen (prescription or nonprescription). If you are not sure whether a drug contains acetaminophen, ask a doctor or pharmacist.</a:t>
            </a:r>
          </a:p>
        </p:txBody>
      </p:sp>
      <p:sp>
        <p:nvSpPr>
          <p:cNvPr id="15" name="TextBox 14">
            <a:extLst>
              <a:ext uri="{FF2B5EF4-FFF2-40B4-BE49-F238E27FC236}">
                <a16:creationId xmlns:a16="http://schemas.microsoft.com/office/drawing/2014/main" id="{5BEF928E-5F4C-1A40-BE71-2E2E9594AD8C}"/>
              </a:ext>
            </a:extLst>
          </p:cNvPr>
          <p:cNvSpPr txBox="1"/>
          <p:nvPr/>
        </p:nvSpPr>
        <p:spPr>
          <a:xfrm>
            <a:off x="5969399" y="3492277"/>
            <a:ext cx="2757488" cy="669414"/>
          </a:xfrm>
          <a:prstGeom prst="rect">
            <a:avLst/>
          </a:prstGeom>
          <a:noFill/>
        </p:spPr>
        <p:txBody>
          <a:bodyPr wrap="square" rtlCol="0">
            <a:spAutoFit/>
          </a:bodyPr>
          <a:lstStyle/>
          <a:p>
            <a:r>
              <a:rPr lang="en-US" sz="750" b="1" dirty="0"/>
              <a:t>Indications and Usage</a:t>
            </a:r>
          </a:p>
          <a:p>
            <a:r>
              <a:rPr lang="en-US" sz="750" dirty="0"/>
              <a:t>Uses temporarily relieves minor aches and pains due to: headache the common cold backache minor pain of arthritis toothache muscular aches premenstrual and menstrual cramps temporarily reduces fever</a:t>
            </a:r>
          </a:p>
        </p:txBody>
      </p:sp>
      <p:sp>
        <p:nvSpPr>
          <p:cNvPr id="16" name="TextBox 15">
            <a:extLst>
              <a:ext uri="{FF2B5EF4-FFF2-40B4-BE49-F238E27FC236}">
                <a16:creationId xmlns:a16="http://schemas.microsoft.com/office/drawing/2014/main" id="{5F05EF8C-3C30-5C42-ADC5-11280EF3582F}"/>
              </a:ext>
            </a:extLst>
          </p:cNvPr>
          <p:cNvSpPr txBox="1"/>
          <p:nvPr/>
        </p:nvSpPr>
        <p:spPr>
          <a:xfrm>
            <a:off x="5969399" y="4224426"/>
            <a:ext cx="2757488" cy="438582"/>
          </a:xfrm>
          <a:prstGeom prst="rect">
            <a:avLst/>
          </a:prstGeom>
          <a:noFill/>
        </p:spPr>
        <p:txBody>
          <a:bodyPr wrap="square" rtlCol="0">
            <a:spAutoFit/>
          </a:bodyPr>
          <a:lstStyle/>
          <a:p>
            <a:r>
              <a:rPr lang="en-US" sz="750" b="1" dirty="0"/>
              <a:t>Ask a Doctor or Pharmacist</a:t>
            </a:r>
          </a:p>
          <a:p>
            <a:r>
              <a:rPr lang="en-US" sz="750" dirty="0"/>
              <a:t>Ask a doctor or pharmacist before use if you are taking the blood thinning drug warfarin.</a:t>
            </a:r>
          </a:p>
        </p:txBody>
      </p:sp>
      <p:sp>
        <p:nvSpPr>
          <p:cNvPr id="17" name="TextBox 16">
            <a:extLst>
              <a:ext uri="{FF2B5EF4-FFF2-40B4-BE49-F238E27FC236}">
                <a16:creationId xmlns:a16="http://schemas.microsoft.com/office/drawing/2014/main" id="{A479BA5C-DA16-384A-965D-90AB06F9DBFD}"/>
              </a:ext>
            </a:extLst>
          </p:cNvPr>
          <p:cNvSpPr txBox="1"/>
          <p:nvPr/>
        </p:nvSpPr>
        <p:spPr>
          <a:xfrm>
            <a:off x="5969399" y="4662558"/>
            <a:ext cx="2757488" cy="323165"/>
          </a:xfrm>
          <a:prstGeom prst="rect">
            <a:avLst/>
          </a:prstGeom>
          <a:noFill/>
        </p:spPr>
        <p:txBody>
          <a:bodyPr wrap="square" rtlCol="0">
            <a:spAutoFit/>
          </a:bodyPr>
          <a:lstStyle/>
          <a:p>
            <a:r>
              <a:rPr lang="en-US" sz="750" b="1" dirty="0"/>
              <a:t>Active Ingredient</a:t>
            </a:r>
          </a:p>
          <a:p>
            <a:r>
              <a:rPr lang="en-US" sz="750" dirty="0"/>
              <a:t>Active ingredient (in each </a:t>
            </a:r>
            <a:r>
              <a:rPr lang="en-US" sz="750" dirty="0" err="1"/>
              <a:t>gelcap</a:t>
            </a:r>
            <a:r>
              <a:rPr lang="en-US" sz="750" dirty="0"/>
              <a:t>) Acetaminophen 500 mg</a:t>
            </a:r>
          </a:p>
        </p:txBody>
      </p:sp>
      <p:sp>
        <p:nvSpPr>
          <p:cNvPr id="19" name="TextBox 18">
            <a:extLst>
              <a:ext uri="{FF2B5EF4-FFF2-40B4-BE49-F238E27FC236}">
                <a16:creationId xmlns:a16="http://schemas.microsoft.com/office/drawing/2014/main" id="{12739A93-0B6A-C84D-89C5-C41DD2A86BC4}"/>
              </a:ext>
            </a:extLst>
          </p:cNvPr>
          <p:cNvSpPr txBox="1"/>
          <p:nvPr/>
        </p:nvSpPr>
        <p:spPr>
          <a:xfrm>
            <a:off x="8467" y="55169"/>
            <a:ext cx="1221168" cy="307777"/>
          </a:xfrm>
          <a:prstGeom prst="rect">
            <a:avLst/>
          </a:prstGeom>
          <a:noFill/>
        </p:spPr>
        <p:txBody>
          <a:bodyPr wrap="none" rtlCol="0">
            <a:spAutoFit/>
          </a:bodyPr>
          <a:lstStyle/>
          <a:p>
            <a:r>
              <a:rPr lang="en-US" sz="1400" dirty="0">
                <a:solidFill>
                  <a:srgbClr val="FF0000"/>
                </a:solidFill>
              </a:rPr>
              <a:t>Sample data…</a:t>
            </a:r>
          </a:p>
        </p:txBody>
      </p:sp>
    </p:spTree>
    <p:extLst>
      <p:ext uri="{BB962C8B-B14F-4D97-AF65-F5344CB8AC3E}">
        <p14:creationId xmlns:p14="http://schemas.microsoft.com/office/powerpoint/2010/main" val="802816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1125</Words>
  <Application>Microsoft Macintosh PowerPoint</Application>
  <PresentationFormat>Custom</PresentationFormat>
  <Paragraphs>111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Mike .</dc:creator>
  <cp:lastModifiedBy>DJ Mike .</cp:lastModifiedBy>
  <cp:revision>179</cp:revision>
  <dcterms:created xsi:type="dcterms:W3CDTF">2019-02-02T17:27:38Z</dcterms:created>
  <dcterms:modified xsi:type="dcterms:W3CDTF">2019-02-06T23:16:33Z</dcterms:modified>
</cp:coreProperties>
</file>