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sldIdLst>
    <p:sldId id="256" r:id="rId2"/>
    <p:sldId id="271" r:id="rId3"/>
    <p:sldId id="257" r:id="rId4"/>
    <p:sldId id="258" r:id="rId5"/>
    <p:sldId id="275" r:id="rId6"/>
    <p:sldId id="259" r:id="rId7"/>
    <p:sldId id="260" r:id="rId8"/>
    <p:sldId id="277" r:id="rId9"/>
    <p:sldId id="279" r:id="rId10"/>
    <p:sldId id="261" r:id="rId11"/>
    <p:sldId id="263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70373-1455-C94B-83F9-687B344060C9}" v="1" dt="2022-07-15T10:58:02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004" autoAdjust="0"/>
  </p:normalViewPr>
  <p:slideViewPr>
    <p:cSldViewPr snapToGrid="0">
      <p:cViewPr varScale="1">
        <p:scale>
          <a:sx n="64" d="100"/>
          <a:sy n="64" d="100"/>
        </p:scale>
        <p:origin x="25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Gunta" userId="ecc7d0e8285a366e" providerId="LiveId" clId="{9C370373-1455-C94B-83F9-687B344060C9}"/>
    <pc:docChg chg="modSld">
      <pc:chgData name="Andrei Gunta" userId="ecc7d0e8285a366e" providerId="LiveId" clId="{9C370373-1455-C94B-83F9-687B344060C9}" dt="2022-07-15T11:08:39.559" v="470" actId="20577"/>
      <pc:docMkLst>
        <pc:docMk/>
      </pc:docMkLst>
      <pc:sldChg chg="modSp mod">
        <pc:chgData name="Andrei Gunta" userId="ecc7d0e8285a366e" providerId="LiveId" clId="{9C370373-1455-C94B-83F9-687B344060C9}" dt="2022-07-15T10:46:53.901" v="50" actId="20577"/>
        <pc:sldMkLst>
          <pc:docMk/>
          <pc:sldMk cId="4150261871" sldId="258"/>
        </pc:sldMkLst>
        <pc:spChg chg="mod">
          <ac:chgData name="Andrei Gunta" userId="ecc7d0e8285a366e" providerId="LiveId" clId="{9C370373-1455-C94B-83F9-687B344060C9}" dt="2022-07-15T10:46:53.901" v="50" actId="20577"/>
          <ac:spMkLst>
            <pc:docMk/>
            <pc:sldMk cId="4150261871" sldId="258"/>
            <ac:spMk id="3" creationId="{5EA24EA4-5805-B5CF-1187-76471D0E6587}"/>
          </ac:spMkLst>
        </pc:spChg>
      </pc:sldChg>
      <pc:sldChg chg="modSp mod">
        <pc:chgData name="Andrei Gunta" userId="ecc7d0e8285a366e" providerId="LiveId" clId="{9C370373-1455-C94B-83F9-687B344060C9}" dt="2022-07-15T10:53:23.461" v="85" actId="20577"/>
        <pc:sldMkLst>
          <pc:docMk/>
          <pc:sldMk cId="1720002855" sldId="259"/>
        </pc:sldMkLst>
        <pc:spChg chg="mod">
          <ac:chgData name="Andrei Gunta" userId="ecc7d0e8285a366e" providerId="LiveId" clId="{9C370373-1455-C94B-83F9-687B344060C9}" dt="2022-07-15T10:53:23.461" v="85" actId="20577"/>
          <ac:spMkLst>
            <pc:docMk/>
            <pc:sldMk cId="1720002855" sldId="259"/>
            <ac:spMk id="3" creationId="{86740AD2-9752-2867-BF44-3236F645BA6B}"/>
          </ac:spMkLst>
        </pc:spChg>
      </pc:sldChg>
      <pc:sldChg chg="modSp mod">
        <pc:chgData name="Andrei Gunta" userId="ecc7d0e8285a366e" providerId="LiveId" clId="{9C370373-1455-C94B-83F9-687B344060C9}" dt="2022-07-15T11:08:39.559" v="470" actId="20577"/>
        <pc:sldMkLst>
          <pc:docMk/>
          <pc:sldMk cId="931856790" sldId="265"/>
        </pc:sldMkLst>
        <pc:spChg chg="mod">
          <ac:chgData name="Andrei Gunta" userId="ecc7d0e8285a366e" providerId="LiveId" clId="{9C370373-1455-C94B-83F9-687B344060C9}" dt="2022-07-15T11:08:39.559" v="470" actId="20577"/>
          <ac:spMkLst>
            <pc:docMk/>
            <pc:sldMk cId="931856790" sldId="265"/>
            <ac:spMk id="3" creationId="{82DDD5FD-6A6E-7740-ED63-9DBADF13FC56}"/>
          </ac:spMkLst>
        </pc:spChg>
      </pc:sldChg>
      <pc:sldChg chg="modSp mod">
        <pc:chgData name="Andrei Gunta" userId="ecc7d0e8285a366e" providerId="LiveId" clId="{9C370373-1455-C94B-83F9-687B344060C9}" dt="2022-07-15T10:42:54.159" v="7" actId="20577"/>
        <pc:sldMkLst>
          <pc:docMk/>
          <pc:sldMk cId="3073808454" sldId="271"/>
        </pc:sldMkLst>
        <pc:spChg chg="mod">
          <ac:chgData name="Andrei Gunta" userId="ecc7d0e8285a366e" providerId="LiveId" clId="{9C370373-1455-C94B-83F9-687B344060C9}" dt="2022-07-15T10:42:54.159" v="7" actId="20577"/>
          <ac:spMkLst>
            <pc:docMk/>
            <pc:sldMk cId="3073808454" sldId="271"/>
            <ac:spMk id="3" creationId="{E71D6E58-4DB7-AE2C-446D-E909A8C40A1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Windows - Chrome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DC-4B8B-A3D5-0FAC5F96170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DC-4B8B-A3D5-0FAC5F961709}"/>
              </c:ext>
            </c:extLst>
          </c:dPt>
          <c:dLbls>
            <c:dLbl>
              <c:idx val="0"/>
              <c:layout>
                <c:manualLayout>
                  <c:x val="-0.18340459850692065"/>
                  <c:y val="-0.2015709346464752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881287975270776"/>
                      <c:h val="0.1828251355990941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4DC-4B8B-A3D5-0FAC5F961709}"/>
                </c:ext>
              </c:extLst>
            </c:dLbl>
            <c:dLbl>
              <c:idx val="1"/>
              <c:layout>
                <c:manualLayout>
                  <c:x val="0.16763597679595751"/>
                  <c:y val="0.1101519446022855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4DC-4B8B-A3D5-0FAC5F9617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Passed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DC-4B8B-A3D5-0FAC5F96170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Windows - Chrome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34-4EA3-B3B2-EC12F073012C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34-4EA3-B3B2-EC12F073012C}"/>
              </c:ext>
            </c:extLst>
          </c:dPt>
          <c:dLbls>
            <c:dLbl>
              <c:idx val="0"/>
              <c:layout>
                <c:manualLayout>
                  <c:x val="-0.18340459850692065"/>
                  <c:y val="-0.2015709346464752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881287975270776"/>
                      <c:h val="0.1828251355990941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734-4EA3-B3B2-EC12F073012C}"/>
                </c:ext>
              </c:extLst>
            </c:dLbl>
            <c:dLbl>
              <c:idx val="1"/>
              <c:layout>
                <c:manualLayout>
                  <c:x val="0.16995888345905832"/>
                  <c:y val="0.1104306390565534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34-4EA3-B3B2-EC12F07301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Passed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34-4EA3-B3B2-EC12F073012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Postman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3D-4B79-8B49-D07A77C210A8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3D-4B79-8B49-D07A77C210A8}"/>
              </c:ext>
            </c:extLst>
          </c:dPt>
          <c:dLbls>
            <c:dLbl>
              <c:idx val="0"/>
              <c:layout>
                <c:manualLayout>
                  <c:x val="2.2501709744363739E-2"/>
                  <c:y val="-0.2393524360147437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881287975270776"/>
                      <c:h val="0.1828251355990941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D3D-4B79-8B49-D07A77C210A8}"/>
                </c:ext>
              </c:extLst>
            </c:dLbl>
            <c:dLbl>
              <c:idx val="1"/>
              <c:layout>
                <c:manualLayout>
                  <c:x val="0.11263600111190898"/>
                  <c:y val="0.1387447580052052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3D-4B79-8B49-D07A77C210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Passed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3D-4B79-8B49-D07A77C210A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62256-9753-4F53-8A1B-D4C65044B82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E87BA-2D7B-4752-8B38-4C5640B6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8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9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6174391-A368-4A93-A17D-3999B532AFC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4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174391-A368-4A93-A17D-3999B532AFC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hiondays.r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834F-0AAB-4482-C1DB-DF654646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472525"/>
            <a:ext cx="8991600" cy="2628420"/>
          </a:xfrm>
        </p:spPr>
        <p:txBody>
          <a:bodyPr>
            <a:normAutofit/>
          </a:bodyPr>
          <a:lstStyle/>
          <a:p>
            <a:r>
              <a:rPr lang="en-US" dirty="0"/>
              <a:t>E-commerce website</a:t>
            </a:r>
            <a:br>
              <a:rPr lang="en-US" dirty="0"/>
            </a:br>
            <a:r>
              <a:rPr lang="en-US" dirty="0"/>
              <a:t>testing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43CA6-6CB3-4642-7BF3-955C11BC6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7166"/>
            <a:ext cx="9144000" cy="1655762"/>
          </a:xfrm>
        </p:spPr>
        <p:txBody>
          <a:bodyPr/>
          <a:lstStyle/>
          <a:p>
            <a:r>
              <a:rPr lang="en-US" dirty="0"/>
              <a:t>Author:  Andrei Gunta</a:t>
            </a:r>
          </a:p>
          <a:p>
            <a:r>
              <a:rPr lang="en-US" dirty="0"/>
              <a:t>Date: July 2022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508C5-758C-4B0F-B401-CB5575AE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86" y="2786735"/>
            <a:ext cx="4336827" cy="10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7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AF2A-B5FD-C2C4-774F-57AED093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Bugs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D5FD-6A6E-7740-ED63-9DBADF13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43590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Bugs overview:</a:t>
            </a:r>
          </a:p>
          <a:p>
            <a:pPr lvl="2"/>
            <a:r>
              <a:rPr lang="en-GB" dirty="0">
                <a:solidFill>
                  <a:srgbClr val="404040"/>
                </a:solidFill>
              </a:rPr>
              <a:t>3 bugs were found on Test Suite Windows, each with an identical twin on Test Suite macOS</a:t>
            </a:r>
          </a:p>
          <a:p>
            <a:pPr lvl="2"/>
            <a:r>
              <a:rPr lang="en-GB" dirty="0">
                <a:solidFill>
                  <a:srgbClr val="404040"/>
                </a:solidFill>
              </a:rPr>
              <a:t>The severity of the bugs was normal with normal impact on the product’s functionality</a:t>
            </a:r>
          </a:p>
          <a:p>
            <a:pPr lvl="2"/>
            <a:r>
              <a:rPr lang="en-GB" dirty="0">
                <a:solidFill>
                  <a:srgbClr val="404040"/>
                </a:solidFill>
              </a:rPr>
              <a:t>The </a:t>
            </a:r>
            <a:r>
              <a:rPr lang="en-US" dirty="0">
                <a:solidFill>
                  <a:srgbClr val="404040"/>
                </a:solidFill>
              </a:rPr>
              <a:t>bugs were reported in </a:t>
            </a:r>
            <a:r>
              <a:rPr lang="en-US" dirty="0" err="1">
                <a:solidFill>
                  <a:srgbClr val="404040"/>
                </a:solidFill>
              </a:rPr>
              <a:t>MantisBT</a:t>
            </a:r>
            <a:r>
              <a:rPr lang="en-US" dirty="0">
                <a:solidFill>
                  <a:srgbClr val="404040"/>
                </a:solidFill>
              </a:rPr>
              <a:t> for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6832A-0648-32A9-C6D5-A60D44D5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59" y="3348192"/>
            <a:ext cx="7887505" cy="19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1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645D7-81C5-7225-A0D5-1F3ABC9B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C8B-D835-DF00-4659-A3A0F146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43590"/>
            <a:ext cx="8779512" cy="3547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Following both functional and non-functional testing of the product, the results are: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all the main features are working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good website loading speed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optimal communication between client and server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The product can be improved in terms of accessibility to: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meet the needs of all users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meet legal requirements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improve overall experience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0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7562E-F919-1F51-100F-57BFEC6D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2434-2B8F-7422-7308-9E8D3DC7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43590"/>
            <a:ext cx="8779512" cy="3551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Team player – care about helping the team to succeed</a:t>
            </a:r>
          </a:p>
          <a:p>
            <a:r>
              <a:rPr lang="en-US" dirty="0">
                <a:solidFill>
                  <a:srgbClr val="404040"/>
                </a:solidFill>
              </a:rPr>
              <a:t>Open to feedback – ask and accept constructive feedback</a:t>
            </a:r>
          </a:p>
          <a:p>
            <a:r>
              <a:rPr lang="en-US" dirty="0">
                <a:solidFill>
                  <a:srgbClr val="404040"/>
                </a:solidFill>
              </a:rPr>
              <a:t>Right attitude – help improving the quality rather than criticizing someone’s work</a:t>
            </a:r>
          </a:p>
          <a:p>
            <a:r>
              <a:rPr lang="en-US" dirty="0">
                <a:solidFill>
                  <a:srgbClr val="404040"/>
                </a:solidFill>
              </a:rPr>
              <a:t>Constant learning – acquire knowledge to gain new skills and expertise </a:t>
            </a:r>
          </a:p>
          <a:p>
            <a:r>
              <a:rPr lang="en-US" dirty="0">
                <a:solidFill>
                  <a:srgbClr val="404040"/>
                </a:solidFill>
              </a:rPr>
              <a:t>Understand priority – Test high impact functions first</a:t>
            </a:r>
          </a:p>
          <a:p>
            <a:r>
              <a:rPr lang="en-US" dirty="0">
                <a:solidFill>
                  <a:srgbClr val="404040"/>
                </a:solidFill>
              </a:rPr>
              <a:t>Get to know the programmers - socialize</a:t>
            </a:r>
          </a:p>
          <a:p>
            <a:r>
              <a:rPr lang="en-US" dirty="0">
                <a:solidFill>
                  <a:srgbClr val="404040"/>
                </a:solidFill>
              </a:rPr>
              <a:t>Be proud of your job</a:t>
            </a:r>
          </a:p>
          <a:p>
            <a:r>
              <a:rPr lang="en-US" dirty="0">
                <a:solidFill>
                  <a:srgbClr val="404040"/>
                </a:solidFill>
              </a:rPr>
              <a:t>HAVE FUN </a:t>
            </a:r>
            <a:r>
              <a:rPr lang="en-US" dirty="0">
                <a:solidFill>
                  <a:srgbClr val="40404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1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834F-0AAB-4482-C1DB-DF654646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472525"/>
            <a:ext cx="8991600" cy="2628420"/>
          </a:xfrm>
        </p:spPr>
        <p:txBody>
          <a:bodyPr>
            <a:normAutofit/>
          </a:bodyPr>
          <a:lstStyle/>
          <a:p>
            <a:r>
              <a:rPr lang="en-US" dirty="0"/>
              <a:t>Feedback</a:t>
            </a:r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283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F2155-CE10-3BFB-41AB-0A03CAB7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6E58-4DB7-AE2C-446D-E909A8C4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5970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e-commerce website </a:t>
            </a:r>
            <a:r>
              <a:rPr lang="en-US" dirty="0">
                <a:solidFill>
                  <a:srgbClr val="404040"/>
                </a:solidFill>
                <a:hlinkClick r:id="rId2"/>
              </a:rPr>
              <a:t>www.fashiondays.ro</a:t>
            </a:r>
            <a:r>
              <a:rPr lang="en-US" dirty="0">
                <a:solidFill>
                  <a:srgbClr val="404040"/>
                </a:solidFill>
              </a:rPr>
              <a:t> is one of the biggest online clothing shops in Romania</a:t>
            </a:r>
          </a:p>
          <a:p>
            <a:r>
              <a:rPr lang="en-US" dirty="0">
                <a:solidFill>
                  <a:srgbClr val="404040"/>
                </a:solidFill>
              </a:rPr>
              <a:t> Everything started in 2009 on the Romanian market and is present today in Hungary and Bulgaria.</a:t>
            </a:r>
          </a:p>
          <a:p>
            <a:r>
              <a:rPr lang="en-US" dirty="0">
                <a:solidFill>
                  <a:srgbClr val="404040"/>
                </a:solidFill>
              </a:rPr>
              <a:t>In 2015 became part of the eMAG group, and this partnership contributed even more to the consolidation of the leading position on the e-commerce fashion market in the region.</a:t>
            </a:r>
          </a:p>
          <a:p>
            <a:r>
              <a:rPr lang="en-US" dirty="0">
                <a:solidFill>
                  <a:srgbClr val="404040"/>
                </a:solidFill>
              </a:rPr>
              <a:t>In 2019 the shopping experience has become simpler, faster, more efficient with delivery to eMAG </a:t>
            </a:r>
            <a:r>
              <a:rPr lang="en-US" dirty="0" err="1">
                <a:solidFill>
                  <a:srgbClr val="404040"/>
                </a:solidFill>
              </a:rPr>
              <a:t>easybox</a:t>
            </a:r>
            <a:r>
              <a:rPr lang="en-US" dirty="0">
                <a:solidFill>
                  <a:srgbClr val="404040"/>
                </a:solidFill>
              </a:rPr>
              <a:t> locks in Bucharest, Ilfov and most major cities.</a:t>
            </a:r>
          </a:p>
          <a:p>
            <a:r>
              <a:rPr lang="en-US" dirty="0">
                <a:solidFill>
                  <a:srgbClr val="404040"/>
                </a:solidFill>
              </a:rPr>
              <a:t>Fashion Days is the online destination that offers shopping and inspiration, anywhere and anytime, to over 1,500,000 customers in Romania, Bulgaria and Hungary.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0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F2155-CE10-3BFB-41AB-0A03CAB7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The testing strategy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6E58-4DB7-AE2C-446D-E909A8C4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5970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Web application breakdown using mind map</a:t>
            </a:r>
          </a:p>
          <a:p>
            <a:r>
              <a:rPr lang="en-US" dirty="0">
                <a:solidFill>
                  <a:srgbClr val="404040"/>
                </a:solidFill>
              </a:rPr>
              <a:t>Functionalities identification and review against requirements</a:t>
            </a:r>
          </a:p>
          <a:p>
            <a:r>
              <a:rPr lang="en-US" dirty="0">
                <a:solidFill>
                  <a:srgbClr val="404040"/>
                </a:solidFill>
              </a:rPr>
              <a:t>Features selection to go under test</a:t>
            </a:r>
          </a:p>
          <a:p>
            <a:r>
              <a:rPr lang="en-US" dirty="0">
                <a:solidFill>
                  <a:srgbClr val="404040"/>
                </a:solidFill>
              </a:rPr>
              <a:t>Testing types and testing techniques selection</a:t>
            </a:r>
          </a:p>
          <a:p>
            <a:r>
              <a:rPr lang="en-US" dirty="0">
                <a:solidFill>
                  <a:srgbClr val="404040"/>
                </a:solidFill>
              </a:rPr>
              <a:t>Test scenarios, test cases and test data</a:t>
            </a:r>
          </a:p>
          <a:p>
            <a:r>
              <a:rPr lang="en-US" dirty="0">
                <a:solidFill>
                  <a:srgbClr val="404040"/>
                </a:solidFill>
              </a:rPr>
              <a:t>Test execution</a:t>
            </a:r>
          </a:p>
          <a:p>
            <a:r>
              <a:rPr lang="en-US" dirty="0">
                <a:solidFill>
                  <a:srgbClr val="404040"/>
                </a:solidFill>
              </a:rPr>
              <a:t>Bugs overview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9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5EFE4-D667-1B9E-12BA-FC628DEA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Tools used in the testing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4EA4-5805-B5CF-1187-76471D0E6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3269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Mind map: Diagrams.net</a:t>
            </a:r>
          </a:p>
          <a:p>
            <a:r>
              <a:rPr lang="en-US" dirty="0">
                <a:solidFill>
                  <a:srgbClr val="404040"/>
                </a:solidFill>
              </a:rPr>
              <a:t>Test cases: Microsoft Excel</a:t>
            </a:r>
          </a:p>
          <a:p>
            <a:r>
              <a:rPr lang="en-US" dirty="0">
                <a:solidFill>
                  <a:srgbClr val="404040"/>
                </a:solidFill>
              </a:rPr>
              <a:t>Page speed:  Webpagetest.org,  </a:t>
            </a:r>
            <a:r>
              <a:rPr lang="en-US" dirty="0" err="1">
                <a:solidFill>
                  <a:srgbClr val="404040"/>
                </a:solidFill>
              </a:rPr>
              <a:t>pagespeed.web.dev</a:t>
            </a:r>
            <a:endParaRPr lang="en-US" dirty="0">
              <a:solidFill>
                <a:srgbClr val="404040"/>
              </a:solidFill>
            </a:endParaRPr>
          </a:p>
          <a:p>
            <a:pPr algn="just"/>
            <a:r>
              <a:rPr lang="en-US" dirty="0">
                <a:solidFill>
                  <a:srgbClr val="404040"/>
                </a:solidFill>
              </a:rPr>
              <a:t>Ping check:  Windows CLI, check-host.net</a:t>
            </a:r>
          </a:p>
          <a:p>
            <a:r>
              <a:rPr lang="en-US" dirty="0">
                <a:solidFill>
                  <a:srgbClr val="404040"/>
                </a:solidFill>
              </a:rPr>
              <a:t>Accessibility: https://achecker.achecks.ca/checker/index.php, https://wave.webaim.org/</a:t>
            </a:r>
          </a:p>
          <a:p>
            <a:r>
              <a:rPr lang="en-US" dirty="0">
                <a:solidFill>
                  <a:srgbClr val="404040"/>
                </a:solidFill>
              </a:rPr>
              <a:t>API testing: Postman</a:t>
            </a:r>
          </a:p>
          <a:p>
            <a:r>
              <a:rPr lang="en-US" dirty="0">
                <a:solidFill>
                  <a:srgbClr val="404040"/>
                </a:solidFill>
              </a:rPr>
              <a:t>Performance testing: </a:t>
            </a:r>
            <a:r>
              <a:rPr lang="en-US" dirty="0" err="1">
                <a:solidFill>
                  <a:srgbClr val="404040"/>
                </a:solidFill>
              </a:rPr>
              <a:t>Jmeter</a:t>
            </a: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Bug tracking: </a:t>
            </a:r>
            <a:r>
              <a:rPr lang="en-US" dirty="0" err="1">
                <a:solidFill>
                  <a:srgbClr val="404040"/>
                </a:solidFill>
              </a:rPr>
              <a:t>MantisBT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6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2A617BD-3828-C1B9-63AD-FE8A4DD36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37" y="0"/>
            <a:ext cx="9969726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D86385-9791-8E32-2FC4-F119E23F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636" y="219768"/>
            <a:ext cx="369341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MIND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8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4D86E-AF50-6414-5ECC-8472778B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Testing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0AD2-9752-2867-BF44-3236F645B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744" y="1843590"/>
            <a:ext cx="8779512" cy="356661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1900" dirty="0">
                <a:solidFill>
                  <a:srgbClr val="404040"/>
                </a:solidFill>
              </a:rPr>
              <a:t>Functional tests: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Smoke test to identify critical bugs in major features</a:t>
            </a:r>
          </a:p>
          <a:p>
            <a:pPr lvl="2">
              <a:lnSpc>
                <a:spcPct val="120000"/>
              </a:lnSpc>
            </a:pPr>
            <a:r>
              <a:rPr lang="en-US" sz="1700" dirty="0">
                <a:solidFill>
                  <a:srgbClr val="404040"/>
                </a:solidFill>
              </a:rPr>
              <a:t>Dynamic UI exploratory testing in happy flows</a:t>
            </a:r>
          </a:p>
          <a:p>
            <a:pPr marL="457200" lvl="2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lvl="1"/>
            <a:r>
              <a:rPr lang="en-US" sz="1900" dirty="0">
                <a:solidFill>
                  <a:srgbClr val="404040"/>
                </a:solidFill>
              </a:rPr>
              <a:t>Non functional tests: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Accessibility – Web Content Accessibility Guidelines 2.0 (WCAG 2.0), </a:t>
            </a:r>
            <a:r>
              <a:rPr lang="en-US" sz="1700" dirty="0" err="1">
                <a:solidFill>
                  <a:srgbClr val="404040"/>
                </a:solidFill>
              </a:rPr>
              <a:t>WebAIM</a:t>
            </a:r>
            <a:endParaRPr lang="en-US" sz="1700" dirty="0">
              <a:solidFill>
                <a:srgbClr val="404040"/>
              </a:solidFill>
            </a:endParaRP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Connectivity – Ping check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API testing – HTTP requests 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Performance – Page speed tests, response times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Compatibility – Cross platform and cross-browser tests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0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6F716-12BB-96EC-6E5E-70DE1321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Test cases and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E674-6217-736F-3267-A944AB49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43590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test cases were designed to validate the main features of the application.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Test Suite Windows-Chrome: 50 test case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Test Suite macOS-Safari: 45 test cases</a:t>
            </a:r>
          </a:p>
          <a:p>
            <a:r>
              <a:rPr lang="en-US" dirty="0">
                <a:solidFill>
                  <a:srgbClr val="404040"/>
                </a:solidFill>
              </a:rPr>
              <a:t>Test data used in the process: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Valid test data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Invalid test data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Absent test data (no data or blank)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0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AF2A-B5FD-C2C4-774F-57AED093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Test cases results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D5FD-6A6E-7740-ED63-9DBADF13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47" y="1787759"/>
            <a:ext cx="3987834" cy="929083"/>
          </a:xfrm>
        </p:spPr>
        <p:txBody>
          <a:bodyPr>
            <a:normAutofit lnSpcReduction="10000"/>
          </a:bodyPr>
          <a:lstStyle/>
          <a:p>
            <a:pPr marL="457200" lvl="2" indent="0" algn="ctr">
              <a:buNone/>
            </a:pPr>
            <a:r>
              <a:rPr lang="en-US" b="1" dirty="0">
                <a:solidFill>
                  <a:srgbClr val="404040"/>
                </a:solidFill>
              </a:rPr>
              <a:t>Windows – Chrome</a:t>
            </a:r>
          </a:p>
          <a:p>
            <a:pPr marL="457200" lvl="2" indent="0" algn="ctr">
              <a:buNone/>
            </a:pPr>
            <a:r>
              <a:rPr lang="en-GB" dirty="0">
                <a:solidFill>
                  <a:srgbClr val="404040"/>
                </a:solidFill>
              </a:rPr>
              <a:t>50 test cases, from which 47 passed and 3 failed, with a pass ratio of 94.33%</a:t>
            </a:r>
          </a:p>
        </p:txBody>
      </p:sp>
      <p:graphicFrame>
        <p:nvGraphicFramePr>
          <p:cNvPr id="9" name="Content Placeholder 19">
            <a:extLst>
              <a:ext uri="{FF2B5EF4-FFF2-40B4-BE49-F238E27FC236}">
                <a16:creationId xmlns:a16="http://schemas.microsoft.com/office/drawing/2014/main" id="{F9BEDEB7-0600-FB8C-BDC5-A5977B2949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698750"/>
              </p:ext>
            </p:extLst>
          </p:nvPr>
        </p:nvGraphicFramePr>
        <p:xfrm>
          <a:off x="1885033" y="2750378"/>
          <a:ext cx="3694547" cy="2665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BD742A5-7E7C-9EB3-E8B2-CC064BB725E4}"/>
              </a:ext>
            </a:extLst>
          </p:cNvPr>
          <p:cNvSpPr txBox="1"/>
          <p:nvPr/>
        </p:nvSpPr>
        <p:spPr>
          <a:xfrm>
            <a:off x="5921647" y="1787759"/>
            <a:ext cx="47931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2" indent="0" algn="ctr">
              <a:buNone/>
            </a:pPr>
            <a:r>
              <a:rPr lang="en-US" sz="1600" b="1" dirty="0">
                <a:solidFill>
                  <a:srgbClr val="404040"/>
                </a:solidFill>
              </a:rPr>
              <a:t>macOS – Safari</a:t>
            </a:r>
          </a:p>
          <a:p>
            <a:pPr marL="457200" lvl="2" indent="0" algn="ctr">
              <a:buNone/>
            </a:pPr>
            <a:r>
              <a:rPr lang="en-GB" sz="1600" dirty="0">
                <a:solidFill>
                  <a:srgbClr val="404040"/>
                </a:solidFill>
              </a:rPr>
              <a:t>45 test cases, from which 42 passed and 3 failed, with a pass ratio of 91.90%</a:t>
            </a:r>
          </a:p>
        </p:txBody>
      </p:sp>
      <p:graphicFrame>
        <p:nvGraphicFramePr>
          <p:cNvPr id="14" name="Content Placeholder 19">
            <a:extLst>
              <a:ext uri="{FF2B5EF4-FFF2-40B4-BE49-F238E27FC236}">
                <a16:creationId xmlns:a16="http://schemas.microsoft.com/office/drawing/2014/main" id="{B3DDDCE1-0153-325A-99E0-DC3D553F11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304010"/>
              </p:ext>
            </p:extLst>
          </p:nvPr>
        </p:nvGraphicFramePr>
        <p:xfrm>
          <a:off x="6577516" y="2750378"/>
          <a:ext cx="3962882" cy="2683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8264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AF2A-B5FD-C2C4-774F-57AED093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Test cases results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D5FD-6A6E-7740-ED63-9DBADF13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724865"/>
            <a:ext cx="4049979" cy="1827804"/>
          </a:xfrm>
        </p:spPr>
        <p:txBody>
          <a:bodyPr>
            <a:normAutofit lnSpcReduction="10000"/>
          </a:bodyPr>
          <a:lstStyle/>
          <a:p>
            <a:pPr marL="457200" lvl="2" indent="0" algn="ctr">
              <a:buNone/>
            </a:pPr>
            <a:r>
              <a:rPr lang="en-US" b="1" dirty="0">
                <a:solidFill>
                  <a:srgbClr val="404040"/>
                </a:solidFill>
              </a:rPr>
              <a:t>Postman</a:t>
            </a:r>
          </a:p>
          <a:p>
            <a:pPr marL="457200" lvl="2" indent="0">
              <a:buNone/>
            </a:pPr>
            <a:r>
              <a:rPr lang="en-US" dirty="0">
                <a:solidFill>
                  <a:srgbClr val="404040"/>
                </a:solidFill>
              </a:rPr>
              <a:t>GET method and response time: 10 test cases were run with a pass ratio 100%</a:t>
            </a:r>
          </a:p>
          <a:p>
            <a:pPr lvl="3"/>
            <a:r>
              <a:rPr lang="en-US" sz="1400" dirty="0">
                <a:solidFill>
                  <a:srgbClr val="404040"/>
                </a:solidFill>
              </a:rPr>
              <a:t>GET method - status code 200 is OK</a:t>
            </a:r>
          </a:p>
          <a:p>
            <a:pPr lvl="3"/>
            <a:r>
              <a:rPr lang="en-US" sz="1400" dirty="0">
                <a:solidFill>
                  <a:srgbClr val="404040"/>
                </a:solidFill>
              </a:rPr>
              <a:t>GET method – Response time is less than 200 </a:t>
            </a:r>
            <a:r>
              <a:rPr lang="en-US" sz="1400" dirty="0" err="1">
                <a:solidFill>
                  <a:srgbClr val="404040"/>
                </a:solidFill>
              </a:rPr>
              <a:t>ms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C15A6A-CB48-585E-976E-2086B242E833}"/>
              </a:ext>
            </a:extLst>
          </p:cNvPr>
          <p:cNvSpPr txBox="1">
            <a:spLocks/>
          </p:cNvSpPr>
          <p:nvPr/>
        </p:nvSpPr>
        <p:spPr>
          <a:xfrm>
            <a:off x="6096000" y="1710075"/>
            <a:ext cx="4389756" cy="1546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 algn="ctr">
              <a:buNone/>
            </a:pPr>
            <a:r>
              <a:rPr lang="en-US" b="1" dirty="0" err="1">
                <a:solidFill>
                  <a:srgbClr val="404040"/>
                </a:solidFill>
              </a:rPr>
              <a:t>Jmeter</a:t>
            </a:r>
            <a:endParaRPr lang="en-US" b="1" dirty="0">
              <a:solidFill>
                <a:srgbClr val="404040"/>
              </a:solidFill>
            </a:endParaRPr>
          </a:p>
          <a:p>
            <a:pPr marL="457200" lvl="2" indent="0">
              <a:buNone/>
            </a:pPr>
            <a:r>
              <a:rPr lang="en-US" dirty="0">
                <a:solidFill>
                  <a:srgbClr val="404040"/>
                </a:solidFill>
              </a:rPr>
              <a:t>GET method and response time:  900 sample requests, with a pass ratio of 91.11%</a:t>
            </a:r>
          </a:p>
          <a:p>
            <a:pPr lvl="3"/>
            <a:r>
              <a:rPr lang="en-US" sz="1400" dirty="0">
                <a:solidFill>
                  <a:srgbClr val="404040"/>
                </a:solidFill>
              </a:rPr>
              <a:t>Duration assertion 1000 </a:t>
            </a:r>
            <a:r>
              <a:rPr lang="en-US" sz="1400" dirty="0" err="1">
                <a:solidFill>
                  <a:srgbClr val="404040"/>
                </a:solidFill>
              </a:rPr>
              <a:t>ms</a:t>
            </a:r>
            <a:endParaRPr lang="en-US" sz="1400" dirty="0">
              <a:solidFill>
                <a:srgbClr val="404040"/>
              </a:solidFill>
            </a:endParaRPr>
          </a:p>
          <a:p>
            <a:pPr lvl="3"/>
            <a:r>
              <a:rPr lang="en-US" sz="1400" dirty="0">
                <a:solidFill>
                  <a:srgbClr val="404040"/>
                </a:solidFill>
              </a:rPr>
              <a:t>Response assertion status code 200</a:t>
            </a:r>
          </a:p>
          <a:p>
            <a:pPr lvl="3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1ED063-DCDA-269D-5CCB-F230C46FA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641" y="3256841"/>
            <a:ext cx="2314898" cy="2353003"/>
          </a:xfrm>
          <a:prstGeom prst="rect">
            <a:avLst/>
          </a:prstGeom>
        </p:spPr>
      </p:pic>
      <p:graphicFrame>
        <p:nvGraphicFramePr>
          <p:cNvPr id="13" name="Content Placeholder 19">
            <a:extLst>
              <a:ext uri="{FF2B5EF4-FFF2-40B4-BE49-F238E27FC236}">
                <a16:creationId xmlns:a16="http://schemas.microsoft.com/office/drawing/2014/main" id="{E63DFE14-0F39-DDF2-6F73-8AF4437466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390935"/>
              </p:ext>
            </p:extLst>
          </p:nvPr>
        </p:nvGraphicFramePr>
        <p:xfrm>
          <a:off x="2363903" y="3256840"/>
          <a:ext cx="3392320" cy="2353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85070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672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E-commerce website testing  </vt:lpstr>
      <vt:lpstr>THE PRODUCT</vt:lpstr>
      <vt:lpstr>The testing strategy</vt:lpstr>
      <vt:lpstr>Tools used in the testing process</vt:lpstr>
      <vt:lpstr>MIND MAP</vt:lpstr>
      <vt:lpstr>Testing types</vt:lpstr>
      <vt:lpstr>Test cases and test data</vt:lpstr>
      <vt:lpstr>Test cases results 1/2</vt:lpstr>
      <vt:lpstr>Test cases results 2/2</vt:lpstr>
      <vt:lpstr>Bugs overview</vt:lpstr>
      <vt:lpstr>CONCLUSIONS</vt:lpstr>
      <vt:lpstr>LESSONS LEARNT</vt:lpstr>
      <vt:lpstr>Feedback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Gunta</dc:creator>
  <cp:lastModifiedBy>Cristina Bratu</cp:lastModifiedBy>
  <cp:revision>42</cp:revision>
  <dcterms:created xsi:type="dcterms:W3CDTF">2022-06-02T06:19:52Z</dcterms:created>
  <dcterms:modified xsi:type="dcterms:W3CDTF">2022-08-08T07:29:15Z</dcterms:modified>
</cp:coreProperties>
</file>