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3" r:id="rId9"/>
    <p:sldId id="264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969" autoAdjust="0"/>
  </p:normalViewPr>
  <p:slideViewPr>
    <p:cSldViewPr snapToGrid="0">
      <p:cViewPr varScale="1">
        <p:scale>
          <a:sx n="42" d="100"/>
          <a:sy n="42" d="100"/>
        </p:scale>
        <p:origin x="72" y="5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62256-9753-4F53-8A1B-D4C65044B821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E87BA-2D7B-4752-8B38-4C5640B62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3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4391-A368-4A93-A17D-3999B532AFCD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0C4-378C-4C3A-BA4C-6EA08392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4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4391-A368-4A93-A17D-3999B532AFCD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0C4-378C-4C3A-BA4C-6EA08392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8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4391-A368-4A93-A17D-3999B532AFCD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0C4-378C-4C3A-BA4C-6EA08392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4391-A368-4A93-A17D-3999B532AFCD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0C4-378C-4C3A-BA4C-6EA08392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4391-A368-4A93-A17D-3999B532AFCD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0C4-378C-4C3A-BA4C-6EA08392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70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4391-A368-4A93-A17D-3999B532AFCD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0C4-378C-4C3A-BA4C-6EA08392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5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4391-A368-4A93-A17D-3999B532AFCD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0C4-378C-4C3A-BA4C-6EA08392B49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4391-A368-4A93-A17D-3999B532AFCD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0C4-378C-4C3A-BA4C-6EA08392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9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4391-A368-4A93-A17D-3999B532AFCD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0C4-378C-4C3A-BA4C-6EA08392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4391-A368-4A93-A17D-3999B532AFCD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0C4-378C-4C3A-BA4C-6EA08392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1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6174391-A368-4A93-A17D-3999B532AFCD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0C4-378C-4C3A-BA4C-6EA08392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4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6174391-A368-4A93-A17D-3999B532AFCD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07A40C4-378C-4C3A-BA4C-6EA08392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834F-0AAB-4482-C1DB-DF654646B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1472525"/>
            <a:ext cx="8991600" cy="2628420"/>
          </a:xfrm>
        </p:spPr>
        <p:txBody>
          <a:bodyPr>
            <a:normAutofit/>
          </a:bodyPr>
          <a:lstStyle/>
          <a:p>
            <a:r>
              <a:rPr lang="en-US" dirty="0"/>
              <a:t>E-commerce website</a:t>
            </a:r>
            <a:br>
              <a:rPr lang="en-US" dirty="0"/>
            </a:br>
            <a:r>
              <a:rPr lang="en-US" dirty="0"/>
              <a:t>testing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43CA6-6CB3-4642-7BF3-955C11BC6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7166"/>
            <a:ext cx="9144000" cy="1655762"/>
          </a:xfrm>
        </p:spPr>
        <p:txBody>
          <a:bodyPr/>
          <a:lstStyle/>
          <a:p>
            <a:r>
              <a:rPr lang="en-US" dirty="0"/>
              <a:t>Author: Andrei Gunta</a:t>
            </a:r>
          </a:p>
          <a:p>
            <a:r>
              <a:rPr lang="en-US" dirty="0"/>
              <a:t>Date: July 2022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A508C5-758C-4B0F-B401-CB5575AE2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586" y="2786735"/>
            <a:ext cx="4336827" cy="101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78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834F-0AAB-4482-C1DB-DF654646B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1472525"/>
            <a:ext cx="8991600" cy="2628420"/>
          </a:xfrm>
        </p:spPr>
        <p:txBody>
          <a:bodyPr>
            <a:normAutofit/>
          </a:bodyPr>
          <a:lstStyle/>
          <a:p>
            <a:r>
              <a:rPr lang="en-US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462839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834F-0AAB-4482-C1DB-DF654646B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1472525"/>
            <a:ext cx="8991600" cy="2628420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277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F2155-CE10-3BFB-41AB-0A03CAB7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The testing strategy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D6E58-4DB7-AE2C-446D-E909A8C40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1843590"/>
            <a:ext cx="8779512" cy="35970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Web application breakdown using mind map</a:t>
            </a:r>
          </a:p>
          <a:p>
            <a:r>
              <a:rPr lang="en-US" dirty="0">
                <a:solidFill>
                  <a:srgbClr val="404040"/>
                </a:solidFill>
              </a:rPr>
              <a:t>Functionalities identification and review against requirements</a:t>
            </a:r>
          </a:p>
          <a:p>
            <a:r>
              <a:rPr lang="en-US" dirty="0">
                <a:solidFill>
                  <a:srgbClr val="404040"/>
                </a:solidFill>
              </a:rPr>
              <a:t>Features selection to go under test</a:t>
            </a:r>
          </a:p>
          <a:p>
            <a:r>
              <a:rPr lang="en-US" dirty="0">
                <a:solidFill>
                  <a:srgbClr val="404040"/>
                </a:solidFill>
              </a:rPr>
              <a:t>Testing types and testing techniques selection</a:t>
            </a:r>
          </a:p>
          <a:p>
            <a:r>
              <a:rPr lang="en-US" dirty="0">
                <a:solidFill>
                  <a:srgbClr val="404040"/>
                </a:solidFill>
              </a:rPr>
              <a:t>Test scenarios, test cases and test data</a:t>
            </a:r>
          </a:p>
          <a:p>
            <a:r>
              <a:rPr lang="en-US" dirty="0">
                <a:solidFill>
                  <a:srgbClr val="404040"/>
                </a:solidFill>
              </a:rPr>
              <a:t>Test execution</a:t>
            </a:r>
          </a:p>
          <a:p>
            <a:r>
              <a:rPr lang="en-US" dirty="0">
                <a:solidFill>
                  <a:srgbClr val="404040"/>
                </a:solidFill>
              </a:rPr>
              <a:t>Bugs overview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99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5EFE4-D667-1B9E-12BA-FC628DEA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Tools used in the testing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4EA4-5805-B5CF-1187-76471D0E6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1843590"/>
            <a:ext cx="8779512" cy="33269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Mind map: Diagrams.net</a:t>
            </a:r>
          </a:p>
          <a:p>
            <a:r>
              <a:rPr lang="en-US" dirty="0">
                <a:solidFill>
                  <a:srgbClr val="404040"/>
                </a:solidFill>
              </a:rPr>
              <a:t>Test cases: Microsoft Excel</a:t>
            </a:r>
          </a:p>
          <a:p>
            <a:r>
              <a:rPr lang="en-US" dirty="0">
                <a:solidFill>
                  <a:srgbClr val="404040"/>
                </a:solidFill>
              </a:rPr>
              <a:t>Page speed:  Webpagetest.org,  </a:t>
            </a:r>
            <a:r>
              <a:rPr lang="en-US" dirty="0" err="1">
                <a:solidFill>
                  <a:srgbClr val="404040"/>
                </a:solidFill>
              </a:rPr>
              <a:t>pagespeed.web.dev</a:t>
            </a:r>
            <a:endParaRPr lang="en-US" dirty="0">
              <a:solidFill>
                <a:srgbClr val="404040"/>
              </a:solidFill>
            </a:endParaRPr>
          </a:p>
          <a:p>
            <a:pPr algn="just"/>
            <a:r>
              <a:rPr lang="en-US" dirty="0">
                <a:solidFill>
                  <a:srgbClr val="404040"/>
                </a:solidFill>
              </a:rPr>
              <a:t>Ping check:  Windows CLI, check-host.net</a:t>
            </a:r>
          </a:p>
          <a:p>
            <a:r>
              <a:rPr lang="en-US" dirty="0">
                <a:solidFill>
                  <a:srgbClr val="404040"/>
                </a:solidFill>
              </a:rPr>
              <a:t>Accessibility: https://achecker.achecks.ca/checker/index.php, https://wave.webaim.org/</a:t>
            </a:r>
          </a:p>
          <a:p>
            <a:r>
              <a:rPr lang="en-US" dirty="0">
                <a:solidFill>
                  <a:srgbClr val="404040"/>
                </a:solidFill>
              </a:rPr>
              <a:t>HTTP requests: Postman</a:t>
            </a:r>
          </a:p>
          <a:p>
            <a:r>
              <a:rPr lang="en-US" dirty="0">
                <a:solidFill>
                  <a:srgbClr val="404040"/>
                </a:solidFill>
              </a:rPr>
              <a:t>Bug tracking: </a:t>
            </a:r>
            <a:r>
              <a:rPr lang="en-US" dirty="0" err="1">
                <a:solidFill>
                  <a:srgbClr val="404040"/>
                </a:solidFill>
              </a:rPr>
              <a:t>MantisBT</a:t>
            </a: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26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4D86E-AF50-6414-5ECC-8472778BF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Testing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40AD2-9752-2867-BF44-3236F645B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744" y="1843590"/>
            <a:ext cx="8779512" cy="356661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1900" dirty="0">
                <a:solidFill>
                  <a:srgbClr val="404040"/>
                </a:solidFill>
              </a:rPr>
              <a:t>Functional tests:</a:t>
            </a:r>
          </a:p>
          <a:p>
            <a:pPr lvl="2"/>
            <a:r>
              <a:rPr lang="en-US" sz="1700" dirty="0">
                <a:solidFill>
                  <a:srgbClr val="404040"/>
                </a:solidFill>
              </a:rPr>
              <a:t>Smoke test to identify critical bugs in major features</a:t>
            </a:r>
          </a:p>
          <a:p>
            <a:pPr lvl="2">
              <a:lnSpc>
                <a:spcPct val="120000"/>
              </a:lnSpc>
            </a:pPr>
            <a:r>
              <a:rPr lang="en-US" sz="1700" dirty="0">
                <a:solidFill>
                  <a:srgbClr val="404040"/>
                </a:solidFill>
              </a:rPr>
              <a:t>Dynamic UI exploratory testing in happy flows</a:t>
            </a:r>
          </a:p>
          <a:p>
            <a:pPr marL="457200" lvl="2" indent="0">
              <a:buNone/>
            </a:pPr>
            <a:endParaRPr lang="en-US" dirty="0">
              <a:solidFill>
                <a:srgbClr val="404040"/>
              </a:solidFill>
            </a:endParaRPr>
          </a:p>
          <a:p>
            <a:pPr lvl="1"/>
            <a:r>
              <a:rPr lang="en-US" sz="1900" dirty="0">
                <a:solidFill>
                  <a:srgbClr val="404040"/>
                </a:solidFill>
              </a:rPr>
              <a:t>Non functional tests:</a:t>
            </a:r>
          </a:p>
          <a:p>
            <a:pPr lvl="2"/>
            <a:r>
              <a:rPr lang="en-US" sz="1700" dirty="0">
                <a:solidFill>
                  <a:srgbClr val="404040"/>
                </a:solidFill>
              </a:rPr>
              <a:t>Accessibility – Web Content Accessibility Guidelines 2.0 (WCAG 2.0), </a:t>
            </a:r>
            <a:r>
              <a:rPr lang="en-US" sz="1700" dirty="0" err="1">
                <a:solidFill>
                  <a:srgbClr val="404040"/>
                </a:solidFill>
              </a:rPr>
              <a:t>WebAIM</a:t>
            </a:r>
            <a:endParaRPr lang="en-US" sz="1700" dirty="0">
              <a:solidFill>
                <a:srgbClr val="404040"/>
              </a:solidFill>
            </a:endParaRPr>
          </a:p>
          <a:p>
            <a:pPr lvl="2"/>
            <a:r>
              <a:rPr lang="en-US" sz="1700" dirty="0">
                <a:solidFill>
                  <a:srgbClr val="404040"/>
                </a:solidFill>
              </a:rPr>
              <a:t>Connectivity – Ping check</a:t>
            </a:r>
          </a:p>
          <a:p>
            <a:pPr lvl="2"/>
            <a:r>
              <a:rPr lang="en-US" sz="1700" dirty="0">
                <a:solidFill>
                  <a:srgbClr val="404040"/>
                </a:solidFill>
              </a:rPr>
              <a:t>Back End – HTTP requests </a:t>
            </a:r>
          </a:p>
          <a:p>
            <a:pPr lvl="2"/>
            <a:r>
              <a:rPr lang="en-US" sz="1700" dirty="0">
                <a:solidFill>
                  <a:srgbClr val="404040"/>
                </a:solidFill>
              </a:rPr>
              <a:t>Performance – Page speed tests</a:t>
            </a:r>
          </a:p>
          <a:p>
            <a:pPr lvl="2"/>
            <a:r>
              <a:rPr lang="en-US" sz="1700" dirty="0">
                <a:solidFill>
                  <a:srgbClr val="404040"/>
                </a:solidFill>
              </a:rPr>
              <a:t>Compatibility – Cross platform and cross-browser tests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00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6F716-12BB-96EC-6E5E-70DE1321D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Test cases and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EE674-6217-736F-3267-A944AB49D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1843590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The test cases were designed to validate the main features of the application.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Test Suite Windows-Chrome: 50 test case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Test Suite macOS-Safari: 45 test cases</a:t>
            </a:r>
          </a:p>
          <a:p>
            <a:r>
              <a:rPr lang="en-US" dirty="0">
                <a:solidFill>
                  <a:srgbClr val="404040"/>
                </a:solidFill>
              </a:rPr>
              <a:t>Test data used in the process: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Valid test data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Invalid test data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Absent test data (no data or blank)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406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8AF2A-B5FD-C2C4-774F-57AED093C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Test cases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DD5FD-6A6E-7740-ED63-9DBADF13F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1877666"/>
            <a:ext cx="8779512" cy="349443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Overview:</a:t>
            </a:r>
          </a:p>
          <a:p>
            <a:pPr lvl="2"/>
            <a:r>
              <a:rPr lang="en-GB" dirty="0">
                <a:solidFill>
                  <a:srgbClr val="404040"/>
                </a:solidFill>
              </a:rPr>
              <a:t>Test suite Windows: 50 test cases were run, from which 47 passed and 3 failed, with a pass ratio of 94.33%</a:t>
            </a:r>
          </a:p>
          <a:p>
            <a:pPr lvl="2"/>
            <a:r>
              <a:rPr lang="en-US" dirty="0">
                <a:solidFill>
                  <a:srgbClr val="404040"/>
                </a:solidFill>
              </a:rPr>
              <a:t>Test Suite macOS: 45 test cases were run,</a:t>
            </a:r>
            <a:r>
              <a:rPr lang="en-GB" dirty="0">
                <a:solidFill>
                  <a:srgbClr val="404040"/>
                </a:solidFill>
              </a:rPr>
              <a:t> from which 42 passed and 3 failed, with a pass ratio of 91.90%</a:t>
            </a:r>
            <a:endParaRPr lang="en-US" dirty="0">
              <a:solidFill>
                <a:srgbClr val="404040"/>
              </a:solidFill>
            </a:endParaRPr>
          </a:p>
          <a:p>
            <a:pPr lvl="2"/>
            <a:r>
              <a:rPr lang="en-US" dirty="0">
                <a:solidFill>
                  <a:srgbClr val="404040"/>
                </a:solidFill>
              </a:rPr>
              <a:t>Additional HTTP requests tests were run using Postman:</a:t>
            </a:r>
          </a:p>
          <a:p>
            <a:pPr lvl="3"/>
            <a:r>
              <a:rPr lang="en-US" dirty="0">
                <a:solidFill>
                  <a:srgbClr val="404040"/>
                </a:solidFill>
              </a:rPr>
              <a:t>GET method - status code 200</a:t>
            </a:r>
          </a:p>
          <a:p>
            <a:pPr lvl="3"/>
            <a:r>
              <a:rPr lang="en-US" dirty="0">
                <a:solidFill>
                  <a:srgbClr val="404040"/>
                </a:solidFill>
              </a:rPr>
              <a:t>GET method – Response time is less than 200ms</a:t>
            </a:r>
          </a:p>
          <a:p>
            <a:pPr lvl="3"/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85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8AF2A-B5FD-C2C4-774F-57AED093C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Bugs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DD5FD-6A6E-7740-ED63-9DBADF13F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1843590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Bugs overview:</a:t>
            </a:r>
          </a:p>
          <a:p>
            <a:pPr lvl="2"/>
            <a:r>
              <a:rPr lang="en-GB" dirty="0">
                <a:solidFill>
                  <a:srgbClr val="404040"/>
                </a:solidFill>
              </a:rPr>
              <a:t>3 bugs were found on Test Suite Windows, each with an identical twin on Test Suite macOS</a:t>
            </a:r>
          </a:p>
          <a:p>
            <a:pPr lvl="2"/>
            <a:r>
              <a:rPr lang="en-GB" dirty="0">
                <a:solidFill>
                  <a:srgbClr val="404040"/>
                </a:solidFill>
              </a:rPr>
              <a:t>The severity of the bugs was normal with normal impact on the product’s functionality</a:t>
            </a:r>
          </a:p>
          <a:p>
            <a:pPr lvl="2"/>
            <a:r>
              <a:rPr lang="en-GB" dirty="0">
                <a:solidFill>
                  <a:srgbClr val="404040"/>
                </a:solidFill>
              </a:rPr>
              <a:t>The </a:t>
            </a:r>
            <a:r>
              <a:rPr lang="en-US" dirty="0">
                <a:solidFill>
                  <a:srgbClr val="404040"/>
                </a:solidFill>
              </a:rPr>
              <a:t>bugs were reported in </a:t>
            </a:r>
            <a:r>
              <a:rPr lang="en-US" dirty="0" err="1">
                <a:solidFill>
                  <a:srgbClr val="404040"/>
                </a:solidFill>
              </a:rPr>
              <a:t>MantisBT</a:t>
            </a:r>
            <a:r>
              <a:rPr lang="en-US" dirty="0">
                <a:solidFill>
                  <a:srgbClr val="404040"/>
                </a:solidFill>
              </a:rPr>
              <a:t> for 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06832A-0648-32A9-C6D5-A60D44D55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359" y="3348192"/>
            <a:ext cx="7887505" cy="19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17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645D7-81C5-7225-A0D5-1F3ABC9B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3BC8B-D835-DF00-4659-A3A0F1468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1843590"/>
            <a:ext cx="8779512" cy="35475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Following both functional and non-functional testing of the product, the results are: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all the main features are working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good website loading speed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optimal communication between client and server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r>
              <a:rPr lang="en-US" dirty="0">
                <a:solidFill>
                  <a:srgbClr val="404040"/>
                </a:solidFill>
              </a:rPr>
              <a:t>The product can be improved in terms of accessibility to: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meet the needs of all users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meet legal requirements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improve overall experience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602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97562E-F919-1F51-100F-57BFEC6D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LESSONS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D2434-2B8F-7422-7308-9E8D3DC7B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1843590"/>
            <a:ext cx="8779512" cy="35513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Team player – care about helping the team to succeed</a:t>
            </a:r>
          </a:p>
          <a:p>
            <a:r>
              <a:rPr lang="en-US" dirty="0">
                <a:solidFill>
                  <a:srgbClr val="404040"/>
                </a:solidFill>
              </a:rPr>
              <a:t>Open to feedback – ask and accept constructive feedback</a:t>
            </a:r>
          </a:p>
          <a:p>
            <a:r>
              <a:rPr lang="en-US" dirty="0">
                <a:solidFill>
                  <a:srgbClr val="404040"/>
                </a:solidFill>
              </a:rPr>
              <a:t>Right attitude – help improving the quality rather than criticizing someone’s work</a:t>
            </a:r>
          </a:p>
          <a:p>
            <a:r>
              <a:rPr lang="en-US" dirty="0">
                <a:solidFill>
                  <a:srgbClr val="404040"/>
                </a:solidFill>
              </a:rPr>
              <a:t>Constant learning – acquire knowledge to gain new skills and expertise </a:t>
            </a:r>
          </a:p>
          <a:p>
            <a:r>
              <a:rPr lang="en-US" dirty="0">
                <a:solidFill>
                  <a:srgbClr val="404040"/>
                </a:solidFill>
              </a:rPr>
              <a:t>Understand priority – Test high impact functions first</a:t>
            </a:r>
          </a:p>
          <a:p>
            <a:r>
              <a:rPr lang="en-US" dirty="0">
                <a:solidFill>
                  <a:srgbClr val="404040"/>
                </a:solidFill>
              </a:rPr>
              <a:t>Get to know the programmers - socialize</a:t>
            </a:r>
          </a:p>
          <a:p>
            <a:r>
              <a:rPr lang="en-US" dirty="0">
                <a:solidFill>
                  <a:srgbClr val="404040"/>
                </a:solidFill>
              </a:rPr>
              <a:t>Be proud of your job</a:t>
            </a:r>
          </a:p>
          <a:p>
            <a:r>
              <a:rPr lang="en-US" dirty="0">
                <a:solidFill>
                  <a:srgbClr val="404040"/>
                </a:solidFill>
              </a:rPr>
              <a:t>HAVE FUN </a:t>
            </a:r>
            <a:r>
              <a:rPr lang="en-US" dirty="0">
                <a:solidFill>
                  <a:srgbClr val="404040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81573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</TotalTime>
  <Words>484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Parcel</vt:lpstr>
      <vt:lpstr>E-commerce website testing  </vt:lpstr>
      <vt:lpstr>The testing strategy</vt:lpstr>
      <vt:lpstr>Tools used in the testing process</vt:lpstr>
      <vt:lpstr>Testing types</vt:lpstr>
      <vt:lpstr>Test cases and test data</vt:lpstr>
      <vt:lpstr>Test cases results</vt:lpstr>
      <vt:lpstr>Bugs overview</vt:lpstr>
      <vt:lpstr>CONCLUSIONS</vt:lpstr>
      <vt:lpstr>LESSONS LEARNT</vt:lpstr>
      <vt:lpstr>feedback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 Gunta</dc:creator>
  <cp:lastModifiedBy>Cristina Bratu</cp:lastModifiedBy>
  <cp:revision>35</cp:revision>
  <dcterms:created xsi:type="dcterms:W3CDTF">2022-06-02T06:19:52Z</dcterms:created>
  <dcterms:modified xsi:type="dcterms:W3CDTF">2022-07-07T18:05:06Z</dcterms:modified>
</cp:coreProperties>
</file>