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4"/>
  </p:notesMasterIdLst>
  <p:sldIdLst>
    <p:sldId id="256" r:id="rId2"/>
    <p:sldId id="271" r:id="rId3"/>
    <p:sldId id="257" r:id="rId4"/>
    <p:sldId id="258" r:id="rId5"/>
    <p:sldId id="259" r:id="rId6"/>
    <p:sldId id="260" r:id="rId7"/>
    <p:sldId id="265" r:id="rId8"/>
    <p:sldId id="261" r:id="rId9"/>
    <p:sldId id="263" r:id="rId10"/>
    <p:sldId id="264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72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62256-9753-4F53-8A1B-D4C65044B821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E87BA-2D7B-4752-8B38-4C5640B6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8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9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6174391-A368-4A93-A17D-3999B532AFC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4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174391-A368-4A93-A17D-3999B532AFC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hiondays.r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834F-0AAB-4482-C1DB-DF654646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472525"/>
            <a:ext cx="8991600" cy="2628420"/>
          </a:xfrm>
        </p:spPr>
        <p:txBody>
          <a:bodyPr>
            <a:normAutofit/>
          </a:bodyPr>
          <a:lstStyle/>
          <a:p>
            <a:r>
              <a:rPr lang="en-US" dirty="0"/>
              <a:t>E-commerce website</a:t>
            </a:r>
            <a:br>
              <a:rPr lang="en-US" dirty="0"/>
            </a:br>
            <a:r>
              <a:rPr lang="en-US" dirty="0"/>
              <a:t>testing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43CA6-6CB3-4642-7BF3-955C11BC6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7166"/>
            <a:ext cx="9144000" cy="1655762"/>
          </a:xfrm>
        </p:spPr>
        <p:txBody>
          <a:bodyPr/>
          <a:lstStyle/>
          <a:p>
            <a:r>
              <a:rPr lang="en-US" dirty="0"/>
              <a:t>Author: Andrei Gunta</a:t>
            </a:r>
          </a:p>
          <a:p>
            <a:r>
              <a:rPr lang="en-US" dirty="0"/>
              <a:t>Date: July 2022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508C5-758C-4B0F-B401-CB5575AE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86" y="2786735"/>
            <a:ext cx="4336827" cy="10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7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7562E-F919-1F51-100F-57BFEC6D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2434-2B8F-7422-7308-9E8D3DC7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90"/>
            <a:ext cx="8779512" cy="3551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Team player – care about helping the team to succeed</a:t>
            </a:r>
          </a:p>
          <a:p>
            <a:r>
              <a:rPr lang="en-US" dirty="0">
                <a:solidFill>
                  <a:srgbClr val="404040"/>
                </a:solidFill>
              </a:rPr>
              <a:t>Open to feedback – ask and accept constructive feedback</a:t>
            </a:r>
          </a:p>
          <a:p>
            <a:r>
              <a:rPr lang="en-US" dirty="0">
                <a:solidFill>
                  <a:srgbClr val="404040"/>
                </a:solidFill>
              </a:rPr>
              <a:t>Right attitude – help improving the quality rather than criticizing someone’s work</a:t>
            </a:r>
          </a:p>
          <a:p>
            <a:r>
              <a:rPr lang="en-US" dirty="0">
                <a:solidFill>
                  <a:srgbClr val="404040"/>
                </a:solidFill>
              </a:rPr>
              <a:t>Constant learning – acquire knowledge to gain new skills and expertise </a:t>
            </a:r>
          </a:p>
          <a:p>
            <a:r>
              <a:rPr lang="en-US" dirty="0">
                <a:solidFill>
                  <a:srgbClr val="404040"/>
                </a:solidFill>
              </a:rPr>
              <a:t>Understand priority – Test high impact functions first</a:t>
            </a:r>
          </a:p>
          <a:p>
            <a:r>
              <a:rPr lang="en-US" dirty="0">
                <a:solidFill>
                  <a:srgbClr val="404040"/>
                </a:solidFill>
              </a:rPr>
              <a:t>Get to know the programmers - socialize</a:t>
            </a:r>
          </a:p>
          <a:p>
            <a:r>
              <a:rPr lang="en-US" dirty="0">
                <a:solidFill>
                  <a:srgbClr val="404040"/>
                </a:solidFill>
              </a:rPr>
              <a:t>Be proud of your job</a:t>
            </a:r>
          </a:p>
          <a:p>
            <a:r>
              <a:rPr lang="en-US" dirty="0">
                <a:solidFill>
                  <a:srgbClr val="404040"/>
                </a:solidFill>
              </a:rPr>
              <a:t>HAVE FUN </a:t>
            </a:r>
            <a:r>
              <a:rPr lang="en-US" dirty="0">
                <a:solidFill>
                  <a:srgbClr val="40404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1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834F-0AAB-4482-C1DB-DF654646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472525"/>
            <a:ext cx="8991600" cy="2628420"/>
          </a:xfrm>
        </p:spPr>
        <p:txBody>
          <a:bodyPr>
            <a:normAutofit/>
          </a:bodyPr>
          <a:lstStyle/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46283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834F-0AAB-4482-C1DB-DF654646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472525"/>
            <a:ext cx="8991600" cy="262842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77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2155-CE10-3BFB-41AB-0A03CAB7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6E58-4DB7-AE2C-446D-E909A8C4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597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e-commerce website </a:t>
            </a:r>
            <a:r>
              <a:rPr lang="en-US" dirty="0">
                <a:solidFill>
                  <a:srgbClr val="404040"/>
                </a:solidFill>
                <a:hlinkClick r:id="rId2"/>
              </a:rPr>
              <a:t>www.fashiondays.ro</a:t>
            </a:r>
            <a:r>
              <a:rPr lang="en-US" dirty="0">
                <a:solidFill>
                  <a:srgbClr val="404040"/>
                </a:solidFill>
              </a:rPr>
              <a:t> is one of the biggest online clothing shop in Romania</a:t>
            </a:r>
          </a:p>
          <a:p>
            <a:r>
              <a:rPr lang="en-US" dirty="0">
                <a:solidFill>
                  <a:srgbClr val="404040"/>
                </a:solidFill>
              </a:rPr>
              <a:t> Everything started in 2009 on the Romanian market and is present today in Hungary and Bulgaria.</a:t>
            </a:r>
          </a:p>
          <a:p>
            <a:r>
              <a:rPr lang="en-US" dirty="0">
                <a:solidFill>
                  <a:srgbClr val="404040"/>
                </a:solidFill>
              </a:rPr>
              <a:t>In 2015 became part of the eMAG group, and this partnership contributed even more to the consolidation of the leading position on the e-commerce fashion market in the region.</a:t>
            </a:r>
          </a:p>
          <a:p>
            <a:r>
              <a:rPr lang="en-US" dirty="0">
                <a:solidFill>
                  <a:srgbClr val="404040"/>
                </a:solidFill>
              </a:rPr>
              <a:t>2019 - Your shopping experience has become simpler, faster, more efficient with delivery to eMAG </a:t>
            </a:r>
            <a:r>
              <a:rPr lang="en-US" dirty="0" err="1">
                <a:solidFill>
                  <a:srgbClr val="404040"/>
                </a:solidFill>
              </a:rPr>
              <a:t>easybox</a:t>
            </a:r>
            <a:r>
              <a:rPr lang="en-US" dirty="0">
                <a:solidFill>
                  <a:srgbClr val="404040"/>
                </a:solidFill>
              </a:rPr>
              <a:t> locks in Bucharest, Ilfov and most major cities.</a:t>
            </a:r>
          </a:p>
          <a:p>
            <a:r>
              <a:rPr lang="en-US" dirty="0">
                <a:solidFill>
                  <a:srgbClr val="404040"/>
                </a:solidFill>
              </a:rPr>
              <a:t>Fashion Days is the online destination that offers shopping and inspiration, anywhere and anytime, to over 1,500,000 customers in Romania, Bulgaria and Hungary.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0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2155-CE10-3BFB-41AB-0A03CAB7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The testing strategy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6E58-4DB7-AE2C-446D-E909A8C4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597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Web application breakdown using mind map</a:t>
            </a:r>
          </a:p>
          <a:p>
            <a:r>
              <a:rPr lang="en-US" dirty="0">
                <a:solidFill>
                  <a:srgbClr val="404040"/>
                </a:solidFill>
              </a:rPr>
              <a:t>Functionalities identification and review against requirements</a:t>
            </a:r>
          </a:p>
          <a:p>
            <a:r>
              <a:rPr lang="en-US" dirty="0">
                <a:solidFill>
                  <a:srgbClr val="404040"/>
                </a:solidFill>
              </a:rPr>
              <a:t>Features selection to go under test</a:t>
            </a:r>
          </a:p>
          <a:p>
            <a:r>
              <a:rPr lang="en-US" dirty="0">
                <a:solidFill>
                  <a:srgbClr val="404040"/>
                </a:solidFill>
              </a:rPr>
              <a:t>Testing types and testing techniques selection</a:t>
            </a:r>
          </a:p>
          <a:p>
            <a:r>
              <a:rPr lang="en-US" dirty="0">
                <a:solidFill>
                  <a:srgbClr val="404040"/>
                </a:solidFill>
              </a:rPr>
              <a:t>Test scenarios, test cases and test data</a:t>
            </a:r>
          </a:p>
          <a:p>
            <a:r>
              <a:rPr lang="en-US" dirty="0">
                <a:solidFill>
                  <a:srgbClr val="404040"/>
                </a:solidFill>
              </a:rPr>
              <a:t>Test execution</a:t>
            </a:r>
          </a:p>
          <a:p>
            <a:r>
              <a:rPr lang="en-US" dirty="0">
                <a:solidFill>
                  <a:srgbClr val="404040"/>
                </a:solidFill>
              </a:rPr>
              <a:t>Bugs overview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9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5EFE4-D667-1B9E-12BA-FC628DEA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Tools used in the testing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4EA4-5805-B5CF-1187-76471D0E6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3269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Mind map: Diagrams.net</a:t>
            </a:r>
          </a:p>
          <a:p>
            <a:r>
              <a:rPr lang="en-US" dirty="0">
                <a:solidFill>
                  <a:srgbClr val="404040"/>
                </a:solidFill>
              </a:rPr>
              <a:t>Test cases: Microsoft Excel</a:t>
            </a:r>
          </a:p>
          <a:p>
            <a:r>
              <a:rPr lang="en-US" dirty="0">
                <a:solidFill>
                  <a:srgbClr val="404040"/>
                </a:solidFill>
              </a:rPr>
              <a:t>Page speed:  Webpagetest.org,  </a:t>
            </a:r>
            <a:r>
              <a:rPr lang="en-US" dirty="0" err="1">
                <a:solidFill>
                  <a:srgbClr val="404040"/>
                </a:solidFill>
              </a:rPr>
              <a:t>pagespeed.web.dev</a:t>
            </a:r>
            <a:endParaRPr lang="en-US" dirty="0">
              <a:solidFill>
                <a:srgbClr val="404040"/>
              </a:solidFill>
            </a:endParaRPr>
          </a:p>
          <a:p>
            <a:pPr algn="just"/>
            <a:r>
              <a:rPr lang="en-US" dirty="0">
                <a:solidFill>
                  <a:srgbClr val="404040"/>
                </a:solidFill>
              </a:rPr>
              <a:t>Ping check:  Windows CLI, check-host.net</a:t>
            </a:r>
          </a:p>
          <a:p>
            <a:r>
              <a:rPr lang="en-US" dirty="0">
                <a:solidFill>
                  <a:srgbClr val="404040"/>
                </a:solidFill>
              </a:rPr>
              <a:t>Accessibility: https://achecker.achecks.ca/checker/index.php, https://wave.webaim.org/</a:t>
            </a:r>
          </a:p>
          <a:p>
            <a:r>
              <a:rPr lang="en-US" dirty="0">
                <a:solidFill>
                  <a:srgbClr val="404040"/>
                </a:solidFill>
              </a:rPr>
              <a:t>HTTP requests: Postman</a:t>
            </a:r>
          </a:p>
          <a:p>
            <a:r>
              <a:rPr lang="en-US" dirty="0">
                <a:solidFill>
                  <a:srgbClr val="404040"/>
                </a:solidFill>
              </a:rPr>
              <a:t>Bug tracking: </a:t>
            </a:r>
            <a:r>
              <a:rPr lang="en-US" dirty="0" err="1">
                <a:solidFill>
                  <a:srgbClr val="404040"/>
                </a:solidFill>
              </a:rPr>
              <a:t>MantisBT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6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4D86E-AF50-6414-5ECC-8472778B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Testing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0AD2-9752-2867-BF44-3236F645B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744" y="1843590"/>
            <a:ext cx="8779512" cy="356661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1900" dirty="0">
                <a:solidFill>
                  <a:srgbClr val="404040"/>
                </a:solidFill>
              </a:rPr>
              <a:t>Functional tests: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Smoke test to identify critical bugs in major features</a:t>
            </a:r>
          </a:p>
          <a:p>
            <a:pPr lvl="2">
              <a:lnSpc>
                <a:spcPct val="120000"/>
              </a:lnSpc>
            </a:pPr>
            <a:r>
              <a:rPr lang="en-US" sz="1700" dirty="0">
                <a:solidFill>
                  <a:srgbClr val="404040"/>
                </a:solidFill>
              </a:rPr>
              <a:t>Dynamic UI exploratory testing in happy flows</a:t>
            </a:r>
          </a:p>
          <a:p>
            <a:pPr marL="457200" lvl="2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lvl="1"/>
            <a:r>
              <a:rPr lang="en-US" sz="1900" dirty="0">
                <a:solidFill>
                  <a:srgbClr val="404040"/>
                </a:solidFill>
              </a:rPr>
              <a:t>Non functional tests: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Accessibility – Web Content Accessibility Guidelines 2.0 (WCAG 2.0), </a:t>
            </a:r>
            <a:r>
              <a:rPr lang="en-US" sz="1700" dirty="0" err="1">
                <a:solidFill>
                  <a:srgbClr val="404040"/>
                </a:solidFill>
              </a:rPr>
              <a:t>WebAIM</a:t>
            </a:r>
            <a:endParaRPr lang="en-US" sz="1700" dirty="0">
              <a:solidFill>
                <a:srgbClr val="404040"/>
              </a:solidFill>
            </a:endParaRP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Connectivity – Ping check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Back End – HTTP requests 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Performance – Page speed tests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Compatibility – Cross platform and cross-browser tests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0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6F716-12BB-96EC-6E5E-70DE1321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Test cases and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E674-6217-736F-3267-A944AB49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90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test cases were designed to validate the main features of the application.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Test Suite Windows-Chrome: 50 test case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Test Suite macOS-Safari: 45 test cases</a:t>
            </a:r>
          </a:p>
          <a:p>
            <a:r>
              <a:rPr lang="en-US" dirty="0">
                <a:solidFill>
                  <a:srgbClr val="404040"/>
                </a:solidFill>
              </a:rPr>
              <a:t>Test data used in the process: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Valid test data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Invalid test data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Absent test data (no data or blank)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0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AF2A-B5FD-C2C4-774F-57AED093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Test cases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D5FD-6A6E-7740-ED63-9DBADF13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77666"/>
            <a:ext cx="8779512" cy="34944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Overview:</a:t>
            </a:r>
          </a:p>
          <a:p>
            <a:pPr lvl="2"/>
            <a:r>
              <a:rPr lang="en-GB" dirty="0">
                <a:solidFill>
                  <a:srgbClr val="404040"/>
                </a:solidFill>
              </a:rPr>
              <a:t>Test suite Windows: 50 test cases were run, from which 47 passed and 3 failed, with a pass ratio of 94.33%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Test Suite macOS: 45 test cases were run,</a:t>
            </a:r>
            <a:r>
              <a:rPr lang="en-GB" dirty="0">
                <a:solidFill>
                  <a:srgbClr val="404040"/>
                </a:solidFill>
              </a:rPr>
              <a:t> from which 42 passed and 3 failed, with a pass ratio of 91.90%</a:t>
            </a:r>
            <a:endParaRPr lang="en-US" dirty="0">
              <a:solidFill>
                <a:srgbClr val="404040"/>
              </a:solidFill>
            </a:endParaRPr>
          </a:p>
          <a:p>
            <a:pPr lvl="2"/>
            <a:r>
              <a:rPr lang="en-US" dirty="0">
                <a:solidFill>
                  <a:srgbClr val="404040"/>
                </a:solidFill>
              </a:rPr>
              <a:t>Additional HTTP requests tests were run using Postman:</a:t>
            </a:r>
          </a:p>
          <a:p>
            <a:pPr lvl="3"/>
            <a:r>
              <a:rPr lang="en-US" dirty="0">
                <a:solidFill>
                  <a:srgbClr val="404040"/>
                </a:solidFill>
              </a:rPr>
              <a:t>GET method - status code 200</a:t>
            </a:r>
          </a:p>
          <a:p>
            <a:pPr lvl="3"/>
            <a:r>
              <a:rPr lang="en-US" dirty="0">
                <a:solidFill>
                  <a:srgbClr val="404040"/>
                </a:solidFill>
              </a:rPr>
              <a:t>GET method – Response time is less than 200ms</a:t>
            </a:r>
          </a:p>
          <a:p>
            <a:pPr lvl="3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5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AF2A-B5FD-C2C4-774F-57AED093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Bugs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D5FD-6A6E-7740-ED63-9DBADF13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90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Bugs overview:</a:t>
            </a:r>
          </a:p>
          <a:p>
            <a:pPr lvl="2"/>
            <a:r>
              <a:rPr lang="en-GB" dirty="0">
                <a:solidFill>
                  <a:srgbClr val="404040"/>
                </a:solidFill>
              </a:rPr>
              <a:t>3 bugs were found on Test Suite Windows, each with an identical twin on Test Suite macOS</a:t>
            </a:r>
          </a:p>
          <a:p>
            <a:pPr lvl="2"/>
            <a:r>
              <a:rPr lang="en-GB" dirty="0">
                <a:solidFill>
                  <a:srgbClr val="404040"/>
                </a:solidFill>
              </a:rPr>
              <a:t>The severity of the bugs was normal with normal impact on the product’s functionality</a:t>
            </a:r>
          </a:p>
          <a:p>
            <a:pPr lvl="2"/>
            <a:r>
              <a:rPr lang="en-GB" dirty="0">
                <a:solidFill>
                  <a:srgbClr val="404040"/>
                </a:solidFill>
              </a:rPr>
              <a:t>The </a:t>
            </a:r>
            <a:r>
              <a:rPr lang="en-US" dirty="0">
                <a:solidFill>
                  <a:srgbClr val="404040"/>
                </a:solidFill>
              </a:rPr>
              <a:t>bugs were reported in </a:t>
            </a:r>
            <a:r>
              <a:rPr lang="en-US" dirty="0" err="1">
                <a:solidFill>
                  <a:srgbClr val="404040"/>
                </a:solidFill>
              </a:rPr>
              <a:t>MantisBT</a:t>
            </a:r>
            <a:r>
              <a:rPr lang="en-US" dirty="0">
                <a:solidFill>
                  <a:srgbClr val="404040"/>
                </a:solidFill>
              </a:rPr>
              <a:t> for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6832A-0648-32A9-C6D5-A60D44D5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59" y="3348192"/>
            <a:ext cx="7887505" cy="19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1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645D7-81C5-7225-A0D5-1F3ABC9B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C8B-D835-DF00-4659-A3A0F146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90"/>
            <a:ext cx="8779512" cy="3547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Following both functional and non-functional testing of the product, the results are: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all the main features are working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good website loading speed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optimal communication between client and server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The product can be improved in terms of accessibility to: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meet the needs of all users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meet legal requirements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improve overall experience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025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608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E-commerce website testing  </vt:lpstr>
      <vt:lpstr>THE PRODUCT</vt:lpstr>
      <vt:lpstr>The testing strategy</vt:lpstr>
      <vt:lpstr>Tools used in the testing process</vt:lpstr>
      <vt:lpstr>Testing types</vt:lpstr>
      <vt:lpstr>Test cases and test data</vt:lpstr>
      <vt:lpstr>Test cases results</vt:lpstr>
      <vt:lpstr>Bugs overview</vt:lpstr>
      <vt:lpstr>CONCLUSIONS</vt:lpstr>
      <vt:lpstr>LESSONS LEARNT</vt:lpstr>
      <vt:lpstr>feedback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Gunta</dc:creator>
  <cp:lastModifiedBy>Cristina Bratu</cp:lastModifiedBy>
  <cp:revision>36</cp:revision>
  <dcterms:created xsi:type="dcterms:W3CDTF">2022-06-02T06:19:52Z</dcterms:created>
  <dcterms:modified xsi:type="dcterms:W3CDTF">2022-07-14T05:54:44Z</dcterms:modified>
</cp:coreProperties>
</file>