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sldIdLst>
    <p:sldId id="256" r:id="rId2"/>
    <p:sldId id="271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70373-1455-C94B-83F9-687B344060C9}" v="1" dt="2022-07-15T10:58:0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004" autoAdjust="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Gunta" userId="ecc7d0e8285a366e" providerId="LiveId" clId="{9C370373-1455-C94B-83F9-687B344060C9}"/>
    <pc:docChg chg="modSld">
      <pc:chgData name="Andrei Gunta" userId="ecc7d0e8285a366e" providerId="LiveId" clId="{9C370373-1455-C94B-83F9-687B344060C9}" dt="2022-07-15T11:08:39.559" v="470" actId="20577"/>
      <pc:docMkLst>
        <pc:docMk/>
      </pc:docMkLst>
      <pc:sldChg chg="modSp mod">
        <pc:chgData name="Andrei Gunta" userId="ecc7d0e8285a366e" providerId="LiveId" clId="{9C370373-1455-C94B-83F9-687B344060C9}" dt="2022-07-15T10:46:53.901" v="50" actId="20577"/>
        <pc:sldMkLst>
          <pc:docMk/>
          <pc:sldMk cId="4150261871" sldId="258"/>
        </pc:sldMkLst>
        <pc:spChg chg="mod">
          <ac:chgData name="Andrei Gunta" userId="ecc7d0e8285a366e" providerId="LiveId" clId="{9C370373-1455-C94B-83F9-687B344060C9}" dt="2022-07-15T10:46:53.901" v="50" actId="20577"/>
          <ac:spMkLst>
            <pc:docMk/>
            <pc:sldMk cId="4150261871" sldId="258"/>
            <ac:spMk id="3" creationId="{5EA24EA4-5805-B5CF-1187-76471D0E6587}"/>
          </ac:spMkLst>
        </pc:spChg>
      </pc:sldChg>
      <pc:sldChg chg="modSp mod">
        <pc:chgData name="Andrei Gunta" userId="ecc7d0e8285a366e" providerId="LiveId" clId="{9C370373-1455-C94B-83F9-687B344060C9}" dt="2022-07-15T10:53:23.461" v="85" actId="20577"/>
        <pc:sldMkLst>
          <pc:docMk/>
          <pc:sldMk cId="1720002855" sldId="259"/>
        </pc:sldMkLst>
        <pc:spChg chg="mod">
          <ac:chgData name="Andrei Gunta" userId="ecc7d0e8285a366e" providerId="LiveId" clId="{9C370373-1455-C94B-83F9-687B344060C9}" dt="2022-07-15T10:53:23.461" v="85" actId="20577"/>
          <ac:spMkLst>
            <pc:docMk/>
            <pc:sldMk cId="1720002855" sldId="259"/>
            <ac:spMk id="3" creationId="{86740AD2-9752-2867-BF44-3236F645BA6B}"/>
          </ac:spMkLst>
        </pc:spChg>
      </pc:sldChg>
      <pc:sldChg chg="modSp mod">
        <pc:chgData name="Andrei Gunta" userId="ecc7d0e8285a366e" providerId="LiveId" clId="{9C370373-1455-C94B-83F9-687B344060C9}" dt="2022-07-15T11:08:39.559" v="470" actId="20577"/>
        <pc:sldMkLst>
          <pc:docMk/>
          <pc:sldMk cId="931856790" sldId="265"/>
        </pc:sldMkLst>
        <pc:spChg chg="mod">
          <ac:chgData name="Andrei Gunta" userId="ecc7d0e8285a366e" providerId="LiveId" clId="{9C370373-1455-C94B-83F9-687B344060C9}" dt="2022-07-15T11:08:39.559" v="470" actId="20577"/>
          <ac:spMkLst>
            <pc:docMk/>
            <pc:sldMk cId="931856790" sldId="265"/>
            <ac:spMk id="3" creationId="{82DDD5FD-6A6E-7740-ED63-9DBADF13FC56}"/>
          </ac:spMkLst>
        </pc:spChg>
      </pc:sldChg>
      <pc:sldChg chg="modSp mod">
        <pc:chgData name="Andrei Gunta" userId="ecc7d0e8285a366e" providerId="LiveId" clId="{9C370373-1455-C94B-83F9-687B344060C9}" dt="2022-07-15T10:42:54.159" v="7" actId="20577"/>
        <pc:sldMkLst>
          <pc:docMk/>
          <pc:sldMk cId="3073808454" sldId="271"/>
        </pc:sldMkLst>
        <pc:spChg chg="mod">
          <ac:chgData name="Andrei Gunta" userId="ecc7d0e8285a366e" providerId="LiveId" clId="{9C370373-1455-C94B-83F9-687B344060C9}" dt="2022-07-15T10:42:54.159" v="7" actId="20577"/>
          <ac:spMkLst>
            <pc:docMk/>
            <pc:sldMk cId="3073808454" sldId="271"/>
            <ac:spMk id="3" creationId="{E71D6E58-4DB7-AE2C-446D-E909A8C40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62256-9753-4F53-8A1B-D4C65044B82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87BA-2D7B-4752-8B38-4C5640B62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174391-A368-4A93-A17D-3999B532AFCD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A40C4-378C-4C3A-BA4C-6EA08392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hiondays.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E-commerce website</a:t>
            </a:r>
            <a:br>
              <a:rPr lang="en-US" dirty="0"/>
            </a:br>
            <a:r>
              <a:rPr lang="en-US" dirty="0"/>
              <a:t>testing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3CA6-6CB3-4642-7BF3-955C11BC6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166"/>
            <a:ext cx="9144000" cy="1655762"/>
          </a:xfrm>
        </p:spPr>
        <p:txBody>
          <a:bodyPr/>
          <a:lstStyle/>
          <a:p>
            <a:r>
              <a:rPr lang="en-US" dirty="0"/>
              <a:t>Author:  Andrei Gunta</a:t>
            </a:r>
          </a:p>
          <a:p>
            <a:r>
              <a:rPr lang="en-US" dirty="0"/>
              <a:t>Date: July 2022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508C5-758C-4B0F-B401-CB5575AE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86" y="2786735"/>
            <a:ext cx="4336827" cy="10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7562E-F919-1F51-100F-57BFEC6D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2434-2B8F-7422-7308-9E8D3DC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51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Team player – care about helping the team to succeed</a:t>
            </a:r>
          </a:p>
          <a:p>
            <a:r>
              <a:rPr lang="en-US" dirty="0">
                <a:solidFill>
                  <a:srgbClr val="404040"/>
                </a:solidFill>
              </a:rPr>
              <a:t>Open to feedback – ask and accept constructive feedback</a:t>
            </a:r>
          </a:p>
          <a:p>
            <a:r>
              <a:rPr lang="en-US" dirty="0">
                <a:solidFill>
                  <a:srgbClr val="404040"/>
                </a:solidFill>
              </a:rPr>
              <a:t>Right attitude – help improving the quality rather than criticizing someone’s work</a:t>
            </a:r>
          </a:p>
          <a:p>
            <a:r>
              <a:rPr lang="en-US" dirty="0">
                <a:solidFill>
                  <a:srgbClr val="404040"/>
                </a:solidFill>
              </a:rPr>
              <a:t>Constant learning – acquire knowledge to gain new skills and expertise </a:t>
            </a:r>
          </a:p>
          <a:p>
            <a:r>
              <a:rPr lang="en-US" dirty="0">
                <a:solidFill>
                  <a:srgbClr val="404040"/>
                </a:solidFill>
              </a:rPr>
              <a:t>Understand priority – Test high impact functions first</a:t>
            </a:r>
          </a:p>
          <a:p>
            <a:r>
              <a:rPr lang="en-US" dirty="0">
                <a:solidFill>
                  <a:srgbClr val="404040"/>
                </a:solidFill>
              </a:rPr>
              <a:t>Get to know the programmers - socialize</a:t>
            </a:r>
          </a:p>
          <a:p>
            <a:r>
              <a:rPr lang="en-US" dirty="0">
                <a:solidFill>
                  <a:srgbClr val="404040"/>
                </a:solidFill>
              </a:rPr>
              <a:t>Be proud of your job</a:t>
            </a:r>
          </a:p>
          <a:p>
            <a:r>
              <a:rPr lang="en-US" dirty="0">
                <a:solidFill>
                  <a:srgbClr val="404040"/>
                </a:solidFill>
              </a:rPr>
              <a:t>HAVE FUN </a:t>
            </a:r>
            <a:r>
              <a:rPr lang="en-US" dirty="0">
                <a:solidFill>
                  <a:srgbClr val="40404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1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6283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34F-0AAB-4482-C1DB-DF654646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72525"/>
            <a:ext cx="8991600" cy="26284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7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e-commerce website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www.fashiondays.ro</a:t>
            </a:r>
            <a:r>
              <a:rPr lang="en-US" dirty="0">
                <a:solidFill>
                  <a:srgbClr val="404040"/>
                </a:solidFill>
              </a:rPr>
              <a:t> is one of the biggest online clothing shops in Romania</a:t>
            </a:r>
          </a:p>
          <a:p>
            <a:r>
              <a:rPr lang="en-US" dirty="0">
                <a:solidFill>
                  <a:srgbClr val="404040"/>
                </a:solidFill>
              </a:rPr>
              <a:t> Everything started in 2009 on the Romanian market and is present today in Hungary and Bulgaria.</a:t>
            </a:r>
          </a:p>
          <a:p>
            <a:r>
              <a:rPr lang="en-US" dirty="0">
                <a:solidFill>
                  <a:srgbClr val="404040"/>
                </a:solidFill>
              </a:rPr>
              <a:t>In 2015 became part of the eMAG group, and this partnership contributed even more to the consolidation of the leading position on the e-commerce fashion market in the region.</a:t>
            </a:r>
          </a:p>
          <a:p>
            <a:r>
              <a:rPr lang="en-US" dirty="0">
                <a:solidFill>
                  <a:srgbClr val="404040"/>
                </a:solidFill>
              </a:rPr>
              <a:t>In 2019 the shopping experience has become simpler, faster, more efficient with delivery to eMAG </a:t>
            </a:r>
            <a:r>
              <a:rPr lang="en-US" dirty="0" err="1">
                <a:solidFill>
                  <a:srgbClr val="404040"/>
                </a:solidFill>
              </a:rPr>
              <a:t>easybox</a:t>
            </a:r>
            <a:r>
              <a:rPr lang="en-US" dirty="0">
                <a:solidFill>
                  <a:srgbClr val="404040"/>
                </a:solidFill>
              </a:rPr>
              <a:t> locks in Bucharest, Ilfov and most major cities.</a:t>
            </a:r>
          </a:p>
          <a:p>
            <a:r>
              <a:rPr lang="en-US" dirty="0">
                <a:solidFill>
                  <a:srgbClr val="404040"/>
                </a:solidFill>
              </a:rPr>
              <a:t>Fashion Days is the online destination that offers shopping and inspiration, anywhere and anytime, to over 1,500,000 customers in Romania, Bulgaria and Hungary.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2155-CE10-3BFB-41AB-0A03CAB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The testing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6E58-4DB7-AE2C-446D-E909A8C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5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Web application breakdown using mind map</a:t>
            </a:r>
          </a:p>
          <a:p>
            <a:r>
              <a:rPr lang="en-US" dirty="0">
                <a:solidFill>
                  <a:srgbClr val="404040"/>
                </a:solidFill>
              </a:rPr>
              <a:t>Functionalities identification and review against requirements</a:t>
            </a:r>
          </a:p>
          <a:p>
            <a:r>
              <a:rPr lang="en-US" dirty="0">
                <a:solidFill>
                  <a:srgbClr val="404040"/>
                </a:solidFill>
              </a:rPr>
              <a:t>Features selection to go under test</a:t>
            </a:r>
          </a:p>
          <a:p>
            <a:r>
              <a:rPr lang="en-US" dirty="0">
                <a:solidFill>
                  <a:srgbClr val="404040"/>
                </a:solidFill>
              </a:rPr>
              <a:t>Testing types and testing techniques selection</a:t>
            </a:r>
          </a:p>
          <a:p>
            <a:r>
              <a:rPr lang="en-US" dirty="0">
                <a:solidFill>
                  <a:srgbClr val="404040"/>
                </a:solidFill>
              </a:rPr>
              <a:t>Test scenarios, test cases and test data</a:t>
            </a:r>
          </a:p>
          <a:p>
            <a:r>
              <a:rPr lang="en-US" dirty="0">
                <a:solidFill>
                  <a:srgbClr val="404040"/>
                </a:solidFill>
              </a:rPr>
              <a:t>Test execution</a:t>
            </a:r>
          </a:p>
          <a:p>
            <a:r>
              <a:rPr lang="en-US" dirty="0">
                <a:solidFill>
                  <a:srgbClr val="404040"/>
                </a:solidFill>
              </a:rPr>
              <a:t>Bugs overview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5EFE4-D667-1B9E-12BA-FC628DEA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Tools used in the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4EA4-5805-B5CF-1187-76471D0E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Mind map: Diagrams.net</a:t>
            </a:r>
          </a:p>
          <a:p>
            <a:r>
              <a:rPr lang="en-US" dirty="0">
                <a:solidFill>
                  <a:srgbClr val="404040"/>
                </a:solidFill>
              </a:rPr>
              <a:t>Test cases: Microsoft Excel</a:t>
            </a:r>
          </a:p>
          <a:p>
            <a:r>
              <a:rPr lang="en-US" dirty="0">
                <a:solidFill>
                  <a:srgbClr val="404040"/>
                </a:solidFill>
              </a:rPr>
              <a:t>Page speed:  Webpagetest.org,  </a:t>
            </a:r>
            <a:r>
              <a:rPr lang="en-US" dirty="0" err="1">
                <a:solidFill>
                  <a:srgbClr val="404040"/>
                </a:solidFill>
              </a:rPr>
              <a:t>pagespeed.web.dev</a:t>
            </a:r>
            <a:endParaRPr lang="en-US" dirty="0">
              <a:solidFill>
                <a:srgbClr val="404040"/>
              </a:solidFill>
            </a:endParaRPr>
          </a:p>
          <a:p>
            <a:pPr algn="just"/>
            <a:r>
              <a:rPr lang="en-US" dirty="0">
                <a:solidFill>
                  <a:srgbClr val="404040"/>
                </a:solidFill>
              </a:rPr>
              <a:t>Ping check:  Windows CLI, check-host.net</a:t>
            </a:r>
          </a:p>
          <a:p>
            <a:r>
              <a:rPr lang="en-US" dirty="0">
                <a:solidFill>
                  <a:srgbClr val="404040"/>
                </a:solidFill>
              </a:rPr>
              <a:t>Accessibility: https://achecker.achecks.ca/checker/index.php, https://wave.webaim.org/</a:t>
            </a:r>
          </a:p>
          <a:p>
            <a:r>
              <a:rPr lang="en-US" dirty="0">
                <a:solidFill>
                  <a:srgbClr val="404040"/>
                </a:solidFill>
              </a:rPr>
              <a:t>API testing: Postman</a:t>
            </a:r>
          </a:p>
          <a:p>
            <a:r>
              <a:rPr lang="en-US" dirty="0">
                <a:solidFill>
                  <a:srgbClr val="404040"/>
                </a:solidFill>
              </a:rPr>
              <a:t>Performance testing: </a:t>
            </a:r>
            <a:r>
              <a:rPr lang="en-US" dirty="0" err="1">
                <a:solidFill>
                  <a:srgbClr val="404040"/>
                </a:solidFill>
              </a:rPr>
              <a:t>Jmeter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Bug tracking: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6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D86E-AF50-6414-5ECC-8472778B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0AD2-9752-2867-BF44-3236F645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744" y="1843590"/>
            <a:ext cx="8779512" cy="356661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900" dirty="0">
                <a:solidFill>
                  <a:srgbClr val="404040"/>
                </a:solidFill>
              </a:rPr>
              <a:t>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Smoke test to identify critical bugs in major features</a:t>
            </a:r>
          </a:p>
          <a:p>
            <a:pPr lvl="2">
              <a:lnSpc>
                <a:spcPct val="120000"/>
              </a:lnSpc>
            </a:pPr>
            <a:r>
              <a:rPr lang="en-US" sz="1700" dirty="0">
                <a:solidFill>
                  <a:srgbClr val="404040"/>
                </a:solidFill>
              </a:rPr>
              <a:t>Dynamic UI exploratory testing in happy flows</a:t>
            </a:r>
          </a:p>
          <a:p>
            <a:pPr marL="457200" lvl="2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lvl="1"/>
            <a:r>
              <a:rPr lang="en-US" sz="1900" dirty="0">
                <a:solidFill>
                  <a:srgbClr val="404040"/>
                </a:solidFill>
              </a:rPr>
              <a:t>Non functional tests: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Accessibility – Web Content Accessibility Guidelines 2.0 (WCAG 2.0), </a:t>
            </a:r>
            <a:r>
              <a:rPr lang="en-US" sz="1700" dirty="0" err="1">
                <a:solidFill>
                  <a:srgbClr val="404040"/>
                </a:solidFill>
              </a:rPr>
              <a:t>WebAIM</a:t>
            </a:r>
            <a:endParaRPr lang="en-US" sz="1700" dirty="0">
              <a:solidFill>
                <a:srgbClr val="404040"/>
              </a:solidFill>
            </a:endParaRP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Connectivity – Ping check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API testing – HTTP requests 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Performance – Page speed tests, response times</a:t>
            </a:r>
          </a:p>
          <a:p>
            <a:pPr lvl="2"/>
            <a:r>
              <a:rPr lang="en-US" sz="1700" dirty="0">
                <a:solidFill>
                  <a:srgbClr val="404040"/>
                </a:solidFill>
              </a:rPr>
              <a:t>Compatibility – Cross platform and cross-browser tests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0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6F716-12BB-96EC-6E5E-70DE1321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E674-6217-736F-3267-A944AB49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test cases were designed to validate the main features of the application.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Windows-Chrome: 50 test case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Test Suite macOS-Safari: 45 test cases</a:t>
            </a:r>
          </a:p>
          <a:p>
            <a:r>
              <a:rPr lang="en-US" dirty="0">
                <a:solidFill>
                  <a:srgbClr val="404040"/>
                </a:solidFill>
              </a:rPr>
              <a:t>Test data used in the process: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Invalid test data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Absent test data (no data or blank)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Test cases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77666"/>
            <a:ext cx="8779512" cy="34944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Test suite Windows: 50 test cases were run, from which 47 passed and 3 failed, with a pass ratio of 94.33%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Test Suite macOS: 45 test cases were run,</a:t>
            </a:r>
            <a:r>
              <a:rPr lang="en-GB" dirty="0">
                <a:solidFill>
                  <a:srgbClr val="404040"/>
                </a:solidFill>
              </a:rPr>
              <a:t> from which 42 passed and 3 failed, with a pass ratio of 91.90%</a:t>
            </a:r>
            <a:endParaRPr lang="en-US" dirty="0">
              <a:solidFill>
                <a:srgbClr val="404040"/>
              </a:solidFill>
            </a:endParaRPr>
          </a:p>
          <a:p>
            <a:pPr lvl="2"/>
            <a:r>
              <a:rPr lang="en-US" dirty="0">
                <a:solidFill>
                  <a:srgbClr val="404040"/>
                </a:solidFill>
              </a:rPr>
              <a:t>Postman GET method and response time: 10 test cases were run with a pass ratio 100%</a:t>
            </a: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GET method - status code 200 is OK / GET method – Response time is less than 200 </a:t>
            </a:r>
            <a:r>
              <a:rPr lang="en-US" sz="1400" dirty="0" err="1">
                <a:solidFill>
                  <a:srgbClr val="404040"/>
                </a:solidFill>
              </a:rPr>
              <a:t>ms</a:t>
            </a:r>
            <a:endParaRPr lang="en-US" sz="1400" dirty="0">
              <a:solidFill>
                <a:srgbClr val="404040"/>
              </a:solidFill>
            </a:endParaRPr>
          </a:p>
          <a:p>
            <a:pPr lvl="2"/>
            <a:r>
              <a:rPr lang="en-US" dirty="0" err="1">
                <a:solidFill>
                  <a:srgbClr val="404040"/>
                </a:solidFill>
              </a:rPr>
              <a:t>Jmeter</a:t>
            </a:r>
            <a:r>
              <a:rPr lang="en-US" dirty="0">
                <a:solidFill>
                  <a:srgbClr val="404040"/>
                </a:solidFill>
              </a:rPr>
              <a:t> GET method and response time:  900 sample requests, with a pass ratio of 91.11%</a:t>
            </a:r>
          </a:p>
          <a:p>
            <a:pPr lvl="3"/>
            <a:r>
              <a:rPr lang="en-US" sz="1400" dirty="0">
                <a:solidFill>
                  <a:srgbClr val="404040"/>
                </a:solidFill>
              </a:rPr>
              <a:t>Duration assertion 1000 </a:t>
            </a:r>
            <a:r>
              <a:rPr lang="en-US" sz="1400" dirty="0" err="1">
                <a:solidFill>
                  <a:srgbClr val="404040"/>
                </a:solidFill>
              </a:rPr>
              <a:t>ms</a:t>
            </a:r>
            <a:r>
              <a:rPr lang="en-US" sz="1400" dirty="0">
                <a:solidFill>
                  <a:srgbClr val="404040"/>
                </a:solidFill>
              </a:rPr>
              <a:t> / Response assertion status code 200</a:t>
            </a:r>
          </a:p>
          <a:p>
            <a:pPr lvl="3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AF2A-B5FD-C2C4-774F-57AED093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Bugs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D5FD-6A6E-7740-ED63-9DBADF13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Bugs overview: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3 bugs were found on Test Suite Windows, each with an identical twin on Test Suite macOS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severity of the bugs was normal with normal impact on the product’s functionality</a:t>
            </a:r>
          </a:p>
          <a:p>
            <a:pPr lvl="2"/>
            <a:r>
              <a:rPr lang="en-GB" dirty="0">
                <a:solidFill>
                  <a:srgbClr val="404040"/>
                </a:solidFill>
              </a:rPr>
              <a:t>The </a:t>
            </a:r>
            <a:r>
              <a:rPr lang="en-US" dirty="0">
                <a:solidFill>
                  <a:srgbClr val="404040"/>
                </a:solidFill>
              </a:rPr>
              <a:t>bugs were reported in </a:t>
            </a:r>
            <a:r>
              <a:rPr lang="en-US" dirty="0" err="1">
                <a:solidFill>
                  <a:srgbClr val="404040"/>
                </a:solidFill>
              </a:rPr>
              <a:t>MantisBT</a:t>
            </a:r>
            <a:r>
              <a:rPr lang="en-US" dirty="0">
                <a:solidFill>
                  <a:srgbClr val="404040"/>
                </a:solidFill>
              </a:rPr>
              <a:t> for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6832A-0648-32A9-C6D5-A60D44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9" y="3348192"/>
            <a:ext cx="7887505" cy="19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645D7-81C5-7225-A0D5-1F3ABC9B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C8B-D835-DF00-4659-A3A0F146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43590"/>
            <a:ext cx="8779512" cy="3547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Following both functional and non-functional testing of the product, the results are: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all the main features are working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good website loading speed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optimal communication between client and server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The product can be improved in terms of accessibility to: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the needs of all users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meet legal requirements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improve overall experience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025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656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E-commerce website testing  </vt:lpstr>
      <vt:lpstr>THE PRODUCT</vt:lpstr>
      <vt:lpstr>The testing strategy</vt:lpstr>
      <vt:lpstr>Tools used in the testing process</vt:lpstr>
      <vt:lpstr>Testing types</vt:lpstr>
      <vt:lpstr>Test cases and test data</vt:lpstr>
      <vt:lpstr>Test cases results</vt:lpstr>
      <vt:lpstr>Bugs overview</vt:lpstr>
      <vt:lpstr>CONCLUSIONS</vt:lpstr>
      <vt:lpstr>LESSONS LEARNT</vt:lpstr>
      <vt:lpstr>feedback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Gunta</dc:creator>
  <cp:lastModifiedBy>Cristina Bratu</cp:lastModifiedBy>
  <cp:revision>39</cp:revision>
  <dcterms:created xsi:type="dcterms:W3CDTF">2022-06-02T06:19:52Z</dcterms:created>
  <dcterms:modified xsi:type="dcterms:W3CDTF">2022-07-15T12:05:12Z</dcterms:modified>
</cp:coreProperties>
</file>