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da8ca93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da8ca93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da8ca930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da8ca930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da8ca930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da8ca930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da8ca930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da8ca930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da8ca930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da8ca930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6da8ca930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6da8ca930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6da8ca930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6da8ca930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da8ca93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6da8ca93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6da8ca930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6da8ca930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da8ca930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da8ca930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234847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2348470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6da8ca930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6da8ca930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da8ca930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da8ca930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da8ca930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da8ca930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6da8ca930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6da8ca930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6da8ca930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6da8ca930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46b8302ab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46b8302ab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da8ca9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da8ca9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da8ca9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da8ca93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da8ca93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da8ca93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da8ca93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6da8ca93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da8ca93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da8ca93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da8ca93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da8ca930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da8ca930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da8ca930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V" type="title">
  <p:cSld name="TITLE">
    <p:bg>
      <p:bgPr>
        <a:solidFill>
          <a:srgbClr val="008F8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008F8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8F8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008F8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8F8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095525" y="1318250"/>
            <a:ext cx="5736900" cy="2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29750" y="87350"/>
            <a:ext cx="2683500" cy="49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 b="1">
                <a:solidFill>
                  <a:srgbClr val="FFFFFF"/>
                </a:solidFill>
              </a:rPr>
              <a:t>1</a:t>
            </a:r>
            <a:endParaRPr sz="40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">
    <p:bg>
      <p:bgPr>
        <a:solidFill>
          <a:srgbClr val="008F8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05925" y="87350"/>
            <a:ext cx="4425600" cy="49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 rot="-5400000">
            <a:off x="5970000" y="2046750"/>
            <a:ext cx="48138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Agenda</a:t>
            </a:r>
            <a:endParaRPr sz="9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  <a:defRPr sz="1600">
                <a:solidFill>
                  <a:srgbClr val="747678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sz="2400" b="1">
                <a:solidFill>
                  <a:srgbClr val="008F8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w="9525" cap="flat" cmpd="sng">
            <a:solidFill>
              <a:srgbClr val="008F8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8F8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8F8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Treinamento Python - Aula 05</a:t>
            </a:r>
            <a:endParaRPr b="1"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Neurais Convolucionais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254400" y="4350900"/>
            <a:ext cx="588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André Almeida Santos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andre.almdsantos@gmail.com</a:t>
            </a:r>
            <a:endParaRPr sz="1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de Extração de Características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Convolução;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linearidade;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Pooling.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de Convolução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Imagem original 5X5 com filtro 3X3;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filtro é </a:t>
            </a:r>
            <a:r>
              <a:rPr lang="en" b="1">
                <a:solidFill>
                  <a:srgbClr val="008F83"/>
                </a:solidFill>
              </a:rPr>
              <a:t>deslizado </a:t>
            </a:r>
            <a:r>
              <a:rPr lang="en"/>
              <a:t>sobre a imagem e multiplicado ponto a ponto;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Extrai características das imagens com </a:t>
            </a:r>
            <a:r>
              <a:rPr lang="en" b="1">
                <a:solidFill>
                  <a:srgbClr val="008F83"/>
                </a:solidFill>
              </a:rPr>
              <a:t>informação espacial</a:t>
            </a:r>
            <a:r>
              <a:rPr lang="en"/>
              <a:t>.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703525"/>
            <a:ext cx="4267199" cy="233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de Convolução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Imagem original 5X5 com filtro 3X3;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filtro é </a:t>
            </a:r>
            <a:r>
              <a:rPr lang="en" b="1">
                <a:solidFill>
                  <a:srgbClr val="008F83"/>
                </a:solidFill>
              </a:rPr>
              <a:t>deslizado </a:t>
            </a:r>
            <a:r>
              <a:rPr lang="en"/>
              <a:t>sobre a imagem e multiplicado ponto a ponto;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Extrai características das imagens com </a:t>
            </a:r>
            <a:r>
              <a:rPr lang="en" b="1">
                <a:solidFill>
                  <a:srgbClr val="008F83"/>
                </a:solidFill>
              </a:rPr>
              <a:t>informação espacial</a:t>
            </a:r>
            <a:r>
              <a:rPr lang="en"/>
              <a:t>.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11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de Convolução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Feature Map </a:t>
            </a:r>
            <a:r>
              <a:rPr lang="en" b="1">
                <a:solidFill>
                  <a:srgbClr val="008F83"/>
                </a:solidFill>
              </a:rPr>
              <a:t>reflete</a:t>
            </a:r>
            <a:r>
              <a:rPr lang="en"/>
              <a:t> as partes da imagem original que foram ativadas pelo filtro;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Quanto </a:t>
            </a:r>
            <a:r>
              <a:rPr lang="en" b="1">
                <a:solidFill>
                  <a:srgbClr val="008F83"/>
                </a:solidFill>
              </a:rPr>
              <a:t>maior</a:t>
            </a:r>
            <a:r>
              <a:rPr lang="en"/>
              <a:t> o resultado, </a:t>
            </a:r>
            <a:r>
              <a:rPr lang="en" b="1">
                <a:solidFill>
                  <a:srgbClr val="008F83"/>
                </a:solidFill>
              </a:rPr>
              <a:t>melhor </a:t>
            </a:r>
            <a:r>
              <a:rPr lang="en"/>
              <a:t>o filtro representa uma determinada região da imagem original.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997" y="2921475"/>
            <a:ext cx="4890301" cy="16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Operação de Convolução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Imagens com 3 dimensões (RGB):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74" y="1750199"/>
            <a:ext cx="5099251" cy="29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linearidade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Aplicado após toda operação de convolução;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Operação mais comum: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Rectified Linear Unit (ReLu).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69" y="2571750"/>
            <a:ext cx="4331731" cy="19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Operação usada para </a:t>
            </a:r>
            <a:r>
              <a:rPr lang="en" b="1">
                <a:solidFill>
                  <a:srgbClr val="008F83"/>
                </a:solidFill>
              </a:rPr>
              <a:t>reduzir dimensionalidade</a:t>
            </a:r>
            <a:r>
              <a:rPr lang="en"/>
              <a:t> e preservar </a:t>
            </a:r>
            <a:r>
              <a:rPr lang="en" b="1">
                <a:solidFill>
                  <a:srgbClr val="008F83"/>
                </a:solidFill>
              </a:rPr>
              <a:t>invariância espacial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Operação mais comum: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solidFill>
                  <a:srgbClr val="008F83"/>
                </a:solidFill>
              </a:rPr>
              <a:t>Max Pooling</a:t>
            </a:r>
            <a:r>
              <a:rPr lang="en"/>
              <a:t>.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135" y="2571750"/>
            <a:ext cx="4869164" cy="1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diferentes Feature Maps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87" y="1972948"/>
            <a:ext cx="7425025" cy="1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 da CNN para classificação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Etapa de </a:t>
            </a:r>
            <a:r>
              <a:rPr lang="en" b="1">
                <a:solidFill>
                  <a:srgbClr val="008F83"/>
                </a:solidFill>
              </a:rPr>
              <a:t>extração de características</a:t>
            </a:r>
            <a:r>
              <a:rPr lang="en"/>
              <a:t>: Convolução; Não linearidade e Pooling.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1842725"/>
            <a:ext cx="8056200" cy="2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 da CNN para classificação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Etapa de </a:t>
            </a:r>
            <a:r>
              <a:rPr lang="en" b="1">
                <a:solidFill>
                  <a:srgbClr val="008F83"/>
                </a:solidFill>
              </a:rPr>
              <a:t>classificação</a:t>
            </a:r>
            <a:r>
              <a:rPr lang="en"/>
              <a:t>: Classifica as informações extraídas nas classes desejadas.</a:t>
            </a: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1871676"/>
            <a:ext cx="8056200" cy="276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 - ANN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campo do </a:t>
            </a:r>
            <a:r>
              <a:rPr lang="en" b="1">
                <a:solidFill>
                  <a:srgbClr val="008F83"/>
                </a:solidFill>
              </a:rPr>
              <a:t>reconhecimento de padrões</a:t>
            </a:r>
            <a:r>
              <a:rPr lang="en"/>
              <a:t> preocupa-se com a descoberta automática de regularidades em dados por meio do uso de algoritmos de computador para </a:t>
            </a:r>
            <a:r>
              <a:rPr lang="en" b="1">
                <a:solidFill>
                  <a:srgbClr val="008F83"/>
                </a:solidFill>
              </a:rPr>
              <a:t>classificar </a:t>
            </a:r>
            <a:r>
              <a:rPr lang="en"/>
              <a:t>os dados em diferentes categorias;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ANN é uma máquina projetada para modelar a forma como o </a:t>
            </a:r>
            <a:r>
              <a:rPr lang="en" b="1">
                <a:solidFill>
                  <a:srgbClr val="008F83"/>
                </a:solidFill>
              </a:rPr>
              <a:t>cérebro </a:t>
            </a:r>
            <a:r>
              <a:rPr lang="en"/>
              <a:t>realiza uma tarefa ou função particular.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10" y="3384225"/>
            <a:ext cx="5962174" cy="6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 da CNN para classificação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 de treinamento supervisionado aprende os filtros e os pesos da rede usando o método </a:t>
            </a:r>
            <a:r>
              <a:rPr lang="en" b="1">
                <a:solidFill>
                  <a:srgbClr val="008F83"/>
                </a:solidFill>
              </a:rPr>
              <a:t>Backpropagation</a:t>
            </a:r>
            <a:r>
              <a:rPr lang="en"/>
              <a:t>.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00" y="1841075"/>
            <a:ext cx="7888605" cy="2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no Mestrado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automático para a inspeção visual de transportadores de correia.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Objetivos: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Identificar </a:t>
            </a:r>
            <a:r>
              <a:rPr lang="en" b="1">
                <a:solidFill>
                  <a:srgbClr val="008F83"/>
                </a:solidFill>
              </a:rPr>
              <a:t>aglomeração de sujeira</a:t>
            </a:r>
            <a:r>
              <a:rPr lang="en"/>
              <a:t> no transportador;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Sistema para ser acoplado no robo </a:t>
            </a:r>
            <a:r>
              <a:rPr lang="en" b="1">
                <a:solidFill>
                  <a:srgbClr val="008F83"/>
                </a:solidFill>
              </a:rPr>
              <a:t>ROSI</a:t>
            </a:r>
            <a:r>
              <a:rPr lang="en"/>
              <a:t>;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>
                <a:solidFill>
                  <a:srgbClr val="008F83"/>
                </a:solidFill>
              </a:rPr>
              <a:t>Evitar possíveis danos</a:t>
            </a:r>
            <a:r>
              <a:rPr lang="en"/>
              <a:t> no equipamento (manutenção preventiva)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25" y="1949500"/>
            <a:ext cx="36671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850" y="2133000"/>
            <a:ext cx="390525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163" y="1602225"/>
            <a:ext cx="34956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5913" y="1678425"/>
            <a:ext cx="35528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Aplicação no Mestrado - Validação em Campo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47" name="Google Shape;247;p35" title="Video 01.avi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75" y="1793875"/>
            <a:ext cx="2133600" cy="2133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8" name="Google Shape;248;p35" title="Video 05.av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025" y="17938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 title="Video 04.av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775" y="179387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Possibilidades de Aplicação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</a:t>
            </a:r>
            <a:r>
              <a:rPr lang="en" b="1">
                <a:solidFill>
                  <a:srgbClr val="008F83"/>
                </a:solidFill>
              </a:rPr>
              <a:t>visualmente detectáveis</a:t>
            </a:r>
            <a:r>
              <a:rPr lang="en"/>
              <a:t>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Obter </a:t>
            </a:r>
            <a:r>
              <a:rPr lang="en" b="1">
                <a:solidFill>
                  <a:srgbClr val="008F83"/>
                </a:solidFill>
              </a:rPr>
              <a:t>dados com informações</a:t>
            </a:r>
            <a:r>
              <a:rPr lang="en"/>
              <a:t> dos problemas é o mais importante;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</a:t>
            </a:r>
            <a:r>
              <a:rPr lang="en" b="1">
                <a:solidFill>
                  <a:srgbClr val="008F83"/>
                </a:solidFill>
              </a:rPr>
              <a:t>qualidade</a:t>
            </a:r>
            <a:r>
              <a:rPr lang="en"/>
              <a:t> da informação vai determinar o resultado final.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3950"/>
            <a:ext cx="4267200" cy="281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 com Pytorch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</a:t>
            </a:r>
            <a:r>
              <a:rPr lang="en" b="1">
                <a:solidFill>
                  <a:srgbClr val="008F83"/>
                </a:solidFill>
              </a:rPr>
              <a:t>Pytorch</a:t>
            </a:r>
            <a:r>
              <a:rPr lang="en"/>
              <a:t>;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Computação de </a:t>
            </a:r>
            <a:r>
              <a:rPr lang="en" b="1">
                <a:solidFill>
                  <a:srgbClr val="008F83"/>
                </a:solidFill>
              </a:rPr>
              <a:t>tensores</a:t>
            </a:r>
            <a:r>
              <a:rPr lang="en"/>
              <a:t> com forte aceleração de GPU;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Computação científica, igual ao numpy.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Rede Neural </a:t>
            </a:r>
            <a:r>
              <a:rPr lang="en" b="1">
                <a:solidFill>
                  <a:srgbClr val="008F83"/>
                </a:solidFill>
              </a:rPr>
              <a:t>Dinâmica</a:t>
            </a:r>
            <a:r>
              <a:rPr lang="en"/>
              <a:t>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 PyTorch recria o gráfico da rede em tempo real em cada etapa de iteração;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Calcula automaticamente os gradientes dos estados dos tensores.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subTitle" idx="1"/>
          </p:nvPr>
        </p:nvSpPr>
        <p:spPr>
          <a:xfrm>
            <a:off x="4618900" y="1088100"/>
            <a:ext cx="4000500" cy="24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André Almeida Santos</a:t>
            </a:r>
            <a:endParaRPr sz="1800"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andre.almdsantos@gmail.com</a:t>
            </a:r>
            <a:endParaRPr sz="1800"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+55 77 9 8839-5282</a:t>
            </a: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+55 77 9 9421-1629</a:t>
            </a: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https://www.linkedin.com/in/andre-almdsantos/</a:t>
            </a:r>
            <a:endParaRPr sz="1800" b="1"/>
          </a:p>
        </p:txBody>
      </p:sp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2659050" y="3870625"/>
            <a:ext cx="628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 pelo seu tempo e atenção!</a:t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429" y="2343150"/>
            <a:ext cx="38657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134" y="1732100"/>
            <a:ext cx="311150" cy="3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138" y="3195550"/>
            <a:ext cx="311150" cy="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Neural Network - ANN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87" y="1423525"/>
            <a:ext cx="7198826" cy="2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Imagens com ANN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008F83"/>
                </a:solidFill>
              </a:rPr>
              <a:t>intensidade </a:t>
            </a:r>
            <a:r>
              <a:rPr lang="en"/>
              <a:t>do pixel pode ser codificada como o valor de entrada;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 de imagem 28X28: entrada com 784 neurônios de entrada;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Imaginando que cada neurônio intermediário seja </a:t>
            </a:r>
            <a:r>
              <a:rPr lang="en" b="1">
                <a:solidFill>
                  <a:srgbClr val="008F83"/>
                </a:solidFill>
              </a:rPr>
              <a:t>ativado </a:t>
            </a:r>
            <a:r>
              <a:rPr lang="en"/>
              <a:t>por uma parte específica da imagem, temos uma classificação.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950" y="1695213"/>
            <a:ext cx="4267201" cy="233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Imagens com ANN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Imagem de </a:t>
            </a:r>
            <a:r>
              <a:rPr lang="en" b="1">
                <a:solidFill>
                  <a:srgbClr val="008F83"/>
                </a:solidFill>
              </a:rPr>
              <a:t>32X32 </a:t>
            </a:r>
            <a:r>
              <a:rPr lang="en"/>
              <a:t>pixels;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Vetor de entrada com </a:t>
            </a:r>
            <a:r>
              <a:rPr lang="en" b="1">
                <a:solidFill>
                  <a:srgbClr val="008F83"/>
                </a:solidFill>
              </a:rPr>
              <a:t>1024 </a:t>
            </a:r>
            <a:r>
              <a:rPr lang="en"/>
              <a:t>posições (neurônios);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Camada intermediária de </a:t>
            </a:r>
            <a:r>
              <a:rPr lang="en" b="1">
                <a:solidFill>
                  <a:srgbClr val="008F83"/>
                </a:solidFill>
              </a:rPr>
              <a:t>7200 </a:t>
            </a:r>
            <a:r>
              <a:rPr lang="en"/>
              <a:t>neurônios;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Necessário </a:t>
            </a:r>
            <a:r>
              <a:rPr lang="en" b="1">
                <a:solidFill>
                  <a:srgbClr val="008F83"/>
                </a:solidFill>
              </a:rPr>
              <a:t>7.372.800</a:t>
            </a:r>
            <a:r>
              <a:rPr lang="en"/>
              <a:t> conexões (pesos) diferentes.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7775"/>
            <a:ext cx="4267199" cy="210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Imagens com ANN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Perda de </a:t>
            </a:r>
            <a:r>
              <a:rPr lang="en" b="1">
                <a:solidFill>
                  <a:srgbClr val="008F83"/>
                </a:solidFill>
              </a:rPr>
              <a:t>informação espacial</a:t>
            </a:r>
            <a:r>
              <a:rPr lang="en"/>
              <a:t> da imagem;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rede trata os pixels de entrada que estão distantes e próximos exatamente no </a:t>
            </a:r>
            <a:r>
              <a:rPr lang="en" b="1">
                <a:solidFill>
                  <a:srgbClr val="008F83"/>
                </a:solidFill>
              </a:rPr>
              <a:t>mesmo nível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 para imagens complexas com </a:t>
            </a:r>
            <a:r>
              <a:rPr lang="en" b="1">
                <a:solidFill>
                  <a:srgbClr val="008F83"/>
                </a:solidFill>
              </a:rPr>
              <a:t>dependências de pixel</a:t>
            </a:r>
            <a:r>
              <a:rPr lang="en"/>
              <a:t> por toda parte.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7775"/>
            <a:ext cx="4267199" cy="210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de Imagens com ANN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Perda de </a:t>
            </a:r>
            <a:r>
              <a:rPr lang="en" b="1">
                <a:solidFill>
                  <a:srgbClr val="008F83"/>
                </a:solidFill>
              </a:rPr>
              <a:t>informação espacial</a:t>
            </a:r>
            <a:r>
              <a:rPr lang="en"/>
              <a:t> da imagem;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rede trata os pixels de entrada que estão distantes e próximos exatamente no </a:t>
            </a:r>
            <a:r>
              <a:rPr lang="en" b="1">
                <a:solidFill>
                  <a:srgbClr val="008F83"/>
                </a:solidFill>
              </a:rPr>
              <a:t>mesmo nível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 para imagens de </a:t>
            </a:r>
            <a:r>
              <a:rPr lang="en" b="1">
                <a:solidFill>
                  <a:srgbClr val="008F83"/>
                </a:solidFill>
              </a:rPr>
              <a:t>3 canais</a:t>
            </a:r>
            <a:r>
              <a:rPr lang="en"/>
              <a:t>? O problema vai ficando cada vez mais difícil.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775" y="1450424"/>
            <a:ext cx="3767525" cy="2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- CNN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solução mais </a:t>
            </a:r>
            <a:r>
              <a:rPr lang="en" b="1">
                <a:solidFill>
                  <a:srgbClr val="008F83"/>
                </a:solidFill>
              </a:rPr>
              <a:t>eficiente </a:t>
            </a:r>
            <a:r>
              <a:rPr lang="en"/>
              <a:t>para identificação de padrões em imagens;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CNN extrai informações de uma imagem por meio de </a:t>
            </a:r>
            <a:r>
              <a:rPr lang="en" b="1">
                <a:solidFill>
                  <a:srgbClr val="008F83"/>
                </a:solidFill>
              </a:rPr>
              <a:t>filtros </a:t>
            </a:r>
            <a:r>
              <a:rPr lang="en"/>
              <a:t>que são aplicados em regiões distintas da imagem (Convolução);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Após as etapas de </a:t>
            </a:r>
            <a:r>
              <a:rPr lang="en" b="1">
                <a:solidFill>
                  <a:srgbClr val="008F83"/>
                </a:solidFill>
              </a:rPr>
              <a:t>extração de características</a:t>
            </a:r>
            <a:r>
              <a:rPr lang="en"/>
              <a:t>, a rede CNN é conectada em uma rede ANN.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- CNN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filtro desliza sobre regiões da imagem original, que são chamadas de </a:t>
            </a:r>
            <a:r>
              <a:rPr lang="en" b="1">
                <a:solidFill>
                  <a:srgbClr val="008F83"/>
                </a:solidFill>
              </a:rPr>
              <a:t>campos receptivos locais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filtros criam </a:t>
            </a:r>
            <a:r>
              <a:rPr lang="en" b="1">
                <a:solidFill>
                  <a:srgbClr val="008F83"/>
                </a:solidFill>
              </a:rPr>
              <a:t>estruturas espaciais de detecção</a:t>
            </a:r>
            <a:r>
              <a:rPr lang="en"/>
              <a:t>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camada de </a:t>
            </a:r>
            <a:r>
              <a:rPr lang="en" b="1">
                <a:solidFill>
                  <a:srgbClr val="008F83"/>
                </a:solidFill>
              </a:rPr>
              <a:t>pooling</a:t>
            </a:r>
            <a:r>
              <a:rPr lang="en"/>
              <a:t> condensa as informações de saída;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Após o pooling, a rede é </a:t>
            </a:r>
            <a:r>
              <a:rPr lang="en" b="1">
                <a:solidFill>
                  <a:srgbClr val="008F83"/>
                </a:solidFill>
              </a:rPr>
              <a:t>conectada</a:t>
            </a:r>
            <a:r>
              <a:rPr lang="en"/>
              <a:t> em uma ANN para classificação.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52" y="1186788"/>
            <a:ext cx="3117148" cy="33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Apresentação na tela (16:9)</PresentationFormat>
  <Paragraphs>161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Treinamento Python - Aula 05</vt:lpstr>
      <vt:lpstr>Artificial Neural Network - ANN</vt:lpstr>
      <vt:lpstr>Artificial Neural Network - ANN </vt:lpstr>
      <vt:lpstr>Classificação de Imagens com ANN</vt:lpstr>
      <vt:lpstr>Classificação de Imagens com ANN</vt:lpstr>
      <vt:lpstr>Classificação de Imagens com ANN</vt:lpstr>
      <vt:lpstr>Classificação de Imagens com ANN</vt:lpstr>
      <vt:lpstr>Convolutional Neural Network - CNN</vt:lpstr>
      <vt:lpstr>Convolutional Neural Network - CNN</vt:lpstr>
      <vt:lpstr>Etapas de Extração de Características</vt:lpstr>
      <vt:lpstr>Operação de Convolução</vt:lpstr>
      <vt:lpstr>Operação de Convolução</vt:lpstr>
      <vt:lpstr>Operação de Convolução</vt:lpstr>
      <vt:lpstr>Operação de Convolução</vt:lpstr>
      <vt:lpstr>Não linearidade</vt:lpstr>
      <vt:lpstr>Pooling</vt:lpstr>
      <vt:lpstr>Resultados de diferentes Feature Maps</vt:lpstr>
      <vt:lpstr>Treinamento da CNN para classificação</vt:lpstr>
      <vt:lpstr>Treinamento da CNN para classificação</vt:lpstr>
      <vt:lpstr>Treinamento da CNN para classificação</vt:lpstr>
      <vt:lpstr>Aplicação no Mestrado</vt:lpstr>
      <vt:lpstr>Aplicação no Mestrado - Validação em Campo </vt:lpstr>
      <vt:lpstr>Possibilidades de Aplicação</vt:lpstr>
      <vt:lpstr>Exemplo Prático com Pytorch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Python - Aula 05</dc:title>
  <cp:lastModifiedBy>André</cp:lastModifiedBy>
  <cp:revision>1</cp:revision>
  <dcterms:modified xsi:type="dcterms:W3CDTF">2020-05-04T23:11:34Z</dcterms:modified>
</cp:coreProperties>
</file>