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fc0005b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fc0005b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c0005b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c0005b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6b8302a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6b8302a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c0005b5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c0005b5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6b8302a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6b8302a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c0005b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c0005b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c0005b5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c0005b5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c0005b5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fc0005b5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46b8302a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46b8302a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fc0005b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fc0005b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106bc4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106bc4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6b8302a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6b8302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6b8302a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6b8302a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46b8302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46b8302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46b8302a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46b8302a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46b8302a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46b8302a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c0005b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c0005b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106bc4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106bc4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c0005b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c0005b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c0005b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c0005b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c0005b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c0005b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916548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916548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916548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916548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TV" type="title">
  <p:cSld name="TITLE">
    <p:bg>
      <p:bgPr>
        <a:solidFill>
          <a:srgbClr val="008F8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8F8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08F8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b="1"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008F8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08F8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095525" y="1318250"/>
            <a:ext cx="5736900" cy="29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29750" y="87350"/>
            <a:ext cx="26835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rgbClr val="FFFFFF"/>
                </a:solidFill>
              </a:rPr>
              <a:t>1</a:t>
            </a:r>
            <a:endParaRPr b="1" sz="40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CUSTOM">
    <p:bg>
      <p:bgPr>
        <a:solidFill>
          <a:srgbClr val="008F8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105925" y="87350"/>
            <a:ext cx="4425600" cy="49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 rot="-5400000">
            <a:off x="5970000" y="2046750"/>
            <a:ext cx="48138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</a:rPr>
              <a:t>Agenda</a:t>
            </a:r>
            <a:endParaRPr b="1"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  <a:defRPr sz="1600">
                <a:solidFill>
                  <a:srgbClr val="747678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17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32400" y="1152475"/>
            <a:ext cx="3999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 sz="14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800"/>
              <a:buNone/>
              <a:defRPr b="1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8F83"/>
              </a:buClr>
              <a:buSzPts val="2400"/>
              <a:buNone/>
              <a:defRPr b="1" sz="2400">
                <a:solidFill>
                  <a:srgbClr val="008F83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●"/>
              <a:defRPr sz="1200">
                <a:solidFill>
                  <a:srgbClr val="747678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○"/>
              <a:defRPr sz="1200">
                <a:solidFill>
                  <a:srgbClr val="747678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200"/>
              <a:buChar char="■"/>
              <a:defRPr sz="1200"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229100" y="1114725"/>
            <a:ext cx="8660400" cy="0"/>
          </a:xfrm>
          <a:prstGeom prst="straightConnector1">
            <a:avLst/>
          </a:prstGeom>
          <a:noFill/>
          <a:ln cap="flat" cmpd="sng" w="9525">
            <a:solidFill>
              <a:srgbClr val="008F8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008F8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9550" y="87350"/>
            <a:ext cx="2952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008F8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b="1"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939500" y="724075"/>
            <a:ext cx="3837000" cy="3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  <a:defRPr>
                <a:solidFill>
                  <a:srgbClr val="7476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  <a:defRPr>
                <a:solidFill>
                  <a:srgbClr val="7476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○"/>
              <a:defRPr>
                <a:solidFill>
                  <a:srgbClr val="7476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■"/>
              <a:defRPr>
                <a:solidFill>
                  <a:srgbClr val="747678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8802" y="4568875"/>
            <a:ext cx="2211024" cy="4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819402" y="744575"/>
            <a:ext cx="60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Treinamento </a:t>
            </a:r>
            <a:r>
              <a:rPr b="1" lang="en"/>
              <a:t>Python - </a:t>
            </a:r>
            <a:r>
              <a:rPr b="1" lang="en"/>
              <a:t>Aula 02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942500" y="2834125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Modelos de Predição de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254400" y="4350900"/>
            <a:ext cx="588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André Almeida Santos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andre.almdsantos@gmail.com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Decision Tree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Algoritmo de fácil entendimento que estabelece </a:t>
            </a:r>
            <a:r>
              <a:rPr b="1" lang="en">
                <a:solidFill>
                  <a:srgbClr val="008F83"/>
                </a:solidFill>
              </a:rPr>
              <a:t>regras </a:t>
            </a:r>
            <a:r>
              <a:rPr lang="en"/>
              <a:t>para tomada de decisão;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Estrutura similar a uma </a:t>
            </a:r>
            <a:r>
              <a:rPr b="1" lang="en">
                <a:solidFill>
                  <a:srgbClr val="008F83"/>
                </a:solidFill>
              </a:rPr>
              <a:t>árvore ramificada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Um</a:t>
            </a:r>
            <a:r>
              <a:rPr lang="en"/>
              <a:t>“nó” é criado onde uma condição é verificada, e se atendida o fluxo segue por um ramo, caso contrário, por outro, sempre levando ao próximo nó, até a finalização da árvore.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 os dados de treino, o algoritmo busca as </a:t>
            </a:r>
            <a:r>
              <a:rPr b="1" lang="en">
                <a:solidFill>
                  <a:srgbClr val="008F83"/>
                </a:solidFill>
              </a:rPr>
              <a:t>melhores condições</a:t>
            </a:r>
            <a:r>
              <a:rPr lang="en"/>
              <a:t>, e onde inserir cada nó dentro do fluxo;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Conceito de </a:t>
            </a:r>
            <a:r>
              <a:rPr b="1" lang="en">
                <a:solidFill>
                  <a:srgbClr val="008F83"/>
                </a:solidFill>
              </a:rPr>
              <a:t>entropia</a:t>
            </a:r>
            <a:r>
              <a:rPr lang="en"/>
              <a:t>: Função que mede a qualidade da divisão dos dados (aleatoriedade).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1287451"/>
            <a:ext cx="4180650" cy="25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Modelos de Predição: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744" y="1401749"/>
            <a:ext cx="4197305" cy="203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 rot="10800000">
            <a:off x="2623150" y="1455275"/>
            <a:ext cx="0" cy="19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805775" y="2331750"/>
            <a:ext cx="181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634575" y="2940450"/>
            <a:ext cx="18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4"/>
          <p:cNvSpPr txBox="1"/>
          <p:nvPr/>
        </p:nvSpPr>
        <p:spPr>
          <a:xfrm>
            <a:off x="564025" y="38137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400"/>
              <a:buChar char="●"/>
            </a:pPr>
            <a:r>
              <a:rPr lang="en">
                <a:solidFill>
                  <a:srgbClr val="747678"/>
                </a:solidFill>
              </a:rPr>
              <a:t>A construção de uma árvore de decisão é guiada pelo objetivo de </a:t>
            </a:r>
            <a:r>
              <a:rPr b="1" lang="en">
                <a:solidFill>
                  <a:srgbClr val="008F83"/>
                </a:solidFill>
              </a:rPr>
              <a:t>diminuir a entropia</a:t>
            </a:r>
            <a:r>
              <a:rPr lang="en">
                <a:solidFill>
                  <a:srgbClr val="747678"/>
                </a:solidFill>
              </a:rPr>
              <a:t> ou seja a aleatoriedade da variável que define as classes.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</a:t>
            </a:r>
            <a:r>
              <a:rPr lang="en"/>
              <a:t>Decision Tree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Objetivos de maximizar ganho, reduzir custo, etc.;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Problemas com muitas opções de ações a serem tomadas;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Quando há eventos além do controle do tomador de decisão: Fatores ambientais;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Otimização de processos industriais: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Análise e classificação do tipo de rocha nas minas.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Fácil interpretação;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Interpreta não linearidades;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Requer pouco processamento.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4452925" y="2896000"/>
            <a:ext cx="51393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</a:pPr>
            <a:r>
              <a:rPr lang="en" sz="1800">
                <a:solidFill>
                  <a:srgbClr val="747678"/>
                </a:solidFill>
              </a:rPr>
              <a:t>Desvantagem:</a:t>
            </a:r>
            <a:endParaRPr sz="1800">
              <a:solidFill>
                <a:srgbClr val="74767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</a:pPr>
            <a:r>
              <a:rPr lang="en" sz="1600">
                <a:solidFill>
                  <a:srgbClr val="747678"/>
                </a:solidFill>
              </a:rPr>
              <a:t>Sensível a ruídos;</a:t>
            </a:r>
            <a:endParaRPr sz="1600">
              <a:solidFill>
                <a:srgbClr val="74767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</a:pPr>
            <a:r>
              <a:rPr lang="en" sz="1600">
                <a:solidFill>
                  <a:srgbClr val="747678"/>
                </a:solidFill>
              </a:rPr>
              <a:t>Muito enviesado para conjuntos desbalanceados.</a:t>
            </a:r>
            <a:endParaRPr sz="1600">
              <a:solidFill>
                <a:srgbClr val="74767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Random Forest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393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Amostragem dos dados em </a:t>
            </a:r>
            <a:r>
              <a:rPr b="1" lang="en">
                <a:solidFill>
                  <a:srgbClr val="008F83"/>
                </a:solidFill>
              </a:rPr>
              <a:t>várias árvores</a:t>
            </a:r>
            <a:r>
              <a:rPr lang="en"/>
              <a:t> diferentes;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dados são </a:t>
            </a:r>
            <a:r>
              <a:rPr b="1" lang="en">
                <a:solidFill>
                  <a:srgbClr val="008F83"/>
                </a:solidFill>
              </a:rPr>
              <a:t>amostrados </a:t>
            </a:r>
            <a:r>
              <a:rPr lang="en"/>
              <a:t>por linhas e colunas;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redes se protegem dos erros individuais de cada uma;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00" y="1170025"/>
            <a:ext cx="4454389" cy="334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</a:t>
            </a:r>
            <a:r>
              <a:rPr lang="en"/>
              <a:t>Random Forest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Mais robusto por causa do número de árvores;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Não sofre de overfitting (A média dos resultados cancela os viéses);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Podemos capturar com mais certeza a importância de uma feature (Qualidade do atributo).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Desvantagens: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Mais lento para realizar previsões (Muitas árvores para processar);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Díficil de interpretar.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</a:t>
            </a:r>
            <a:r>
              <a:rPr lang="en"/>
              <a:t>SVM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SVM constrói um </a:t>
            </a:r>
            <a:r>
              <a:rPr b="1" lang="en">
                <a:solidFill>
                  <a:srgbClr val="008F83"/>
                </a:solidFill>
              </a:rPr>
              <a:t>hiperplano </a:t>
            </a:r>
            <a:r>
              <a:rPr lang="en"/>
              <a:t>no espaço multidimensional para separar diferentes classes;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algoritmo gera o </a:t>
            </a:r>
            <a:r>
              <a:rPr b="1" lang="en">
                <a:solidFill>
                  <a:srgbClr val="008F83"/>
                </a:solidFill>
              </a:rPr>
              <a:t>hiperplano ideal</a:t>
            </a:r>
            <a:r>
              <a:rPr lang="en"/>
              <a:t> de maneira iterativa, que é usada para minimizar um erro;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idéia central do SVM é encontrar um </a:t>
            </a:r>
            <a:r>
              <a:rPr b="1" lang="en">
                <a:solidFill>
                  <a:srgbClr val="008F83"/>
                </a:solidFill>
              </a:rPr>
              <a:t>hiperplano marginal máximo</a:t>
            </a:r>
            <a:r>
              <a:rPr lang="en"/>
              <a:t> que melhor divida o conjunto de dados em classes.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</a:t>
            </a:r>
            <a:r>
              <a:rPr lang="en"/>
              <a:t>SVM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Os </a:t>
            </a:r>
            <a:r>
              <a:rPr b="1" lang="en" sz="1600">
                <a:solidFill>
                  <a:srgbClr val="008F83"/>
                </a:solidFill>
              </a:rPr>
              <a:t>vetores de suporte</a:t>
            </a:r>
            <a:r>
              <a:rPr lang="en" sz="1600"/>
              <a:t> são os pontos de dados mais próximos do hiperplano;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 </a:t>
            </a:r>
            <a:r>
              <a:rPr b="1" lang="en" sz="1600">
                <a:solidFill>
                  <a:srgbClr val="008F83"/>
                </a:solidFill>
              </a:rPr>
              <a:t>hiperplano</a:t>
            </a:r>
            <a:r>
              <a:rPr lang="en" sz="1600"/>
              <a:t> é um plano de decisão que separa entre um conjunto de objetos com diferentes associações de classe;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</a:t>
            </a:r>
            <a:r>
              <a:rPr b="1" lang="en" sz="1600">
                <a:solidFill>
                  <a:srgbClr val="008F83"/>
                </a:solidFill>
              </a:rPr>
              <a:t>margem</a:t>
            </a:r>
            <a:r>
              <a:rPr lang="en" sz="1600"/>
              <a:t> é uma lacuna entre as duas linhas nos pontos de classe mais próximos.</a:t>
            </a:r>
            <a:endParaRPr sz="1600"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025"/>
            <a:ext cx="3781425" cy="298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9"/>
          <p:cNvCxnSpPr/>
          <p:nvPr/>
        </p:nvCxnSpPr>
        <p:spPr>
          <a:xfrm flipH="1">
            <a:off x="6016450" y="1342950"/>
            <a:ext cx="1020600" cy="2350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9"/>
          <p:cNvCxnSpPr/>
          <p:nvPr/>
        </p:nvCxnSpPr>
        <p:spPr>
          <a:xfrm flipH="1">
            <a:off x="5505950" y="1329525"/>
            <a:ext cx="2028000" cy="247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9"/>
          <p:cNvCxnSpPr/>
          <p:nvPr/>
        </p:nvCxnSpPr>
        <p:spPr>
          <a:xfrm flipH="1" rot="10800000">
            <a:off x="5139300" y="1906775"/>
            <a:ext cx="3693000" cy="1007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</a:t>
            </a:r>
            <a:r>
              <a:rPr lang="en"/>
              <a:t>SVM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44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 para dados </a:t>
            </a:r>
            <a:r>
              <a:rPr b="1" lang="en" sz="1600">
                <a:solidFill>
                  <a:srgbClr val="008F83"/>
                </a:solidFill>
              </a:rPr>
              <a:t>não lineares</a:t>
            </a:r>
            <a:r>
              <a:rPr lang="en" sz="1600"/>
              <a:t>?</a:t>
            </a:r>
            <a:endParaRPr sz="16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Truque do </a:t>
            </a:r>
            <a:r>
              <a:rPr b="1" lang="en" sz="1600">
                <a:solidFill>
                  <a:srgbClr val="008F83"/>
                </a:solidFill>
              </a:rPr>
              <a:t>kernel</a:t>
            </a:r>
            <a:r>
              <a:rPr lang="en" sz="1600"/>
              <a:t>;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Linear;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Poly;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RBF;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 o </a:t>
            </a:r>
            <a:r>
              <a:rPr b="1" lang="en">
                <a:solidFill>
                  <a:srgbClr val="008F83"/>
                </a:solidFill>
              </a:rPr>
              <a:t>espaço dimensional</a:t>
            </a:r>
            <a:r>
              <a:rPr lang="en"/>
              <a:t> por meio de funções de kernel;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 mais dimensões, o SVM encontra o análogo da linha bidimensional.</a:t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59413"/>
            <a:ext cx="4267200" cy="20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227850" y="3459425"/>
            <a:ext cx="323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7678"/>
                </a:solidFill>
              </a:rPr>
              <a:t>Z é a soma quadrada de x e y</a:t>
            </a:r>
            <a:endParaRPr>
              <a:solidFill>
                <a:srgbClr val="74767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SVM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Classificação de SPAM;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Detectar face;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Detecção de genes;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Excelente em dados com margens de separação bem definidas;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Eficaz em espaços multidimensionais;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Eficaz onde o número de dimensão é maior do que o número de amostras;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Bom em detectar outliers.</a:t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572000" y="1152475"/>
            <a:ext cx="42603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</a:pPr>
            <a:r>
              <a:rPr lang="en" sz="1800">
                <a:solidFill>
                  <a:srgbClr val="747678"/>
                </a:solidFill>
              </a:rPr>
              <a:t>Desvantagem:</a:t>
            </a:r>
            <a:endParaRPr sz="1800">
              <a:solidFill>
                <a:srgbClr val="74767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</a:pPr>
            <a:r>
              <a:rPr lang="en" sz="1600">
                <a:solidFill>
                  <a:srgbClr val="747678"/>
                </a:solidFill>
              </a:rPr>
              <a:t>Tempo de treinamento alto para grandes conjuntos de dados;</a:t>
            </a:r>
            <a:endParaRPr sz="1600">
              <a:solidFill>
                <a:srgbClr val="74767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</a:pPr>
            <a:r>
              <a:rPr lang="en" sz="1600">
                <a:solidFill>
                  <a:srgbClr val="747678"/>
                </a:solidFill>
              </a:rPr>
              <a:t>Muito sensível ao tipo de kernel.</a:t>
            </a:r>
            <a:endParaRPr sz="1600">
              <a:solidFill>
                <a:srgbClr val="74767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ANN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de computação que simula o funcionamento do </a:t>
            </a:r>
            <a:r>
              <a:rPr b="1" lang="en">
                <a:solidFill>
                  <a:srgbClr val="008F83"/>
                </a:solidFill>
              </a:rPr>
              <a:t>cérebro humano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presentadas como sistemas de "</a:t>
            </a:r>
            <a:r>
              <a:rPr b="1" lang="en">
                <a:solidFill>
                  <a:srgbClr val="008F83"/>
                </a:solidFill>
              </a:rPr>
              <a:t>neurônios interconectados, que podem computar valores de entradas</a:t>
            </a:r>
            <a:r>
              <a:rPr lang="en"/>
              <a:t>", simulando o comportamento de redes neurais biológicas;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Representação matemática do funcionamento do cérebro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Usando algoritmos, elas podem </a:t>
            </a:r>
            <a:r>
              <a:rPr b="1" lang="en">
                <a:solidFill>
                  <a:srgbClr val="008F83"/>
                </a:solidFill>
              </a:rPr>
              <a:t>reconhecer padrões</a:t>
            </a:r>
            <a:r>
              <a:rPr lang="en"/>
              <a:t> escondidos e correlações em dados brutos, agrupá-los e classificá-los, e – com o tempo – aprender e melhorar continuamente.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 de Machine Learning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modelagem preditiva é o problema de </a:t>
            </a:r>
            <a:r>
              <a:rPr b="1" lang="en">
                <a:solidFill>
                  <a:srgbClr val="008F83"/>
                </a:solidFill>
              </a:rPr>
              <a:t>desenvolver um modelo</a:t>
            </a:r>
            <a:r>
              <a:rPr lang="en"/>
              <a:t> usando </a:t>
            </a:r>
            <a:r>
              <a:rPr b="1" lang="en">
                <a:solidFill>
                  <a:srgbClr val="008F83"/>
                </a:solidFill>
              </a:rPr>
              <a:t>dados históricos</a:t>
            </a:r>
            <a:r>
              <a:rPr lang="en"/>
              <a:t> para fazer uma previsão de novos dados onde não temos a resposta;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modelos preditivos usam </a:t>
            </a:r>
            <a:r>
              <a:rPr b="1" lang="en">
                <a:solidFill>
                  <a:srgbClr val="008F83"/>
                </a:solidFill>
              </a:rPr>
              <a:t>resultados conhecidos</a:t>
            </a:r>
            <a:r>
              <a:rPr lang="en"/>
              <a:t> para desenvolver (ou treinar) um modelo que pode ser usado para prever valores para </a:t>
            </a:r>
            <a:r>
              <a:rPr b="1" lang="en">
                <a:solidFill>
                  <a:srgbClr val="008F83"/>
                </a:solidFill>
              </a:rPr>
              <a:t>dados diferentes ou novos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modelagem fornece resultados na forma de </a:t>
            </a:r>
            <a:r>
              <a:rPr b="1" lang="en">
                <a:solidFill>
                  <a:srgbClr val="008F83"/>
                </a:solidFill>
              </a:rPr>
              <a:t>previsões</a:t>
            </a:r>
            <a:r>
              <a:rPr lang="en"/>
              <a:t> que representam uma </a:t>
            </a:r>
            <a:r>
              <a:rPr b="1" lang="en">
                <a:solidFill>
                  <a:srgbClr val="008F83"/>
                </a:solidFill>
              </a:rPr>
              <a:t>probabilidade</a:t>
            </a:r>
            <a:r>
              <a:rPr lang="en"/>
              <a:t> da variável de destino com base na importância estimada de um conjunto de variáveis de entrada.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ANN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Matemático: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Calcula a soma ponderada de vários inputs, aplica uma função e passa o resultado adiante.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Somatório é </a:t>
            </a:r>
            <a:r>
              <a:rPr b="1" lang="en">
                <a:solidFill>
                  <a:srgbClr val="008F83"/>
                </a:solidFill>
              </a:rPr>
              <a:t>linear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função de ativação além de ativar a saída, insere uma </a:t>
            </a:r>
            <a:r>
              <a:rPr b="1" lang="en">
                <a:solidFill>
                  <a:srgbClr val="008F83"/>
                </a:solidFill>
              </a:rPr>
              <a:t>não linearidade</a:t>
            </a:r>
            <a:r>
              <a:rPr lang="en"/>
              <a:t> no sistema.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28413"/>
            <a:ext cx="4267200" cy="242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ANN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Matemático: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Calcula a soma ponderada de vários inputs, aplica uma função e passa o resultado adiante.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Somatório é </a:t>
            </a:r>
            <a:r>
              <a:rPr b="1" lang="en">
                <a:solidFill>
                  <a:srgbClr val="008F83"/>
                </a:solidFill>
              </a:rPr>
              <a:t>linear</a:t>
            </a:r>
            <a:r>
              <a:rPr lang="en"/>
              <a:t>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função de ativação além de ativar a saída, insere uma </a:t>
            </a:r>
            <a:r>
              <a:rPr b="1" lang="en">
                <a:solidFill>
                  <a:srgbClr val="008F83"/>
                </a:solidFill>
              </a:rPr>
              <a:t>não linearidade</a:t>
            </a:r>
            <a:r>
              <a:rPr lang="en"/>
              <a:t> no sistema;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Simplificando, temos uma </a:t>
            </a:r>
            <a:r>
              <a:rPr b="1" lang="en">
                <a:solidFill>
                  <a:srgbClr val="008F83"/>
                </a:solidFill>
              </a:rPr>
              <a:t>propagação </a:t>
            </a:r>
            <a:r>
              <a:rPr lang="en"/>
              <a:t>das informações ponderadas.</a:t>
            </a:r>
            <a:endParaRPr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9363"/>
            <a:ext cx="4267200" cy="242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ANN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a rede aprende durante o treino?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Método </a:t>
            </a:r>
            <a:r>
              <a:rPr b="1" lang="en">
                <a:solidFill>
                  <a:srgbClr val="008F83"/>
                </a:solidFill>
              </a:rPr>
              <a:t>Backpropagation</a:t>
            </a:r>
            <a:r>
              <a:rPr lang="en"/>
              <a:t>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informação passa pela rede e a saída é </a:t>
            </a:r>
            <a:r>
              <a:rPr b="1" lang="en">
                <a:solidFill>
                  <a:srgbClr val="008F83"/>
                </a:solidFill>
              </a:rPr>
              <a:t>comparada</a:t>
            </a:r>
            <a:r>
              <a:rPr lang="en"/>
              <a:t> com a saída conhecida;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 erro é </a:t>
            </a:r>
            <a:r>
              <a:rPr b="1" lang="en">
                <a:solidFill>
                  <a:srgbClr val="008F83"/>
                </a:solidFill>
              </a:rPr>
              <a:t>derivado </a:t>
            </a:r>
            <a:r>
              <a:rPr lang="en"/>
              <a:t>e </a:t>
            </a:r>
            <a:r>
              <a:rPr lang="en"/>
              <a:t>os </a:t>
            </a:r>
            <a:r>
              <a:rPr b="1" lang="en">
                <a:solidFill>
                  <a:srgbClr val="008F83"/>
                </a:solidFill>
              </a:rPr>
              <a:t>gradientes</a:t>
            </a:r>
            <a:r>
              <a:rPr lang="en"/>
              <a:t> são usados para ajustar cada peso da rede de forma recursiva (regra da cadeia).</a:t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25" y="1326288"/>
            <a:ext cx="4091675" cy="30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ANN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Aplicações: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Otimização de logística para redes de transporte;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Diagnósticos médicos;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Sistemas de controle robóticos;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Previsão de carga elétrica e demanda de energia;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Detecção de fraude em cartões de crédito e assistência médica;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Etc.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 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Robustez;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Flexibilidade;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Generalização;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Paralelismo.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854800" y="3178050"/>
            <a:ext cx="59775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●"/>
            </a:pPr>
            <a:r>
              <a:rPr lang="en" sz="1800">
                <a:solidFill>
                  <a:srgbClr val="747678"/>
                </a:solidFill>
              </a:rPr>
              <a:t>Desvantagem:</a:t>
            </a:r>
            <a:endParaRPr sz="1800">
              <a:solidFill>
                <a:srgbClr val="747678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800"/>
              <a:buChar char="○"/>
            </a:pPr>
            <a:r>
              <a:rPr lang="en" sz="1600">
                <a:solidFill>
                  <a:srgbClr val="747678"/>
                </a:solidFill>
              </a:rPr>
              <a:t>O modelo aprendido não facilmente compreendido pelo ser humano;</a:t>
            </a:r>
            <a:endParaRPr sz="1600">
              <a:solidFill>
                <a:srgbClr val="747678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747678"/>
              </a:buClr>
              <a:buSzPts val="1600"/>
              <a:buChar char="○"/>
            </a:pPr>
            <a:r>
              <a:rPr lang="en" sz="1600">
                <a:solidFill>
                  <a:srgbClr val="747678"/>
                </a:solidFill>
              </a:rPr>
              <a:t>Tempo de treinamento pode ser muito longo.</a:t>
            </a:r>
            <a:endParaRPr sz="1600">
              <a:solidFill>
                <a:srgbClr val="74767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idx="1" type="subTitle"/>
          </p:nvPr>
        </p:nvSpPr>
        <p:spPr>
          <a:xfrm>
            <a:off x="4618900" y="1088100"/>
            <a:ext cx="4000500" cy="24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André Almeida Santos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andre.almdsantos@gmail.com</a:t>
            </a:r>
            <a:endParaRPr b="1"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8839-5282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+55 77 9 9421-1629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https://www.linkedin.com/in/andre-almdsantos/</a:t>
            </a:r>
            <a:endParaRPr b="1" sz="1800"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>
            <p:ph idx="1" type="subTitle"/>
          </p:nvPr>
        </p:nvSpPr>
        <p:spPr>
          <a:xfrm>
            <a:off x="2659050" y="3870625"/>
            <a:ext cx="628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 pelo seu tempo e atenção!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429" y="2343150"/>
            <a:ext cx="38657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134" y="1732100"/>
            <a:ext cx="311150" cy="3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138" y="3195550"/>
            <a:ext cx="311150" cy="3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 </a:t>
            </a:r>
            <a:r>
              <a:rPr lang="en"/>
              <a:t>- Quem está usando?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Bancos e serviços financeiros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Detectar e reduzir fraudes, medir o risco de crédito, maximizar as oportunidades de venda e reter clientes valiosos.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Varejo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Determinar quais produtos estocar, a eficácia de eventos promocionais, etc.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Indústria</a:t>
            </a:r>
            <a:r>
              <a:rPr lang="en"/>
              <a:t>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Análises de dados de sensores de máquinas preveem quando os equipamentos precisam de manutenção.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8F83"/>
                </a:solidFill>
              </a:rPr>
              <a:t>Manufatura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Identificar falhas de produção, redução da qualidade, etc.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Classificação ou Regressão?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Regressão: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É a tarefa de aproximar uma função de mapeamento (f) das variáveis ​​de entrada (X) para uma variável de </a:t>
            </a:r>
            <a:r>
              <a:rPr b="1" lang="en">
                <a:solidFill>
                  <a:srgbClr val="008F83"/>
                </a:solidFill>
              </a:rPr>
              <a:t>saída contínua</a:t>
            </a:r>
            <a:r>
              <a:rPr lang="en"/>
              <a:t> (y);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Predizem um </a:t>
            </a:r>
            <a:r>
              <a:rPr b="1" lang="en">
                <a:solidFill>
                  <a:srgbClr val="008F83"/>
                </a:solidFill>
              </a:rPr>
              <a:t>número inteiro</a:t>
            </a:r>
            <a:r>
              <a:rPr lang="en"/>
              <a:t> ou valor de </a:t>
            </a:r>
            <a:r>
              <a:rPr b="1" lang="en">
                <a:solidFill>
                  <a:srgbClr val="008F83"/>
                </a:solidFill>
              </a:rPr>
              <a:t>ponto flutuante</a:t>
            </a:r>
            <a:r>
              <a:rPr lang="en"/>
              <a:t>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Ex: Temperatura de um equipamento em determinadas condições. Humidade de minério sob determinadas condições. Tempo de vida de equipamento. Etc.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Classificação (Regressão logistíca):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É a tarefa de aproximar uma função de mapeamento (f) das variáveis ​​de entrada (X) para variáveis ​​de </a:t>
            </a:r>
            <a:r>
              <a:rPr b="1" lang="en">
                <a:solidFill>
                  <a:srgbClr val="008F83"/>
                </a:solidFill>
              </a:rPr>
              <a:t>saída discretas</a:t>
            </a:r>
            <a:r>
              <a:rPr lang="en"/>
              <a:t> (y);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Predizem resultados na forma de </a:t>
            </a:r>
            <a:r>
              <a:rPr b="1" lang="en">
                <a:solidFill>
                  <a:srgbClr val="008F83"/>
                </a:solidFill>
              </a:rPr>
              <a:t>0</a:t>
            </a:r>
            <a:r>
              <a:rPr lang="en"/>
              <a:t> ou </a:t>
            </a:r>
            <a:r>
              <a:rPr b="1" lang="en">
                <a:solidFill>
                  <a:srgbClr val="008F83"/>
                </a:solidFill>
              </a:rPr>
              <a:t>1 </a:t>
            </a:r>
            <a:r>
              <a:rPr lang="en"/>
              <a:t>(Evento pode acontecer ou não);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Ex: Instrumento com defeito ou não. Mensagem é ‘Spam’ ou não.  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Classificação ou Regressão?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13" y="1355350"/>
            <a:ext cx="5713774" cy="2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Técnicas de </a:t>
            </a:r>
            <a:r>
              <a:rPr lang="en"/>
              <a:t>Modelagem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São modelos de classificação que </a:t>
            </a:r>
            <a:r>
              <a:rPr lang="en"/>
              <a:t>particiona</a:t>
            </a:r>
            <a:r>
              <a:rPr lang="en"/>
              <a:t> os dados em subconjuntos com base em categorias de variáveis de entrada;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r>
              <a:rPr lang="en"/>
              <a:t> (SVM):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Técnica de machine learning supervisionado que usa algoritmos de aprendizado associados para analisar dados e reconhecer padrões;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Neural Network (ANN):</a:t>
            </a:r>
            <a:r>
              <a:rPr lang="en"/>
              <a:t>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São técnicas sofisticadas capazes de modelar relações extremamente complexas. Técnica poderosa e flexível que imita a neurofisiologia do cérebro humano.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Treinamento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Momento em que o modelo é alimentado com os dados e, por meio do </a:t>
            </a:r>
            <a:r>
              <a:rPr b="1" lang="en">
                <a:solidFill>
                  <a:srgbClr val="008F83"/>
                </a:solidFill>
              </a:rPr>
              <a:t>algoritmo de aprendizado</a:t>
            </a:r>
            <a:r>
              <a:rPr lang="en"/>
              <a:t>, aprende o padrão característico que melhor representa os dados;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algoritmo determina o </a:t>
            </a:r>
            <a:r>
              <a:rPr b="1" lang="en">
                <a:solidFill>
                  <a:srgbClr val="008F83"/>
                </a:solidFill>
              </a:rPr>
              <a:t>caminho </a:t>
            </a:r>
            <a:r>
              <a:rPr lang="en"/>
              <a:t>e as </a:t>
            </a:r>
            <a:r>
              <a:rPr b="1" lang="en">
                <a:solidFill>
                  <a:srgbClr val="008F83"/>
                </a:solidFill>
              </a:rPr>
              <a:t>regras de aprendizado</a:t>
            </a:r>
            <a:r>
              <a:rPr lang="en"/>
              <a:t> do modelo;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dados podem ser representados da seguinte forma: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X: variável de entrada;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Y: variável de saída;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Treinamento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Importante a divisão dos dados em </a:t>
            </a:r>
            <a:r>
              <a:rPr b="1" lang="en">
                <a:solidFill>
                  <a:srgbClr val="008F83"/>
                </a:solidFill>
              </a:rPr>
              <a:t>treino </a:t>
            </a:r>
            <a:r>
              <a:rPr lang="en"/>
              <a:t>e </a:t>
            </a:r>
            <a:r>
              <a:rPr b="1" lang="en">
                <a:solidFill>
                  <a:srgbClr val="008F83"/>
                </a:solidFill>
              </a:rPr>
              <a:t>teste</a:t>
            </a:r>
            <a:r>
              <a:rPr lang="en"/>
              <a:t>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Treino: 70%;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Teste: 30%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Aprender o modelo com o conjunto de treino e depois computar o erro do conjunto de teste;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Capacidade de </a:t>
            </a:r>
            <a:r>
              <a:rPr b="1" lang="en">
                <a:solidFill>
                  <a:srgbClr val="008F83"/>
                </a:solidFill>
              </a:rPr>
              <a:t>generalização</a:t>
            </a:r>
            <a:r>
              <a:rPr lang="en"/>
              <a:t>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Evitar </a:t>
            </a:r>
            <a:r>
              <a:rPr b="1" lang="en">
                <a:solidFill>
                  <a:srgbClr val="008F83"/>
                </a:solidFill>
              </a:rPr>
              <a:t>Overfitting</a:t>
            </a:r>
            <a:r>
              <a:rPr lang="en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Erro muito pequeno para os dados de treino e alto para os dados de teste;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Conjunto de </a:t>
            </a:r>
            <a:r>
              <a:rPr b="1" lang="en">
                <a:solidFill>
                  <a:srgbClr val="008F83"/>
                </a:solidFill>
              </a:rPr>
              <a:t>Validação</a:t>
            </a:r>
            <a:r>
              <a:rPr lang="en"/>
              <a:t>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074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Predição: Treinamento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941900" y="1152475"/>
            <a:ext cx="38904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- Sobre ajuste do modelo. 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00" y="2197513"/>
            <a:ext cx="3385775" cy="19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122" y="2197525"/>
            <a:ext cx="2976800" cy="19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528400" y="1287325"/>
            <a:ext cx="38904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adequado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