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Source Sans Pr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SansPr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boldItalic.fntdata"/><Relationship Id="rId5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5d7eae8a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5d7eae8a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8b124e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48b124e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8b124eb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8b124e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48b124eb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48b124eb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8b124eb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48b124eb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8b124eb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48b124eb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8b124eb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8b124eb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efc00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efc00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5efc00d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5efc00d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5efc00d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5efc00d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5efc00d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5efc00d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5d7eae8a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5d7eae8a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efc00d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5efc00d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5efc00d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5efc00d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efc00dc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5efc00dc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5efc00d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5efc00d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5efc00d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5efc00d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5efc00dc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5efc00d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5efc00d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5efc00d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5efc00dc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5efc00dc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5efc00dc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5efc00dc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5efc00dc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5efc00d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d7eae8a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d7eae8a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5efc00dc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5efc00dc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5efc00dc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5efc00d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5efc00dc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5efc00dc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5efc00dc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5efc00dc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ed7b6f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5ed7b6f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d7eae8a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5d7eae8a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48b124e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48b124e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48b124e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48b124e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48b124e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48b124e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8b124eb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8b124e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8b124e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48b124e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Desafio Cientista de Dados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IHM Stefanini</a:t>
            </a:r>
            <a:endParaRPr sz="35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André Almeida Santos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analisados</a:t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Amostras a partir de 29/03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Aproximadamente 6 meses de dados.</a:t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É possível preservar a informação dos dados agrupando as informações no tempo?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Considerando o objetivo de prever o concentrado da sílica, foi considerado a média dos registros por minuto (</a:t>
            </a:r>
            <a:r>
              <a:rPr b="1" lang="en">
                <a:solidFill>
                  <a:schemeClr val="dk1"/>
                </a:solidFill>
              </a:rPr>
              <a:t>4 amostras por minuto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Como o processo não varia de forma brusca não perdemos muita informação útil  e reduzimos o tamanho do dataset.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000" y="1389604"/>
            <a:ext cx="5790000" cy="30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Considerando o objetivo de prever o concentrado da sílica, foi considerado a média dos registros por minuto (</a:t>
            </a:r>
            <a:r>
              <a:rPr b="1" lang="en">
                <a:solidFill>
                  <a:schemeClr val="dk1"/>
                </a:solidFill>
              </a:rPr>
              <a:t>4 amostras por minuto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Como o processo não varia de forma brusca não perdemos muita informação útil  e reduzimos o tamanho do dataset.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50" y="315075"/>
            <a:ext cx="4299824" cy="227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750" y="2718775"/>
            <a:ext cx="4299828" cy="22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Correlação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concentrado de ferro tem uma alta correlação negativa com o concentrado de sílica;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Existe uma correlação moderada entre os atributos do processo relacionados às colunas de flotação;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também uma correlação considerável entre o Amina Flow e Ore Pulp Density. 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7345" l="0" r="0" t="7337"/>
          <a:stretch/>
        </p:blipFill>
        <p:spPr>
          <a:xfrm>
            <a:off x="3184000" y="1389604"/>
            <a:ext cx="5790000" cy="30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dk1"/>
                </a:solidFill>
              </a:rPr>
              <a:t>PCA</a:t>
            </a:r>
            <a:r>
              <a:rPr lang="en" sz="2150"/>
              <a:t>:</a:t>
            </a:r>
            <a:endParaRPr sz="215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Como o problema tem muita informação e não é simples de explicar as variações e as correlações, o PCA foi testado;</a:t>
            </a:r>
            <a:endParaRPr sz="2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</a:rPr>
              <a:t>15 componentes principais</a:t>
            </a:r>
            <a:r>
              <a:rPr lang="en" sz="2150"/>
              <a:t> é suficiente  para explicar a variabilidade dos dados em mais de </a:t>
            </a:r>
            <a:r>
              <a:rPr lang="en" sz="2150">
                <a:solidFill>
                  <a:schemeClr val="dk1"/>
                </a:solidFill>
              </a:rPr>
              <a:t>90%</a:t>
            </a:r>
            <a:r>
              <a:rPr lang="en" sz="2150"/>
              <a:t>. O dataset permanece grande mas preserva as informações principais.</a:t>
            </a:r>
            <a:endParaRPr sz="2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Uma opção para estudo futuro é  separar os dados de concentração de sílica em faixas e identificar/estudar as influências das componentes para os agrupamentos.</a:t>
            </a:r>
            <a:endParaRPr sz="2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3304250" y="1323800"/>
            <a:ext cx="5719501" cy="331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389600"/>
            <a:ext cx="29484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Determinando as features com regressão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Foi usado um método simples de regressão para tentar entender quais seriam as melhores features.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15 melhores atributos encontrados foram: 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% Iron Feed, % Silica Feed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Starch Flow, Amina Flow, Ore Pulp pH, Ore Pulp Density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Flotation Column AirFlow (01, 02, 03, 06 e 07)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Flotation Column Level (04, 05, 06 e 07)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7345" l="0" r="0" t="7337"/>
          <a:stretch/>
        </p:blipFill>
        <p:spPr>
          <a:xfrm>
            <a:off x="3184000" y="1389604"/>
            <a:ext cx="5790000" cy="30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dk1"/>
                </a:solidFill>
              </a:rPr>
              <a:t>Autocorrelação do concentrado de sílica</a:t>
            </a:r>
            <a:r>
              <a:rPr lang="en" sz="2150"/>
              <a:t>:</a:t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Com o gráfico da autocorrelação temporal, em minutos, pode ser visto que os dados mais correlacionados estão nas primeiras horas..</a:t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Considerando que 1h = 60 min, temos uma autocorrelação acima de 0.2 entre uma amostra atual até as amostras das últimas 15h, aproximadamente.</a:t>
            </a:r>
            <a:endParaRPr sz="2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25" y="1204663"/>
            <a:ext cx="5719501" cy="354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dk1"/>
                </a:solidFill>
              </a:rPr>
              <a:t>Correlação temporal do concentrado de sílica</a:t>
            </a:r>
            <a:r>
              <a:rPr lang="en" sz="2150"/>
              <a:t>:</a:t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O gráfico da autocorrelação parcial nos mostra que há </a:t>
            </a:r>
            <a:r>
              <a:rPr lang="en" sz="2150"/>
              <a:t> alta relevância entre as amostras de 60 em 60 minutos, ou seja, 1 hora.</a:t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Qual será o resultado se agruparmos os dados por hora?</a:t>
            </a:r>
            <a:endParaRPr sz="2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525" y="1204663"/>
            <a:ext cx="5719501" cy="354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dk1"/>
                </a:solidFill>
              </a:rPr>
              <a:t>Correlação temporal do concentrado de sílica</a:t>
            </a:r>
            <a:r>
              <a:rPr lang="en" sz="2150"/>
              <a:t>:</a:t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Aqui podemos afirmar que as amostras de até </a:t>
            </a:r>
            <a:r>
              <a:rPr b="1" lang="en" sz="2150">
                <a:solidFill>
                  <a:schemeClr val="dk1"/>
                </a:solidFill>
              </a:rPr>
              <a:t>3 horas atrás</a:t>
            </a:r>
            <a:r>
              <a:rPr lang="en" sz="2150"/>
              <a:t> são as mais importantes para determinar a concentração de sílica atual no processo. </a:t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Assim, assumo que posso considerar os horários médios por hora no dataset, mantendo as informações mais relevantes para o problema.</a:t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Suponho também que este tempo é suficiente para ajudar os engenheiros da planta a tomar decisões. (Suposição que precisa ser validada com quem entende do problema de fato).</a:t>
            </a:r>
            <a:endParaRPr sz="2150"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525" y="1204663"/>
            <a:ext cx="5719501" cy="354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Concentrado médio de sílica por hora após análise dos dados.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Temos o mesmo padrão da variação por minuto.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Como a frequência horária indica ser a mais interessante de análises, a decomposição da série nos ajuda a reconhecer tendência ou sazonalidade nos dados.</a:t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4000" y="1389604"/>
            <a:ext cx="5790000" cy="30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Predição de </a:t>
            </a:r>
            <a:r>
              <a:rPr b="1" lang="en">
                <a:solidFill>
                  <a:schemeClr val="dk1"/>
                </a:solidFill>
              </a:rPr>
              <a:t>concentrado (%) de sílica</a:t>
            </a:r>
            <a:r>
              <a:rPr lang="en"/>
              <a:t> no processo de flotação para ajudar </a:t>
            </a:r>
            <a:r>
              <a:rPr lang="en"/>
              <a:t>engenheiros, por meio de ciência de dados,  a atuar de forma preditiva e otimizada, mitigando a % de ferro que pode ir para o rejeito.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555600"/>
            <a:ext cx="518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Decomposição da série temporal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Os dados variam de forma cíclica no período de um dia ou mais?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são bem ruidosos e não possuem uma tendência muito clara. 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(Talvez haja uma tendência anual que não pode ser vista com os dados atuais)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a análise percebe-se que há uma sazonalidade diária no processo.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325" y="1463700"/>
            <a:ext cx="5951274" cy="3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555600"/>
            <a:ext cx="518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Decomposição da série temporal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Os dados variam de forma cíclica no período de um dia ou mais?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Há uma sazonalidade </a:t>
            </a:r>
            <a:r>
              <a:rPr lang="en"/>
              <a:t>diária com </a:t>
            </a:r>
            <a:r>
              <a:rPr lang="en">
                <a:solidFill>
                  <a:schemeClr val="dk1"/>
                </a:solidFill>
              </a:rPr>
              <a:t>tendência positiva no período de 00:00h até 12:00h</a:t>
            </a:r>
            <a:r>
              <a:rPr lang="en"/>
              <a:t> do dia e uma t</a:t>
            </a:r>
            <a:r>
              <a:rPr lang="en">
                <a:solidFill>
                  <a:schemeClr val="dk1"/>
                </a:solidFill>
              </a:rPr>
              <a:t>endência negativa no período de 12:00 até 23:00h</a:t>
            </a:r>
            <a:r>
              <a:rPr lang="en"/>
              <a:t>, aproximadamente.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1352" l="0" r="0" t="1352"/>
          <a:stretch/>
        </p:blipFill>
        <p:spPr>
          <a:xfrm>
            <a:off x="3040325" y="1463700"/>
            <a:ext cx="5951272" cy="3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555600"/>
            <a:ext cx="518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Decomposição da série temporal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Como a variação ocorre durante o dia?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gráfico ao lado confirma a sazonalidade diária e vemos um crescimento no concentrado médio diário entre 0h e 10h e uma redução após esse horário, de 11h até 23h..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719500" cy="305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555600"/>
            <a:ext cx="518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Decomposição da série temporal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Qual o dia do mês com maior concentrado de sílica?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dia com maior concentrado médio de sílica é o dia 6 de cada mês;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 dia com menor concentrado médio de sílica é o dia 12 de cada mês;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463700"/>
            <a:ext cx="5719500" cy="305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Qual o dia da semana com maior concentrado de sílica?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dia da semana com maior concentrado médio de sílica é a quarta feira.;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dia da semana com menor concentrado médio de sílica é a treça feira.</a:t>
            </a:r>
            <a:endParaRPr/>
          </a:p>
        </p:txBody>
      </p:sp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555600"/>
            <a:ext cx="518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Decomposição da série temporal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463700"/>
            <a:ext cx="5719500" cy="305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 o dia da semana com maior fluxo de Amina?</a:t>
            </a:r>
            <a:endParaRPr b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mesma análise pode ser estendida para os dados do processo.</a:t>
            </a:r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555600"/>
            <a:ext cx="518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Decomposição da série temporal</a:t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0" l="159" r="159" t="0"/>
          <a:stretch/>
        </p:blipFill>
        <p:spPr>
          <a:xfrm>
            <a:off x="3272100" y="1463700"/>
            <a:ext cx="5719501" cy="305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1700"/>
              <a:t>Predição temporal do concentrado de sílica com LSTM e dados do processo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1700"/>
              <a:t>Predição temporal apenas do concentrado de sílica com LSTM</a:t>
            </a:r>
            <a:endParaRPr b="1"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1700"/>
              <a:t>Predição temporal apenas do concentrado de sílica com LSTM para o futuro</a:t>
            </a:r>
            <a:endParaRPr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1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 </a:t>
            </a:r>
            <a:r>
              <a:rPr lang="en"/>
              <a:t>prever o concentrado médio de sílica da hora atual com base nos dados do processo da hora anterior;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Alguns treinamentos foram realizados considerando a seleção de features e todo o conjunto de features original;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Os resultados foram bem parecidos e não apresentaram muitas diferenças no resultado final da predição.</a:t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150" y="1103563"/>
            <a:ext cx="5719499" cy="293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1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389600"/>
            <a:ext cx="28080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</a:t>
            </a:r>
            <a:r>
              <a:rPr lang="en"/>
              <a:t> prever o concentrado médio de sílica da hora atual com base nos dados do processo da hora anterior;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Considerações: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Considerando a seleção das features, novas composições podem ser determinadas com base na análise do PCA ou outro método;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Pode ser testados modelos de predição não temporal, para caracterizar a regressão do concentrado de sílica atual com base nas entradas atuais;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150" y="1103563"/>
            <a:ext cx="5719499" cy="293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2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 </a:t>
            </a:r>
            <a:r>
              <a:rPr lang="en"/>
              <a:t>prever o concentrado médio de sílica da hora atual co</a:t>
            </a:r>
            <a:r>
              <a:rPr lang="en"/>
              <a:t>m base no concentrado de sílica das 3h anteriores;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Aqui os dados das amostras anteriores são passadas individualmente e de forma sequencial para o modelo, pois o concentrado de cada hora depende da hora anterior, com base na autocorrelação determinada.</a:t>
            </a:r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150" y="1103563"/>
            <a:ext cx="5719499" cy="293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conjunto de dados veio de uma planta onde a amostragem foi realizada entre </a:t>
            </a:r>
            <a:r>
              <a:rPr b="1" lang="en">
                <a:solidFill>
                  <a:schemeClr val="dk1"/>
                </a:solidFill>
              </a:rPr>
              <a:t>março e setembro de 2017</a:t>
            </a:r>
            <a:r>
              <a:rPr lang="en"/>
              <a:t> de duas formas: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Amostragem de 20 em 20 segundos e de forma horária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Dados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% Iron Feed, % Iron Sílica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Starch Flow, Amina Flow, Ore Pulp Flow, Ore Pulp pH, Ore Pulp Density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Flotation Column Air Flow (01-07), Flotation Column Level (01-07)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% Iron Concentrate, % Iron Silica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2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 </a:t>
            </a:r>
            <a:r>
              <a:rPr lang="en"/>
              <a:t>prever o concentrado médio de sílica da hora atual com base no concentrado de sílica das 3h anteriores;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Considerações: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modelagem da série temporal do concentrado de sílica apresenta resultados bem mais precisos do que o modelo anterior testado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Considerar uma nova estratégia onde os dados do processo e do concentrado passado sejam concatenados pode ser uma opção interessante para análises futuras.</a:t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150" y="1103563"/>
            <a:ext cx="5719499" cy="293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3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 </a:t>
            </a:r>
            <a:r>
              <a:rPr lang="en"/>
              <a:t>prever o concentrado médio de sílica de duas horas a frente (t+1 e t+2) com base no concentrado de sílica das hora atual e de duas horas atrás (t0, t-1 e t-2);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Gráfico das previsões de (t+1)</a:t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150" y="1103563"/>
            <a:ext cx="5719499" cy="293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3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 </a:t>
            </a:r>
            <a:r>
              <a:rPr lang="en"/>
              <a:t>prever o concentrado médio de sílica de duas horas a frente (t+1 e t+2) com base no concentrado de sílica das hora atual e de duas horas atrás (t0, t-1 e t-2);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Gráfico das previsões de (t+2)</a:t>
            </a:r>
            <a:endParaRPr/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150" y="1103563"/>
            <a:ext cx="5719499" cy="293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3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Objetivo: </a:t>
            </a:r>
            <a:r>
              <a:rPr lang="en"/>
              <a:t>prever o concentrado médio de sílica de duas horas a frente (t+1 e t+2) com base no concentrado de sílica das hora atual e de duas horas atrás (t0, t-1 e t-2);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Considerações: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Foi observado uma precisão maior para a previsão da primeira hora futura;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 o boxplot pode ser verificado que o modelo capta melhor a variação da predição de t+1.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701" y="1389600"/>
            <a:ext cx="4362176" cy="27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Desafio IHM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André Almeida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andre.almdsantos@gmail.com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foram amostrados corretamente?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Considerando as amostragens por 20 segundos: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dados indicam que na primeira hora </a:t>
            </a:r>
            <a:r>
              <a:rPr b="1" lang="en">
                <a:solidFill>
                  <a:schemeClr val="dk1"/>
                </a:solidFill>
              </a:rPr>
              <a:t>faltam 6 registros</a:t>
            </a:r>
            <a:r>
              <a:rPr lang="en"/>
              <a:t>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dia </a:t>
            </a:r>
            <a:r>
              <a:rPr b="1" lang="en">
                <a:solidFill>
                  <a:schemeClr val="dk1"/>
                </a:solidFill>
              </a:rPr>
              <a:t>10/04 faltou 1 registro</a:t>
            </a:r>
            <a:r>
              <a:rPr lang="en"/>
              <a:t>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Há um gap de registros entre </a:t>
            </a:r>
            <a:r>
              <a:rPr b="1" lang="en">
                <a:solidFill>
                  <a:schemeClr val="dk1"/>
                </a:solidFill>
              </a:rPr>
              <a:t>16/03/2017</a:t>
            </a:r>
            <a:r>
              <a:rPr lang="en"/>
              <a:t> às 06:00h e </a:t>
            </a:r>
            <a:r>
              <a:rPr b="1" lang="en">
                <a:solidFill>
                  <a:schemeClr val="dk1"/>
                </a:solidFill>
              </a:rPr>
              <a:t>29/03/2017</a:t>
            </a:r>
            <a:r>
              <a:rPr lang="en"/>
              <a:t> às 11:00h.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28950"/>
            <a:ext cx="89344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foram amostrados corretamente?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Considerações:</a:t>
            </a:r>
            <a:endParaRPr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Supor que o registro faltante do dia 10/04 é o registro do momento </a:t>
            </a:r>
            <a:r>
              <a:rPr b="1" lang="en" sz="1400">
                <a:solidFill>
                  <a:schemeClr val="dk1"/>
                </a:solidFill>
              </a:rPr>
              <a:t>00h:59m:40s</a:t>
            </a:r>
            <a:r>
              <a:rPr lang="en" sz="1400"/>
              <a:t> e considerar que a falta de 1 registro de 20s não irá prejudicar a modelagem pois o tempo da amostragem é muito curto;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Considerar apenas os dados a partir de 29/03/2017 às 12:00h, pois como é uma série temporal o </a:t>
            </a:r>
            <a:r>
              <a:rPr b="1" lang="en" sz="1400">
                <a:solidFill>
                  <a:schemeClr val="dk1"/>
                </a:solidFill>
              </a:rPr>
              <a:t>gap de 13 dias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pode ser relevante na construção de um modelo preditivo temporal.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28950"/>
            <a:ext cx="89344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foram amostrados corretamente?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variação dos dados indica que: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de alimentação de sílica e ferro foi amostrada de hora em hora;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dados de fluxo do processo e colunas de flotação foram amostrados de 20 em 20 segundos;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do concentrado de sílica e ferro possuem particularidades que precisam ser avaliadas.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foram amostrados corretamente?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variação dos dados indica que: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% de alimentação de sílica e ferro foi amostrada de hora em hora;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Os dados de fluxo do processo e colunas de flotação foram amostrados de 20 em 20 segundos;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% do concentrado de sílica e ferro possuem particularidades que precisam ser avaliadas.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825" y="1086875"/>
            <a:ext cx="5719501" cy="296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foram amostrados corretamente?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variação dos dados indica que: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% de alimentação de sílica e ferro foi amostrada de hora em hora;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Os dados de fluxo do processo e colunas de flotação foram amostrados de 20 em 20 segundos;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% do concentrado de sílica e ferro possuem particularidades que precisam ser avaliadas.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59" l="0" r="0" t="159"/>
          <a:stretch/>
        </p:blipFill>
        <p:spPr>
          <a:xfrm>
            <a:off x="3234825" y="1086875"/>
            <a:ext cx="5719500" cy="296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dados foram amostrados corretamente?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algumas das amostras, agrupadas por hora, foi verificado que parece ter ocorrido uma </a:t>
            </a:r>
            <a:r>
              <a:rPr lang="en">
                <a:solidFill>
                  <a:schemeClr val="dk1"/>
                </a:solidFill>
              </a:rPr>
              <a:t>interpolação nas amostras horárias de concentrado de sílica e ferro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Pode ter ocorrido alguma falta de coleta do dado verdadeiro.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Todas essas amostras podem ser mapeadas e contabilizadas para análises do processo (</a:t>
            </a:r>
            <a:r>
              <a:rPr lang="en">
                <a:solidFill>
                  <a:schemeClr val="dk1"/>
                </a:solidFill>
              </a:rPr>
              <a:t>Identificado 309 amostras horárias com essa caraterística</a:t>
            </a:r>
            <a:r>
              <a:rPr lang="en"/>
              <a:t>).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514" r="504" t="0"/>
          <a:stretch/>
        </p:blipFill>
        <p:spPr>
          <a:xfrm>
            <a:off x="3234825" y="1086875"/>
            <a:ext cx="5719500" cy="296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