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handoutMasterIdLst>
    <p:handoutMasterId r:id="rId18"/>
  </p:handoutMasterIdLst>
  <p:sldIdLst>
    <p:sldId id="256" r:id="rId7"/>
    <p:sldId id="259" r:id="rId8"/>
    <p:sldId id="261" r:id="rId9"/>
    <p:sldId id="271" r:id="rId10"/>
    <p:sldId id="272" r:id="rId11"/>
    <p:sldId id="262" r:id="rId12"/>
    <p:sldId id="263" r:id="rId13"/>
    <p:sldId id="264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B8E55-CA63-4267-A4CD-2C02209C78FE}" v="4" dt="2023-07-28T16:18:21.215"/>
    <p1510:client id="{1A8F6DC1-FD84-D7BB-E82B-BBCB90B56287}" v="1" dt="2023-09-11T13:13:55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3EBEA6-2FD5-4B7B-B98E-07E0540C3A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66B97-BC1B-46F4-9261-5CD87C11E4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17807-4B18-4736-B8B7-C9DCAD997C5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941BA-7267-4DEC-A101-231008326A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A67F0-9033-46AD-9FB6-20655177D9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9A467-AB94-486E-8C0E-83A4029F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41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8930-D78F-4820-826A-B6BC965F7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5B150-DF6E-45F5-ABCF-3F7CDA1A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09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7B18-66D7-45C3-8E09-5BE8969F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E276-736F-4F68-8EF5-1DDD9CF1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84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FE48-4411-4972-AF65-FF8A173F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57626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BBBC-BE58-4EBC-AC83-6A057ABA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" y="3455988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16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23C0-EC04-422C-B210-37059087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D73A-111F-4DB4-9F46-629BE0423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368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CFA6-0915-401F-8896-0F58FF63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368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475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EA3-0133-4BCF-AE9F-09AEFA1C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B6F8-7C46-4E92-9E6F-AC1EC801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0F2F0-770E-49D3-A4D6-6336076A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61F96-CA88-45DA-BE92-B7AAD81BA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78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1AB6-0D4B-4AB1-818E-0179AA1AC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78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13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81F7-4F2B-44CC-9E50-AF7BD754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127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30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96CB-BC99-4018-A36F-2E728324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5AF9-7714-4178-B6D1-09DF00FD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992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 sz="2800" spc="-15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 sz="2400" spc="-15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 sz="2000" spc="-15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 sz="2000" spc="-150">
                <a:solidFill>
                  <a:schemeClr val="bg1"/>
                </a:solidFill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0BE76-069B-4D0D-AE0B-0E551EC89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836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285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7C8E-7A0F-4812-8CD9-FF3FDE1E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1773A-1EE9-4E1A-8B6A-62586DA26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4354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8EE2-2901-44E8-BFC5-F3CEBEE82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836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212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A583C6-4F7A-4028-A9DD-EC1F0F88F4F8}"/>
              </a:ext>
            </a:extLst>
          </p:cNvPr>
          <p:cNvSpPr txBox="1"/>
          <p:nvPr userDrawn="1"/>
        </p:nvSpPr>
        <p:spPr>
          <a:xfrm>
            <a:off x="658368" y="2801566"/>
            <a:ext cx="509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Consolas" panose="020B0609020204030204" pitchFamily="49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8120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FC78-7011-4C0D-8443-FD090AA0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81D895D-6FDE-4A21-9625-FFCFEADA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44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0CA-B74F-445B-83C0-BA18E91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906421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C101-EB34-47E1-8A31-52BC17FFF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368" y="1825625"/>
            <a:ext cx="4466424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C5CF-13BF-45B3-88FD-CFD76F62D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6157" y="1825625"/>
            <a:ext cx="4466424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042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4A56-3976-4E37-8363-A1AA0E72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14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FCCA10-4A74-453A-9FD9-A3070673F88F}"/>
              </a:ext>
            </a:extLst>
          </p:cNvPr>
          <p:cNvSpPr txBox="1"/>
          <p:nvPr userDrawn="1"/>
        </p:nvSpPr>
        <p:spPr>
          <a:xfrm>
            <a:off x="658368" y="2801566"/>
            <a:ext cx="509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+mj-lt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5546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E848-B892-4F08-BB5F-61B40D1405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11684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57639-40C1-475D-87E9-84F6819FA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64807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B126D7-F21D-4ABB-8D18-21FEDE2BC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18" y="1039813"/>
            <a:ext cx="46291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32C9-538F-413D-8919-AE62FE6520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842577"/>
            <a:ext cx="10515600" cy="58642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1CC09E2-E30F-4D55-84CF-F6B4E6BB0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68" y="685800"/>
            <a:ext cx="46291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1CC09E2-E30F-4D55-84CF-F6B4E6BB0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68" y="685800"/>
            <a:ext cx="4629150" cy="51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B9D94-D063-47EB-82B2-FEB14E5B9D61}"/>
              </a:ext>
            </a:extLst>
          </p:cNvPr>
          <p:cNvSpPr txBox="1"/>
          <p:nvPr userDrawn="1"/>
        </p:nvSpPr>
        <p:spPr>
          <a:xfrm>
            <a:off x="658368" y="2801566"/>
            <a:ext cx="509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809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A246-37DA-4C84-8E09-F6DE40C33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45FD3-E382-4D21-8623-2CC3B7D3A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spc="-15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580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48B332-B9EA-4931-A3C1-FA2DE547AFE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4F341A4-AD70-47CF-A945-66ECFDB7853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591" y="6397624"/>
            <a:ext cx="1714500" cy="19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62663-BA37-4DCA-BB35-AB5E6F2E5924}"/>
              </a:ext>
            </a:extLst>
          </p:cNvPr>
          <p:cNvSpPr txBox="1"/>
          <p:nvPr userDrawn="1"/>
        </p:nvSpPr>
        <p:spPr>
          <a:xfrm>
            <a:off x="2451370" y="6370242"/>
            <a:ext cx="3929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dirty="0">
                <a:latin typeface="+mj-lt"/>
              </a:rPr>
              <a:t>© 2023 Quorum Software. All Rights Reserved.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205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5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astronomical object, moon, nature&#10;&#10;Description automatically generated">
            <a:extLst>
              <a:ext uri="{FF2B5EF4-FFF2-40B4-BE49-F238E27FC236}">
                <a16:creationId xmlns:a16="http://schemas.microsoft.com/office/drawing/2014/main" id="{82CE220E-2A82-403F-ADBC-DBE5292F4B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B56DB-65F4-4AB7-9760-CDDFBDC3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842577"/>
            <a:ext cx="10515600" cy="586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086FB0-C8FF-4E95-B298-0E61404BAB95}"/>
              </a:ext>
            </a:extLst>
          </p:cNvPr>
          <p:cNvSpPr txBox="1">
            <a:spLocks/>
          </p:cNvSpPr>
          <p:nvPr userDrawn="1"/>
        </p:nvSpPr>
        <p:spPr>
          <a:xfrm>
            <a:off x="548640" y="6364602"/>
            <a:ext cx="3174887" cy="256545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bg1"/>
                </a:solidFill>
              </a:rPr>
              <a:t>© 2023 Quorum Software.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67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moon, sky, mountain, astronomical object&#10;&#10;Description automatically generated">
            <a:extLst>
              <a:ext uri="{FF2B5EF4-FFF2-40B4-BE49-F238E27FC236}">
                <a16:creationId xmlns:a16="http://schemas.microsoft.com/office/drawing/2014/main" id="{E901D023-F016-438E-9052-2A516908D54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5B5DC4-33CF-489D-8628-6642E53964B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591" y="6397623"/>
            <a:ext cx="1714509" cy="190501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FF7108D-6EE5-4CB5-8464-609BF5C475DB}"/>
              </a:ext>
            </a:extLst>
          </p:cNvPr>
          <p:cNvSpPr txBox="1">
            <a:spLocks/>
          </p:cNvSpPr>
          <p:nvPr userDrawn="1"/>
        </p:nvSpPr>
        <p:spPr>
          <a:xfrm>
            <a:off x="2486825" y="6364602"/>
            <a:ext cx="3262222" cy="256545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© 2023 Quorum Software.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283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E74C6D-EAAA-4D70-A12A-9B2534DC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2046914"/>
            <a:ext cx="9144000" cy="1509086"/>
          </a:xfrm>
        </p:spPr>
        <p:txBody>
          <a:bodyPr/>
          <a:lstStyle/>
          <a:p>
            <a:r>
              <a:rPr lang="en-US" dirty="0" err="1"/>
              <a:t>MLaaS</a:t>
            </a:r>
            <a:r>
              <a:rPr lang="en-US" dirty="0"/>
              <a:t>: Anomaly Detection with ML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D9BC644-FBD2-4B58-AF6B-C2D718C4D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82DADE-5423-95B1-D7CD-C5643E9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" y="1550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number grid with numbers&#10;&#10;Description automatically generated with medium confidence">
            <a:extLst>
              <a:ext uri="{FF2B5EF4-FFF2-40B4-BE49-F238E27FC236}">
                <a16:creationId xmlns:a16="http://schemas.microsoft.com/office/drawing/2014/main" id="{1C612134-7FAA-AFB0-12B0-B368E70E5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10" y="2602928"/>
            <a:ext cx="8667401" cy="16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7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82DADE-5423-95B1-D7CD-C5643E9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" y="1550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group of people in orange suits&#10;&#10;Description automatically generated">
            <a:extLst>
              <a:ext uri="{FF2B5EF4-FFF2-40B4-BE49-F238E27FC236}">
                <a16:creationId xmlns:a16="http://schemas.microsoft.com/office/drawing/2014/main" id="{4F590070-2D1B-E265-A37E-22EB1424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"/>
            <a:ext cx="12192000" cy="6847062"/>
          </a:xfrm>
          <a:prstGeom prst="rect">
            <a:avLst/>
          </a:prstGeom>
        </p:spPr>
      </p:pic>
      <p:pic>
        <p:nvPicPr>
          <p:cNvPr id="3" name="Picture 2" descr="A number grid with numbers&#10;&#10;Description automatically generated with medium confidence">
            <a:extLst>
              <a:ext uri="{FF2B5EF4-FFF2-40B4-BE49-F238E27FC236}">
                <a16:creationId xmlns:a16="http://schemas.microsoft.com/office/drawing/2014/main" id="{ABB068F4-0237-0C7E-6C69-2C6F573B2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6" y="4653402"/>
            <a:ext cx="5890078" cy="1122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9537A61C-4CE1-7E58-BD08-BBB3B126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2" y="3429000"/>
            <a:ext cx="3616723" cy="28244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545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82DADE-5423-95B1-D7CD-C5643E9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" y="1550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group of people in orange suits&#10;&#10;Description automatically generated">
            <a:extLst>
              <a:ext uri="{FF2B5EF4-FFF2-40B4-BE49-F238E27FC236}">
                <a16:creationId xmlns:a16="http://schemas.microsoft.com/office/drawing/2014/main" id="{4F590070-2D1B-E265-A37E-22EB1424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"/>
            <a:ext cx="12192000" cy="68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0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248B-44BA-3504-1B8B-3D21F77B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10" y="159597"/>
            <a:ext cx="10062762" cy="784167"/>
          </a:xfrm>
        </p:spPr>
        <p:txBody>
          <a:bodyPr/>
          <a:lstStyle/>
          <a:p>
            <a:r>
              <a:rPr lang="en-US" dirty="0" err="1"/>
              <a:t>MLaaS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BC7969-84B1-4152-85F5-263AB9F3CC76}"/>
              </a:ext>
            </a:extLst>
          </p:cNvPr>
          <p:cNvGraphicFramePr>
            <a:graphicFrameLocks noGrp="1"/>
          </p:cNvGraphicFramePr>
          <p:nvPr/>
        </p:nvGraphicFramePr>
        <p:xfrm>
          <a:off x="487610" y="1222776"/>
          <a:ext cx="11351003" cy="4974603"/>
        </p:xfrm>
        <a:graphic>
          <a:graphicData uri="http://schemas.openxmlformats.org/drawingml/2006/table">
            <a:tbl>
              <a:tblPr/>
              <a:tblGrid>
                <a:gridCol w="2563446">
                  <a:extLst>
                    <a:ext uri="{9D8B030D-6E8A-4147-A177-3AD203B41FA5}">
                      <a16:colId xmlns:a16="http://schemas.microsoft.com/office/drawing/2014/main" val="3377369099"/>
                    </a:ext>
                  </a:extLst>
                </a:gridCol>
                <a:gridCol w="8787557">
                  <a:extLst>
                    <a:ext uri="{9D8B030D-6E8A-4147-A177-3AD203B41FA5}">
                      <a16:colId xmlns:a16="http://schemas.microsoft.com/office/drawing/2014/main" val="948480185"/>
                    </a:ext>
                  </a:extLst>
                </a:gridCol>
              </a:tblGrid>
              <a:tr h="5916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Category​</a:t>
                      </a:r>
                      <a:endParaRPr lang="en-US" sz="1700" b="1" i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Al-Powered Solutions</a:t>
                      </a:r>
                      <a:endParaRPr lang="en-US" sz="1700" b="1" i="0" dirty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631065"/>
                  </a:ext>
                </a:extLst>
              </a:tr>
              <a:tr h="5785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Idea Title</a:t>
                      </a:r>
                      <a:endParaRPr lang="en-US" sz="1700" b="0" i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 as a Service - Anomaly detection for Production Allocation in EC</a:t>
                      </a:r>
                      <a:endParaRPr lang="en-US" sz="1700" b="0" i="0" dirty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195352"/>
                  </a:ext>
                </a:extLst>
              </a:tr>
              <a:tr h="9204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Team Members</a:t>
                      </a:r>
                      <a:r>
                        <a:rPr lang="en-US" sz="1500" b="0" i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700" b="0" i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Andrei Avram, Oleksandr </a:t>
                      </a:r>
                      <a:r>
                        <a:rPr lang="en-US" sz="1500" b="0" i="0" dirty="0" err="1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Lakovliev</a:t>
                      </a:r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,, Xin Wang, Shengtong Zhong, Daniel Fonnes and Sarojini Rajaretnam</a:t>
                      </a:r>
                      <a:endParaRPr lang="en-US" sz="1700" b="0" i="0" dirty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129256"/>
                  </a:ext>
                </a:extLst>
              </a:tr>
              <a:tr h="4865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Problem Description</a:t>
                      </a:r>
                      <a:r>
                        <a:rPr lang="en-US" sz="1500" b="0" i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700" b="0" i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EC provides functionality to setup threshold manually for well data (</a:t>
                      </a:r>
                      <a:r>
                        <a:rPr lang="en-US" sz="1500" b="0" i="0" dirty="0" err="1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i.e</a:t>
                      </a:r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 press, temp and </a:t>
                      </a:r>
                      <a:r>
                        <a:rPr lang="en-US" sz="1500" b="0" i="0" dirty="0" err="1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etc</a:t>
                      </a:r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)  for data validation purpose. This is a manual process, time consuming and errors can go undetected. </a:t>
                      </a:r>
                      <a:endParaRPr lang="en-US" sz="1700" b="0" i="0" dirty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1248254"/>
                  </a:ext>
                </a:extLst>
              </a:tr>
              <a:tr h="13148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Benefit to Quorum or our Customers</a:t>
                      </a:r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1700" b="0" i="0" dirty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1. Reduce time &amp; cost of configuring and maintenance of threshold</a:t>
                      </a:r>
                    </a:p>
                    <a:p>
                      <a:pPr algn="l" fontAlgn="base"/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2.Improve the accuracy of error detection</a:t>
                      </a:r>
                    </a:p>
                    <a:p>
                      <a:pPr algn="l" fontAlgn="base"/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3.Integration flexibility with BPM workflows and management-by-exception approach</a:t>
                      </a:r>
                      <a:endParaRPr lang="en-US" sz="1700" b="0" i="0" dirty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7113686"/>
                  </a:ext>
                </a:extLst>
              </a:tr>
              <a:tr h="7994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HaQathon Goal</a:t>
                      </a:r>
                      <a:endParaRPr lang="en-US" sz="1700" b="0" i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 dirty="0">
                          <a:solidFill>
                            <a:srgbClr val="060A51"/>
                          </a:solidFill>
                          <a:effectLst/>
                          <a:latin typeface="+mn-lt"/>
                        </a:rPr>
                        <a:t>ML model is available as a service using EC Analytics Manager with dumb-proof connection. </a:t>
                      </a:r>
                      <a:endParaRPr lang="en-US" sz="1700" b="0" i="0" dirty="0">
                        <a:solidFill>
                          <a:srgbClr val="060A51"/>
                        </a:solidFill>
                        <a:effectLst/>
                        <a:latin typeface="+mn-lt"/>
                      </a:endParaRPr>
                    </a:p>
                  </a:txBody>
                  <a:tcPr marL="83845" marR="83845" marT="41923" marB="41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830461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A82DADE-5423-95B1-D7CD-C5643E9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" y="1550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82DADE-5423-95B1-D7CD-C5643E9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" y="1550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02F1ACE-11F8-4040-692A-3F09F2C2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" y="0"/>
            <a:ext cx="12172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6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82DADE-5423-95B1-D7CD-C5643E9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" y="1550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4F68E3-5BE3-2760-DFE6-42464CAE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" y="0"/>
            <a:ext cx="12183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1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82DADE-5423-95B1-D7CD-C5643E9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" y="1550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E4F2E51-0B78-58A8-3BD5-61BEFAF0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2" y="157514"/>
            <a:ext cx="11889334" cy="2258838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5784B14-1D5B-ACD6-B00E-ADCD32F14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26" y="2872599"/>
            <a:ext cx="3810342" cy="2761009"/>
          </a:xfrm>
          <a:prstGeom prst="rect">
            <a:avLst/>
          </a:prstGeom>
        </p:spPr>
      </p:pic>
      <p:pic>
        <p:nvPicPr>
          <p:cNvPr id="11" name="Picture 10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28DA593A-E87D-BFA6-C4C4-248ADC4C4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72" y="2872599"/>
            <a:ext cx="3734870" cy="28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82DADE-5423-95B1-D7CD-C5643E9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" y="1550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B40A3B04-CC53-D203-BBD4-FFFE1135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44" y="1623760"/>
            <a:ext cx="474411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5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82DADE-5423-95B1-D7CD-C5643E9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" y="1550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D87E9E3-F643-0871-140C-CA43C9DC5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1371313"/>
            <a:ext cx="437258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82DADE-5423-95B1-D7CD-C5643E9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42" y="1550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6C9A3043-4921-98AC-931C-36743A911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2" y="1550376"/>
            <a:ext cx="4667901" cy="3362794"/>
          </a:xfrm>
          <a:prstGeom prst="rect">
            <a:avLst/>
          </a:prstGeom>
        </p:spPr>
      </p:pic>
      <p:pic>
        <p:nvPicPr>
          <p:cNvPr id="6" name="Picture 5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BE5A4E3F-0310-2CC8-6CF7-3C5FE35F4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27" y="1397954"/>
            <a:ext cx="469648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2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Qathon23_PPTtemp.pptx" id="{2A1F6F03-582B-47A5-9747-C5FD1C4CF836}" vid="{F97A24E9-E6A7-4644-B9DD-D2E90EF0690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Qathon23_PPTtemp.pptx" id="{2A1F6F03-582B-47A5-9747-C5FD1C4CF836}" vid="{2CCF3648-5E5E-4DF8-B7C2-A93D277F78BD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Qathon23_PPTtemp.pptx" id="{2A1F6F03-582B-47A5-9747-C5FD1C4CF836}" vid="{064E3D1A-1385-4A8D-B89D-CBC657292FB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97ED6E2C109844B58DB9A500D04898" ma:contentTypeVersion="13" ma:contentTypeDescription="Create a new document." ma:contentTypeScope="" ma:versionID="7ee10d9d79f7cb263345c336fb3cd09d">
  <xsd:schema xmlns:xsd="http://www.w3.org/2001/XMLSchema" xmlns:xs="http://www.w3.org/2001/XMLSchema" xmlns:p="http://schemas.microsoft.com/office/2006/metadata/properties" xmlns:ns2="acfc93e6-6351-4418-9557-7329f1cd9035" xmlns:ns3="485137d0-6993-48de-9caa-ca378e3e4b29" targetNamespace="http://schemas.microsoft.com/office/2006/metadata/properties" ma:root="true" ma:fieldsID="91284c35130b8f7ce37a3f377ef466f9" ns2:_="" ns3:_="">
    <xsd:import namespace="acfc93e6-6351-4418-9557-7329f1cd9035"/>
    <xsd:import namespace="485137d0-6993-48de-9caa-ca378e3e4b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c93e6-6351-4418-9557-7329f1cd90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c349d9a-284b-478a-af45-ecae560ee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137d0-6993-48de-9caa-ca378e3e4b2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510b3ea-9e31-49da-a36a-748214c04afe}" ma:internalName="TaxCatchAll" ma:showField="CatchAllData" ma:web="485137d0-6993-48de-9caa-ca378e3e4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cfc93e6-6351-4418-9557-7329f1cd9035">
      <Terms xmlns="http://schemas.microsoft.com/office/infopath/2007/PartnerControls"/>
    </lcf76f155ced4ddcb4097134ff3c332f>
    <TaxCatchAll xmlns="485137d0-6993-48de-9caa-ca378e3e4b29" xsi:nil="true"/>
  </documentManagement>
</p:properties>
</file>

<file path=customXml/itemProps1.xml><?xml version="1.0" encoding="utf-8"?>
<ds:datastoreItem xmlns:ds="http://schemas.openxmlformats.org/officeDocument/2006/customXml" ds:itemID="{38F113C2-3F8D-42F4-9FEC-41280FAFF0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fc93e6-6351-4418-9557-7329f1cd9035"/>
    <ds:schemaRef ds:uri="485137d0-6993-48de-9caa-ca378e3e4b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FBB2B5-B8B6-4A3B-86C2-B22FC5E778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459361-5A21-4B2A-80A4-5AC117872390}">
  <ds:schemaRefs>
    <ds:schemaRef ds:uri="http://schemas.microsoft.com/office/2006/metadata/properties"/>
    <ds:schemaRef ds:uri="http://schemas.microsoft.com/office/infopath/2007/PartnerControls"/>
    <ds:schemaRef ds:uri="e3cf90f5-8cad-4aaa-9dd7-9b801fa70211"/>
    <ds:schemaRef ds:uri="acfc93e6-6351-4418-9557-7329f1cd9035"/>
    <ds:schemaRef ds:uri="485137d0-6993-48de-9caa-ca378e3e4b29"/>
  </ds:schemaRefs>
</ds:datastoreItem>
</file>

<file path=docMetadata/LabelInfo.xml><?xml version="1.0" encoding="utf-8"?>
<clbl:labelList xmlns:clbl="http://schemas.microsoft.com/office/2020/mipLabelMetadata">
  <clbl:label id="{ce68f836-c221-45ef-866b-38cda86b3d5e}" enabled="0" method="" siteId="{ce68f836-c221-45ef-866b-38cda86b3d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HaQathon23_PPTtemp</Template>
  <TotalTime>0</TotalTime>
  <Words>152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Verdana</vt:lpstr>
      <vt:lpstr>Office Theme</vt:lpstr>
      <vt:lpstr>Custom Design</vt:lpstr>
      <vt:lpstr>1_Custom Design</vt:lpstr>
      <vt:lpstr>MLaaS: Anomaly Detection with ML </vt:lpstr>
      <vt:lpstr>PowerPoint Presentation</vt:lpstr>
      <vt:lpstr>MLaaS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Williamson</dc:creator>
  <cp:lastModifiedBy>Andrei Avram</cp:lastModifiedBy>
  <cp:revision>8</cp:revision>
  <dcterms:created xsi:type="dcterms:W3CDTF">2023-07-28T15:34:34Z</dcterms:created>
  <dcterms:modified xsi:type="dcterms:W3CDTF">2023-09-12T20:07:53Z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0x0101000C97ED6E2C109844B58DB9A500D04898</vt:lpwstr>
  </property>
  <property fmtid="{D5CDD505-2E9C-101B-9397-08002B2CF9AE}" pid="3" name="MediaServiceImageTags">
    <vt:lpwstr/>
  </property>
</Properties>
</file>