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60" r:id="rId3"/>
    <p:sldId id="262" r:id="rId4"/>
    <p:sldId id="270" r:id="rId5"/>
    <p:sldId id="259" r:id="rId6"/>
    <p:sldId id="267" r:id="rId7"/>
    <p:sldId id="263" r:id="rId8"/>
    <p:sldId id="266" r:id="rId9"/>
    <p:sldId id="268" r:id="rId10"/>
    <p:sldId id="269" r:id="rId11"/>
    <p:sldId id="264" r:id="rId12"/>
    <p:sldId id="271" r:id="rId13"/>
  </p:sldIdLst>
  <p:sldSz cx="6858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a:srgbClr val="FFF6B9"/>
    <a:srgbClr val="D2B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217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7D504-56AA-4AAA-D25C-3F348476EA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Date Placeholder 2">
            <a:extLst>
              <a:ext uri="{FF2B5EF4-FFF2-40B4-BE49-F238E27FC236}">
                <a16:creationId xmlns:a16="http://schemas.microsoft.com/office/drawing/2014/main" id="{DA92C42B-8A42-B6E8-29E1-AD51A3A77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8D38B1-D440-436D-BDFE-4485B1CA3ED5}" type="datetimeFigureOut">
              <a:rPr lang="es-ES" smtClean="0"/>
              <a:t>26/10/2024</a:t>
            </a:fld>
            <a:endParaRPr lang="es-ES" dirty="0"/>
          </a:p>
        </p:txBody>
      </p:sp>
      <p:sp>
        <p:nvSpPr>
          <p:cNvPr id="4" name="Footer Placeholder 3">
            <a:extLst>
              <a:ext uri="{FF2B5EF4-FFF2-40B4-BE49-F238E27FC236}">
                <a16:creationId xmlns:a16="http://schemas.microsoft.com/office/drawing/2014/main" id="{7F1161BD-D302-7B98-A10E-6A37A4D0C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Slide Number Placeholder 4">
            <a:extLst>
              <a:ext uri="{FF2B5EF4-FFF2-40B4-BE49-F238E27FC236}">
                <a16:creationId xmlns:a16="http://schemas.microsoft.com/office/drawing/2014/main" id="{3B3BFC1A-185B-B07C-D50E-B76074F266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84D498-BDE3-49E4-A686-9D81DE47FF4B}" type="slidenum">
              <a:rPr lang="es-ES" smtClean="0"/>
              <a:t>‹#›</a:t>
            </a:fld>
            <a:endParaRPr lang="es-ES" dirty="0"/>
          </a:p>
        </p:txBody>
      </p:sp>
    </p:spTree>
    <p:extLst>
      <p:ext uri="{BB962C8B-B14F-4D97-AF65-F5344CB8AC3E}">
        <p14:creationId xmlns:p14="http://schemas.microsoft.com/office/powerpoint/2010/main" val="6218379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804D9-0FE5-4B88-840A-6591E59A40EE}" type="datetimeFigureOut">
              <a:rPr lang="es-ES" smtClean="0"/>
              <a:t>26/10/2024</a:t>
            </a:fld>
            <a:endParaRPr lang="es-ES" dirty="0"/>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227C4-6C9C-4D24-9CC8-8E7C066462A0}" type="slidenum">
              <a:rPr lang="es-ES" smtClean="0"/>
              <a:t>‹#›</a:t>
            </a:fld>
            <a:endParaRPr lang="es-ES" dirty="0"/>
          </a:p>
        </p:txBody>
      </p:sp>
    </p:spTree>
    <p:extLst>
      <p:ext uri="{BB962C8B-B14F-4D97-AF65-F5344CB8AC3E}">
        <p14:creationId xmlns:p14="http://schemas.microsoft.com/office/powerpoint/2010/main" val="5815218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122363"/>
            <a:ext cx="5829300" cy="2387600"/>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3602038"/>
            <a:ext cx="51435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2718F7B-7F5C-4B9B-9CA2-D4147B9A0DF7}" type="datetime1">
              <a:rPr lang="en-US" smtClean="0"/>
              <a:t>10/26/2024</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341553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A3BC20-4351-41FC-B6F0-2B35247FC072}" type="datetime1">
              <a:rPr lang="en-US" smtClean="0"/>
              <a:t>10/26/2024</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26927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365125"/>
            <a:ext cx="4350544"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835CC4-2D6D-4C1A-BA0C-1E028A0FC163}" type="datetime1">
              <a:rPr lang="en-US" smtClean="0"/>
              <a:t>10/26/2024</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426976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B3F6D7-A9CD-4AA2-841F-EB1B4AC1D973}" type="datetime1">
              <a:rPr lang="en-US" smtClean="0"/>
              <a:t>10/26/2024</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405899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1709740"/>
            <a:ext cx="5915025" cy="2852737"/>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4589465"/>
            <a:ext cx="5915025"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53CA64-C62E-4F85-8320-C5461359A627}" type="datetime1">
              <a:rPr lang="en-US" smtClean="0"/>
              <a:t>10/26/2024</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209193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1825625"/>
            <a:ext cx="291465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1825625"/>
            <a:ext cx="291465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14826C6-DDAC-4FC0-A019-39E13DE9F9E8}" type="datetime1">
              <a:rPr lang="en-US" smtClean="0"/>
              <a:t>10/26/2024</a:t>
            </a:fld>
            <a:endParaRPr lang="en-US" dirty="0"/>
          </a:p>
        </p:txBody>
      </p:sp>
      <p:sp>
        <p:nvSpPr>
          <p:cNvPr id="6" name="Footer Placeholder 5"/>
          <p:cNvSpPr>
            <a:spLocks noGrp="1"/>
          </p:cNvSpPr>
          <p:nvPr>
            <p:ph type="ftr" sz="quarter" idx="11"/>
          </p:nvPr>
        </p:nvSpPr>
        <p:spPr/>
        <p:txBody>
          <a:bodyPr/>
          <a:lstStyle/>
          <a:p>
            <a:r>
              <a:rPr lang="en-US" dirty="0"/>
              <a:t>y65y56y</a:t>
            </a:r>
          </a:p>
        </p:txBody>
      </p:sp>
      <p:sp>
        <p:nvSpPr>
          <p:cNvPr id="7" name="Slide Number Placeholder 6"/>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338495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365127"/>
            <a:ext cx="5915025"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1681163"/>
            <a:ext cx="290125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2505075"/>
            <a:ext cx="2901255"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1681163"/>
            <a:ext cx="291554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2505075"/>
            <a:ext cx="2915543"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10ABB59-F073-482D-9EE1-15AF66EC754A}" type="datetime1">
              <a:rPr lang="en-US" smtClean="0"/>
              <a:t>10/26/2024</a:t>
            </a:fld>
            <a:endParaRPr lang="en-US" dirty="0"/>
          </a:p>
        </p:txBody>
      </p:sp>
      <p:sp>
        <p:nvSpPr>
          <p:cNvPr id="8" name="Footer Placeholder 7"/>
          <p:cNvSpPr>
            <a:spLocks noGrp="1"/>
          </p:cNvSpPr>
          <p:nvPr>
            <p:ph type="ftr" sz="quarter" idx="11"/>
          </p:nvPr>
        </p:nvSpPr>
        <p:spPr/>
        <p:txBody>
          <a:bodyPr/>
          <a:lstStyle/>
          <a:p>
            <a:r>
              <a:rPr lang="en-US" dirty="0"/>
              <a:t>y65y56y</a:t>
            </a:r>
          </a:p>
        </p:txBody>
      </p:sp>
      <p:sp>
        <p:nvSpPr>
          <p:cNvPr id="9" name="Slide Number Placeholder 8"/>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213307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03FBBD5-6883-47DD-B505-087FA44620D1}" type="datetime1">
              <a:rPr lang="en-US" smtClean="0"/>
              <a:t>10/26/2024</a:t>
            </a:fld>
            <a:endParaRPr lang="en-US" dirty="0"/>
          </a:p>
        </p:txBody>
      </p:sp>
      <p:sp>
        <p:nvSpPr>
          <p:cNvPr id="4" name="Footer Placeholder 3"/>
          <p:cNvSpPr>
            <a:spLocks noGrp="1"/>
          </p:cNvSpPr>
          <p:nvPr>
            <p:ph type="ftr" sz="quarter" idx="11"/>
          </p:nvPr>
        </p:nvSpPr>
        <p:spPr/>
        <p:txBody>
          <a:bodyPr/>
          <a:lstStyle/>
          <a:p>
            <a:r>
              <a:rPr lang="en-US" dirty="0"/>
              <a:t>y65y56y</a:t>
            </a:r>
          </a:p>
        </p:txBody>
      </p:sp>
      <p:sp>
        <p:nvSpPr>
          <p:cNvPr id="5" name="Slide Number Placeholder 4"/>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139102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B7A14-7C91-4820-A14B-BF8AD0082444}" type="datetime1">
              <a:rPr lang="en-US" smtClean="0"/>
              <a:t>10/26/2024</a:t>
            </a:fld>
            <a:endParaRPr lang="en-US" dirty="0"/>
          </a:p>
        </p:txBody>
      </p:sp>
      <p:sp>
        <p:nvSpPr>
          <p:cNvPr id="3" name="Footer Placeholder 2"/>
          <p:cNvSpPr>
            <a:spLocks noGrp="1"/>
          </p:cNvSpPr>
          <p:nvPr>
            <p:ph type="ftr" sz="quarter" idx="11"/>
          </p:nvPr>
        </p:nvSpPr>
        <p:spPr/>
        <p:txBody>
          <a:bodyPr/>
          <a:lstStyle/>
          <a:p>
            <a:r>
              <a:rPr lang="en-US" dirty="0"/>
              <a:t>y65y56y</a:t>
            </a:r>
          </a:p>
        </p:txBody>
      </p:sp>
      <p:sp>
        <p:nvSpPr>
          <p:cNvPr id="4" name="Slide Number Placeholder 3"/>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37671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987427"/>
            <a:ext cx="3471863"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CAEFC7-E0E7-4071-8195-9F7E4EC624E4}" type="datetime1">
              <a:rPr lang="en-US" smtClean="0"/>
              <a:t>10/26/2024</a:t>
            </a:fld>
            <a:endParaRPr lang="en-US" dirty="0"/>
          </a:p>
        </p:txBody>
      </p:sp>
      <p:sp>
        <p:nvSpPr>
          <p:cNvPr id="6" name="Footer Placeholder 5"/>
          <p:cNvSpPr>
            <a:spLocks noGrp="1"/>
          </p:cNvSpPr>
          <p:nvPr>
            <p:ph type="ftr" sz="quarter" idx="11"/>
          </p:nvPr>
        </p:nvSpPr>
        <p:spPr/>
        <p:txBody>
          <a:bodyPr/>
          <a:lstStyle/>
          <a:p>
            <a:r>
              <a:rPr lang="en-US" dirty="0"/>
              <a:t>y65y56y</a:t>
            </a:r>
          </a:p>
        </p:txBody>
      </p:sp>
      <p:sp>
        <p:nvSpPr>
          <p:cNvPr id="7" name="Slide Number Placeholder 6"/>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89403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987427"/>
            <a:ext cx="3471863"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5334F2-A968-4610-AD35-72658AC2976B}" type="datetime1">
              <a:rPr lang="en-US" smtClean="0"/>
              <a:t>10/26/2024</a:t>
            </a:fld>
            <a:endParaRPr lang="en-US" dirty="0"/>
          </a:p>
        </p:txBody>
      </p:sp>
      <p:sp>
        <p:nvSpPr>
          <p:cNvPr id="6" name="Footer Placeholder 5"/>
          <p:cNvSpPr>
            <a:spLocks noGrp="1"/>
          </p:cNvSpPr>
          <p:nvPr>
            <p:ph type="ftr" sz="quarter" idx="11"/>
          </p:nvPr>
        </p:nvSpPr>
        <p:spPr/>
        <p:txBody>
          <a:bodyPr/>
          <a:lstStyle/>
          <a:p>
            <a:r>
              <a:rPr lang="en-US" dirty="0"/>
              <a:t>y65y56y</a:t>
            </a:r>
          </a:p>
        </p:txBody>
      </p:sp>
      <p:sp>
        <p:nvSpPr>
          <p:cNvPr id="7" name="Slide Number Placeholder 6"/>
          <p:cNvSpPr>
            <a:spLocks noGrp="1"/>
          </p:cNvSpPr>
          <p:nvPr>
            <p:ph type="sldNum" sz="quarter" idx="12"/>
          </p:nvPr>
        </p:nvSpPr>
        <p:spPr/>
        <p:txBody>
          <a:bodyPr/>
          <a:lstStyle/>
          <a:p>
            <a:fld id="{65E34CCE-5110-4F9D-AD9C-A0100FD925AA}" type="slidenum">
              <a:rPr lang="en-US" smtClean="0"/>
              <a:t>‹#›</a:t>
            </a:fld>
            <a:endParaRPr lang="en-US" dirty="0"/>
          </a:p>
        </p:txBody>
      </p:sp>
    </p:spTree>
    <p:extLst>
      <p:ext uri="{BB962C8B-B14F-4D97-AF65-F5344CB8AC3E}">
        <p14:creationId xmlns:p14="http://schemas.microsoft.com/office/powerpoint/2010/main" val="416682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365127"/>
            <a:ext cx="5915025"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1825625"/>
            <a:ext cx="5915025"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6356352"/>
            <a:ext cx="154305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99900706-C347-4380-A4CB-495CC5D0EC7D}" type="datetime1">
              <a:rPr lang="en-US" smtClean="0"/>
              <a:t>10/26/2024</a:t>
            </a:fld>
            <a:endParaRPr lang="en-US" dirty="0"/>
          </a:p>
        </p:txBody>
      </p:sp>
      <p:sp>
        <p:nvSpPr>
          <p:cNvPr id="5" name="Footer Placeholder 4"/>
          <p:cNvSpPr>
            <a:spLocks noGrp="1"/>
          </p:cNvSpPr>
          <p:nvPr>
            <p:ph type="ftr" sz="quarter" idx="3"/>
          </p:nvPr>
        </p:nvSpPr>
        <p:spPr>
          <a:xfrm>
            <a:off x="2271713" y="6356352"/>
            <a:ext cx="2314575"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en-US" dirty="0"/>
              <a:t>y65y56y</a:t>
            </a:r>
          </a:p>
        </p:txBody>
      </p:sp>
      <p:sp>
        <p:nvSpPr>
          <p:cNvPr id="6" name="Slide Number Placeholder 5"/>
          <p:cNvSpPr>
            <a:spLocks noGrp="1"/>
          </p:cNvSpPr>
          <p:nvPr>
            <p:ph type="sldNum" sz="quarter" idx="4"/>
          </p:nvPr>
        </p:nvSpPr>
        <p:spPr>
          <a:xfrm>
            <a:off x="4843463" y="6356352"/>
            <a:ext cx="154305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65E34CCE-5110-4F9D-AD9C-A0100FD925AA}" type="slidenum">
              <a:rPr lang="en-US" smtClean="0"/>
              <a:t>‹#›</a:t>
            </a:fld>
            <a:endParaRPr lang="en-US" dirty="0"/>
          </a:p>
        </p:txBody>
      </p:sp>
    </p:spTree>
    <p:extLst>
      <p:ext uri="{BB962C8B-B14F-4D97-AF65-F5344CB8AC3E}">
        <p14:creationId xmlns:p14="http://schemas.microsoft.com/office/powerpoint/2010/main" val="338343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ctrTitle"/>
          </p:nvPr>
        </p:nvSpPr>
        <p:spPr>
          <a:xfrm>
            <a:off x="514350" y="1122363"/>
            <a:ext cx="5829300" cy="2014127"/>
          </a:xfrm>
        </p:spPr>
        <p:txBody>
          <a:bodyPr>
            <a:normAutofit/>
          </a:bodyPr>
          <a:lstStyle/>
          <a:p>
            <a:r>
              <a:rPr lang="en-US" sz="5400" dirty="0">
                <a:solidFill>
                  <a:schemeClr val="bg1"/>
                </a:solidFill>
                <a:latin typeface="Darker Grotesque Black" pitchFamily="2" charset="0"/>
              </a:rPr>
              <a:t>¡NO LO ABRAS!</a:t>
            </a:r>
          </a:p>
        </p:txBody>
      </p:sp>
      <p:sp>
        <p:nvSpPr>
          <p:cNvPr id="3" name="Subtítulo 2">
            <a:extLst>
              <a:ext uri="{FF2B5EF4-FFF2-40B4-BE49-F238E27FC236}">
                <a16:creationId xmlns:a16="http://schemas.microsoft.com/office/drawing/2014/main" id="{FAE703B0-BCFB-BA36-C931-AD39A2A75174}"/>
              </a:ext>
            </a:extLst>
          </p:cNvPr>
          <p:cNvSpPr>
            <a:spLocks noGrp="1"/>
          </p:cNvSpPr>
          <p:nvPr>
            <p:ph type="subTitle" idx="1"/>
          </p:nvPr>
        </p:nvSpPr>
        <p:spPr>
          <a:xfrm>
            <a:off x="857250" y="3259394"/>
            <a:ext cx="5143500" cy="999459"/>
          </a:xfrm>
        </p:spPr>
        <p:txBody>
          <a:bodyPr>
            <a:normAutofit/>
          </a:bodyPr>
          <a:lstStyle/>
          <a:p>
            <a:r>
              <a:rPr lang="es-ES" sz="3200" dirty="0">
                <a:solidFill>
                  <a:schemeClr val="bg1"/>
                </a:solidFill>
                <a:latin typeface="Darker Grotesque SemiBold" pitchFamily="2" charset="0"/>
              </a:rPr>
              <a:t>O ¿Cómo detectar la amenaza del phishing?</a:t>
            </a:r>
          </a:p>
        </p:txBody>
      </p:sp>
      <p:sp>
        <p:nvSpPr>
          <p:cNvPr id="6" name="TextBox 5">
            <a:extLst>
              <a:ext uri="{FF2B5EF4-FFF2-40B4-BE49-F238E27FC236}">
                <a16:creationId xmlns:a16="http://schemas.microsoft.com/office/drawing/2014/main" id="{7136A3C8-3DD6-8575-1DDC-E753BFCB806E}"/>
              </a:ext>
            </a:extLst>
          </p:cNvPr>
          <p:cNvSpPr txBox="1"/>
          <p:nvPr/>
        </p:nvSpPr>
        <p:spPr>
          <a:xfrm>
            <a:off x="1713271" y="4381757"/>
            <a:ext cx="3431458" cy="369332"/>
          </a:xfrm>
          <a:prstGeom prst="rect">
            <a:avLst/>
          </a:prstGeom>
          <a:noFill/>
        </p:spPr>
        <p:txBody>
          <a:bodyPr wrap="square">
            <a:spAutoFit/>
          </a:bodyPr>
          <a:lstStyle/>
          <a:p>
            <a:pPr algn="ctr"/>
            <a:r>
              <a:rPr lang="es-ES" dirty="0">
                <a:solidFill>
                  <a:schemeClr val="bg1"/>
                </a:solidFill>
                <a:latin typeface="Darker Grotesque Medium" pitchFamily="2" charset="0"/>
              </a:rPr>
              <a:t>Departamento de IT</a:t>
            </a:r>
          </a:p>
        </p:txBody>
      </p:sp>
      <p:pic>
        <p:nvPicPr>
          <p:cNvPr id="7" name="Graphic 6">
            <a:extLst>
              <a:ext uri="{FF2B5EF4-FFF2-40B4-BE49-F238E27FC236}">
                <a16:creationId xmlns:a16="http://schemas.microsoft.com/office/drawing/2014/main" id="{509445AD-5A95-BE57-FCB5-246B50695E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6858000" cy="6858000"/>
          </a:xfrm>
          <a:prstGeom prst="rect">
            <a:avLst/>
          </a:prstGeom>
        </p:spPr>
      </p:pic>
      <p:pic>
        <p:nvPicPr>
          <p:cNvPr id="9" name="Graphic 8">
            <a:extLst>
              <a:ext uri="{FF2B5EF4-FFF2-40B4-BE49-F238E27FC236}">
                <a16:creationId xmlns:a16="http://schemas.microsoft.com/office/drawing/2014/main" id="{4113C5CA-AA79-BE07-F012-F7CE27F3B042}"/>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0" y="0"/>
            <a:ext cx="6858000" cy="6858000"/>
          </a:xfrm>
          <a:prstGeom prst="rect">
            <a:avLst/>
          </a:prstGeom>
        </p:spPr>
      </p:pic>
      <p:pic>
        <p:nvPicPr>
          <p:cNvPr id="11" name="Graphic 10">
            <a:extLst>
              <a:ext uri="{FF2B5EF4-FFF2-40B4-BE49-F238E27FC236}">
                <a16:creationId xmlns:a16="http://schemas.microsoft.com/office/drawing/2014/main" id="{3399F12F-512D-3503-5113-6B9D1F04F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6858000" cy="6858000"/>
          </a:xfrm>
          <a:prstGeom prst="rect">
            <a:avLst/>
          </a:prstGeom>
        </p:spPr>
      </p:pic>
      <p:pic>
        <p:nvPicPr>
          <p:cNvPr id="13" name="Graphic 12">
            <a:extLst>
              <a:ext uri="{FF2B5EF4-FFF2-40B4-BE49-F238E27FC236}">
                <a16:creationId xmlns:a16="http://schemas.microsoft.com/office/drawing/2014/main" id="{C2E27A71-F290-5188-9735-B1078C8257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0023" y="4540045"/>
            <a:ext cx="2317955" cy="2317955"/>
          </a:xfrm>
          <a:prstGeom prst="rect">
            <a:avLst/>
          </a:prstGeom>
        </p:spPr>
      </p:pic>
    </p:spTree>
    <p:extLst>
      <p:ext uri="{BB962C8B-B14F-4D97-AF65-F5344CB8AC3E}">
        <p14:creationId xmlns:p14="http://schemas.microsoft.com/office/powerpoint/2010/main" val="1443927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7) ¿Adjunta archivos maliciosos?</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Un correo no es necesariamente malicioso por contener archivos adjuntos, no obstante, si estos resultan irreconocibles o con nombres extraños, podrías estar expuesto a un correo falso. </a:t>
            </a:r>
            <a:r>
              <a:rPr lang="es-ES" sz="2400" dirty="0">
                <a:solidFill>
                  <a:srgbClr val="FFF6B9"/>
                </a:solidFill>
                <a:latin typeface="Darker Grotesque" pitchFamily="2" charset="0"/>
              </a:rPr>
              <a:t>Se recomienda no descargar ni abrir ningún archivo de correos desconocidos.</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cualquier archivo, desde una imagen hasta un documento de la suite Office, puede contener código malicioso. Ten mucha más precaución ante archivos ejecutables como .exe, .bat, .com, .scr, .msi y archivos de programación como .js, .vbs, .ps1, .sh.</a:t>
            </a:r>
          </a:p>
        </p:txBody>
      </p:sp>
      <p:pic>
        <p:nvPicPr>
          <p:cNvPr id="6" name="Graphic 5">
            <a:extLst>
              <a:ext uri="{FF2B5EF4-FFF2-40B4-BE49-F238E27FC236}">
                <a16:creationId xmlns:a16="http://schemas.microsoft.com/office/drawing/2014/main" id="{C650F5A9-CF63-267E-A46A-20BE3035A3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402331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8) ¿Genera urgencia?</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El contenido de correos oficiales suele ser pertinente y no apelar a las emociones (a excepción de ciertos correos de carácter comercial y/o promocional). </a:t>
            </a:r>
            <a:r>
              <a:rPr lang="es-ES" sz="2400" dirty="0">
                <a:solidFill>
                  <a:srgbClr val="FFF6B9"/>
                </a:solidFill>
                <a:latin typeface="Darker Grotesque" pitchFamily="2" charset="0"/>
              </a:rPr>
              <a:t>Analiza el verdadero propósito del correo electrónico; si infunde alarma o temor para que comprometas tus datos, no confíes en su legitimidad.</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Un correo no confiable podría tener el asunto y contenido de “⚠ ADVERTENCIA ¡Cuenta bancaría bloqueada!”, “Detectamos actividad sospecha en su cuenta bancaria. Es necesario que actualice su información dentro 24 horas o su cuenta será suspendida indefinidamente”.</a:t>
            </a:r>
          </a:p>
        </p:txBody>
      </p:sp>
      <p:pic>
        <p:nvPicPr>
          <p:cNvPr id="6" name="Graphic 5">
            <a:extLst>
              <a:ext uri="{FF2B5EF4-FFF2-40B4-BE49-F238E27FC236}">
                <a16:creationId xmlns:a16="http://schemas.microsoft.com/office/drawing/2014/main" id="{31887D82-19BD-A52B-970A-837EB830BB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257558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9) ¿Tiene un formato usual?</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La automatización ha permitido que las marcas envíen todo tipo de correos con un formato propio y común; tipografías, logotipos y otros elementos constituyen la identidad visual de la marca. </a:t>
            </a:r>
            <a:r>
              <a:rPr lang="es-ES" sz="2400" dirty="0">
                <a:solidFill>
                  <a:srgbClr val="FFF6B9"/>
                </a:solidFill>
                <a:latin typeface="Darker Grotesque" pitchFamily="2" charset="0"/>
              </a:rPr>
              <a:t>Observa atentamente si la disposición de texto, colores e imágenes parece sobrecargada, demasiado simple o falsificada.</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muchos correos fraudulentos contienen solamente texto sin formato; algunos pretenden ser de una marca pero son visiblemente diferentes; otros usan demasiados colores o emojis; los más difíciles de detectar presentan plantillas parecidas a las originales pero con enlaces y archivos maliciosos.</a:t>
            </a:r>
          </a:p>
        </p:txBody>
      </p:sp>
      <p:pic>
        <p:nvPicPr>
          <p:cNvPr id="5" name="Graphic 4">
            <a:extLst>
              <a:ext uri="{FF2B5EF4-FFF2-40B4-BE49-F238E27FC236}">
                <a16:creationId xmlns:a16="http://schemas.microsoft.com/office/drawing/2014/main" id="{224CEE3E-9F2B-98C0-4192-1DB2BE154B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73444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ctrTitle"/>
          </p:nvPr>
        </p:nvSpPr>
        <p:spPr/>
        <p:txBody>
          <a:bodyPr>
            <a:normAutofit/>
          </a:bodyPr>
          <a:lstStyle/>
          <a:p>
            <a:pPr algn="l"/>
            <a:r>
              <a:rPr lang="es-ES" sz="4800" dirty="0">
                <a:solidFill>
                  <a:schemeClr val="bg1"/>
                </a:solidFill>
                <a:latin typeface="Darker Grotesque Light" pitchFamily="2" charset="0"/>
              </a:rPr>
              <a:t>¿Qué es el phishing?</a:t>
            </a:r>
          </a:p>
        </p:txBody>
      </p:sp>
      <p:sp>
        <p:nvSpPr>
          <p:cNvPr id="3" name="Subtítulo 2">
            <a:extLst>
              <a:ext uri="{FF2B5EF4-FFF2-40B4-BE49-F238E27FC236}">
                <a16:creationId xmlns:a16="http://schemas.microsoft.com/office/drawing/2014/main" id="{FAE703B0-BCFB-BA36-C931-AD39A2A75174}"/>
              </a:ext>
            </a:extLst>
          </p:cNvPr>
          <p:cNvSpPr>
            <a:spLocks noGrp="1"/>
          </p:cNvSpPr>
          <p:nvPr>
            <p:ph type="subTitle" idx="1"/>
          </p:nvPr>
        </p:nvSpPr>
        <p:spPr>
          <a:xfrm>
            <a:off x="857250" y="3602038"/>
            <a:ext cx="5143500" cy="2061644"/>
          </a:xfrm>
        </p:spPr>
        <p:txBody>
          <a:bodyPr>
            <a:noAutofit/>
          </a:bodyPr>
          <a:lstStyle/>
          <a:p>
            <a:pPr algn="l"/>
            <a:r>
              <a:rPr lang="es-ES" sz="2400" dirty="0">
                <a:solidFill>
                  <a:schemeClr val="bg1"/>
                </a:solidFill>
                <a:latin typeface="Darker Grotesque Medium" pitchFamily="2" charset="0"/>
              </a:rPr>
              <a:t>El </a:t>
            </a:r>
            <a:r>
              <a:rPr lang="es-ES" sz="2400" i="1" dirty="0">
                <a:solidFill>
                  <a:schemeClr val="bg1"/>
                </a:solidFill>
                <a:latin typeface="Darker Grotesque Medium" pitchFamily="2" charset="0"/>
              </a:rPr>
              <a:t>phishing</a:t>
            </a:r>
            <a:r>
              <a:rPr lang="es-ES" sz="2400" dirty="0">
                <a:solidFill>
                  <a:schemeClr val="bg1"/>
                </a:solidFill>
                <a:latin typeface="Darker Grotesque Medium" pitchFamily="2" charset="0"/>
              </a:rPr>
              <a:t> es un ataque cibernético donde los ciberdelincuentes se hacen pasar por entidades legítimas para hurtar todo tipo de información confidencial de sus víctimas a través del envío de correos electrónicos fraudulentos.</a:t>
            </a:r>
          </a:p>
        </p:txBody>
      </p:sp>
      <p:pic>
        <p:nvPicPr>
          <p:cNvPr id="6" name="Graphic 5">
            <a:extLst>
              <a:ext uri="{FF2B5EF4-FFF2-40B4-BE49-F238E27FC236}">
                <a16:creationId xmlns:a16="http://schemas.microsoft.com/office/drawing/2014/main" id="{011769B1-DB12-47E4-197D-2A83F3A6D7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130158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ctrTitle"/>
          </p:nvPr>
        </p:nvSpPr>
        <p:spPr/>
        <p:txBody>
          <a:bodyPr>
            <a:normAutofit/>
          </a:bodyPr>
          <a:lstStyle/>
          <a:p>
            <a:pPr algn="l"/>
            <a:r>
              <a:rPr lang="es-ES" sz="4800" dirty="0">
                <a:solidFill>
                  <a:schemeClr val="bg1"/>
                </a:solidFill>
                <a:latin typeface="Darker Grotesque Light" pitchFamily="2" charset="0"/>
              </a:rPr>
              <a:t>¿Cómo protegerme del phishing?</a:t>
            </a:r>
          </a:p>
        </p:txBody>
      </p:sp>
      <p:sp>
        <p:nvSpPr>
          <p:cNvPr id="3" name="Subtítulo 2">
            <a:extLst>
              <a:ext uri="{FF2B5EF4-FFF2-40B4-BE49-F238E27FC236}">
                <a16:creationId xmlns:a16="http://schemas.microsoft.com/office/drawing/2014/main" id="{FAE703B0-BCFB-BA36-C931-AD39A2A75174}"/>
              </a:ext>
            </a:extLst>
          </p:cNvPr>
          <p:cNvSpPr>
            <a:spLocks noGrp="1"/>
          </p:cNvSpPr>
          <p:nvPr>
            <p:ph type="subTitle" idx="1"/>
          </p:nvPr>
        </p:nvSpPr>
        <p:spPr/>
        <p:txBody>
          <a:bodyPr>
            <a:normAutofit lnSpcReduction="10000"/>
          </a:bodyPr>
          <a:lstStyle/>
          <a:p>
            <a:pPr algn="l"/>
            <a:r>
              <a:rPr lang="es-ES" sz="2400" dirty="0">
                <a:solidFill>
                  <a:schemeClr val="bg1"/>
                </a:solidFill>
                <a:latin typeface="Darker Grotesque Medium" pitchFamily="2" charset="0"/>
              </a:rPr>
              <a:t>Dependiendo de la habilidad del delincuente para que el contenido del correo parezca legítimo, el </a:t>
            </a:r>
            <a:r>
              <a:rPr lang="es-ES" sz="2400" i="1" dirty="0">
                <a:solidFill>
                  <a:schemeClr val="bg1"/>
                </a:solidFill>
                <a:latin typeface="Darker Grotesque Medium" pitchFamily="2" charset="0"/>
              </a:rPr>
              <a:t>phishing</a:t>
            </a:r>
            <a:r>
              <a:rPr lang="es-ES" sz="2400" dirty="0">
                <a:solidFill>
                  <a:schemeClr val="bg1"/>
                </a:solidFill>
                <a:latin typeface="Darker Grotesque Medium" pitchFamily="2" charset="0"/>
              </a:rPr>
              <a:t> puede detectarse haciéndose las siguientes preguntas:</a:t>
            </a:r>
          </a:p>
        </p:txBody>
      </p:sp>
      <p:pic>
        <p:nvPicPr>
          <p:cNvPr id="6" name="Graphic 5">
            <a:extLst>
              <a:ext uri="{FF2B5EF4-FFF2-40B4-BE49-F238E27FC236}">
                <a16:creationId xmlns:a16="http://schemas.microsoft.com/office/drawing/2014/main" id="{42D830CE-4D65-76F9-7BA9-2F5DF01C5A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408944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a:xfrm>
            <a:off x="471488" y="365127"/>
            <a:ext cx="6059940" cy="1325563"/>
          </a:xfrm>
        </p:spPr>
        <p:txBody>
          <a:bodyPr>
            <a:noAutofit/>
          </a:bodyPr>
          <a:lstStyle/>
          <a:p>
            <a:r>
              <a:rPr lang="es-ES" sz="4400" dirty="0">
                <a:solidFill>
                  <a:schemeClr val="bg1"/>
                </a:solidFill>
                <a:latin typeface="Darker Grotesque Light" pitchFamily="2" charset="0"/>
              </a:rPr>
              <a:t>1) ¿Conozco a quien lo envía?</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Lo primero que se debe hacer ante la recepción de un correo es reconocer al remitente. </a:t>
            </a:r>
            <a:r>
              <a:rPr lang="es-ES" sz="2400" dirty="0">
                <a:solidFill>
                  <a:srgbClr val="FFF6B9"/>
                </a:solidFill>
                <a:latin typeface="Darker Grotesque" pitchFamily="2" charset="0"/>
              </a:rPr>
              <a:t>Si su nombre es absurdo, contiene caracteres inusuales o simplemente no lo recuerdas, desconfía de su contenido y ábrelo con precaución.</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emisores visiblemente fraudulentos podrían ser: </a:t>
            </a:r>
          </a:p>
          <a:p>
            <a:pPr marL="0" indent="0">
              <a:lnSpc>
                <a:spcPct val="110000"/>
              </a:lnSpc>
              <a:spcBef>
                <a:spcPts val="0"/>
              </a:spcBef>
            </a:pPr>
            <a:r>
              <a:rPr lang="es-ES" sz="2000" dirty="0">
                <a:solidFill>
                  <a:schemeClr val="bg1"/>
                </a:solidFill>
                <a:latin typeface="Darker Grotesque" pitchFamily="2" charset="0"/>
              </a:rPr>
              <a:t> reclamotuherencia@princeofafrica.net</a:t>
            </a:r>
          </a:p>
          <a:p>
            <a:pPr marL="0" indent="0">
              <a:lnSpc>
                <a:spcPct val="110000"/>
              </a:lnSpc>
              <a:spcBef>
                <a:spcPts val="0"/>
              </a:spcBef>
            </a:pPr>
            <a:r>
              <a:rPr lang="es-ES" sz="2000" dirty="0">
                <a:solidFill>
                  <a:schemeClr val="bg1"/>
                </a:solidFill>
                <a:latin typeface="Darker Grotesque" pitchFamily="2" charset="0"/>
              </a:rPr>
              <a:t> w1n-promo-reward@mega-lotterybig.win</a:t>
            </a:r>
          </a:p>
          <a:p>
            <a:pPr marL="0" indent="0">
              <a:lnSpc>
                <a:spcPct val="110000"/>
              </a:lnSpc>
              <a:spcBef>
                <a:spcPts val="0"/>
              </a:spcBef>
            </a:pPr>
            <a:r>
              <a:rPr lang="es-ES" sz="2000" dirty="0">
                <a:solidFill>
                  <a:schemeClr val="bg1"/>
                </a:solidFill>
                <a:latin typeface="Darker Grotesque" pitchFamily="2" charset="0"/>
              </a:rPr>
              <a:t> ayuda-buscando-amor@encuentratupareja.love</a:t>
            </a:r>
          </a:p>
          <a:p>
            <a:pPr marL="0" indent="0">
              <a:lnSpc>
                <a:spcPct val="110000"/>
              </a:lnSpc>
              <a:spcBef>
                <a:spcPts val="0"/>
              </a:spcBef>
            </a:pPr>
            <a:r>
              <a:rPr lang="es-ES" sz="2000" dirty="0">
                <a:solidFill>
                  <a:schemeClr val="bg1"/>
                </a:solidFill>
                <a:latin typeface="Darker Grotesque" pitchFamily="2" charset="0"/>
              </a:rPr>
              <a:t> pndsz00aywxfp78q@secure-mail.eu</a:t>
            </a:r>
          </a:p>
          <a:p>
            <a:pPr marL="0" indent="0">
              <a:lnSpc>
                <a:spcPct val="110000"/>
              </a:lnSpc>
              <a:spcBef>
                <a:spcPts val="0"/>
              </a:spcBef>
            </a:pPr>
            <a:r>
              <a:rPr lang="es-ES" sz="2000" dirty="0">
                <a:solidFill>
                  <a:schemeClr val="bg1"/>
                </a:solidFill>
                <a:latin typeface="Darker Grotesque" pitchFamily="2" charset="0"/>
              </a:rPr>
              <a:t> 8trb5upn3@verification-check.global</a:t>
            </a:r>
          </a:p>
          <a:p>
            <a:pPr marL="0" indent="0">
              <a:lnSpc>
                <a:spcPct val="110000"/>
              </a:lnSpc>
              <a:spcBef>
                <a:spcPts val="0"/>
              </a:spcBef>
            </a:pPr>
            <a:r>
              <a:rPr lang="es-ES" sz="2000" dirty="0">
                <a:solidFill>
                  <a:schemeClr val="bg1"/>
                </a:solidFill>
                <a:latin typeface="Darker Grotesque" pitchFamily="2" charset="0"/>
              </a:rPr>
              <a:t> no-reply@upupdate-confirm.update.ru</a:t>
            </a:r>
          </a:p>
        </p:txBody>
      </p:sp>
      <p:pic>
        <p:nvPicPr>
          <p:cNvPr id="6" name="Graphic 5">
            <a:extLst>
              <a:ext uri="{FF2B5EF4-FFF2-40B4-BE49-F238E27FC236}">
                <a16:creationId xmlns:a16="http://schemas.microsoft.com/office/drawing/2014/main" id="{5D937C75-F839-8D08-52B8-2B4D670114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120937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a:xfrm>
            <a:off x="471488" y="365127"/>
            <a:ext cx="5915025" cy="1325563"/>
          </a:xfrm>
        </p:spPr>
        <p:txBody>
          <a:bodyPr>
            <a:noAutofit/>
          </a:bodyPr>
          <a:lstStyle/>
          <a:p>
            <a:r>
              <a:rPr lang="es-ES" sz="4400" dirty="0">
                <a:solidFill>
                  <a:schemeClr val="bg1"/>
                </a:solidFill>
                <a:latin typeface="Darker Grotesque Light" pitchFamily="2" charset="0"/>
              </a:rPr>
              <a:t>2) ¿Proviene de la dirección auténtica?</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Este es el caso donde la dirección del correo electrónico parece empresarial. </a:t>
            </a:r>
            <a:r>
              <a:rPr lang="es-ES" sz="2400" dirty="0">
                <a:solidFill>
                  <a:srgbClr val="FFF6B9"/>
                </a:solidFill>
                <a:latin typeface="Darker Grotesque" pitchFamily="2" charset="0"/>
              </a:rPr>
              <a:t>Compara el correo dudoso con uno confiable si tienes alguna relación con quien supuestamente lo envía.</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u="sng" dirty="0">
                <a:solidFill>
                  <a:schemeClr val="bg1"/>
                </a:solidFill>
                <a:latin typeface="Darker Grotesque" pitchFamily="2" charset="0"/>
              </a:rPr>
              <a:t>alertasynotificaciones@notificacionesbancolombia.com</a:t>
            </a:r>
            <a:r>
              <a:rPr lang="es-ES" sz="2000" dirty="0">
                <a:solidFill>
                  <a:schemeClr val="bg1"/>
                </a:solidFill>
                <a:latin typeface="Darker Grotesque" pitchFamily="2" charset="0"/>
              </a:rPr>
              <a:t> es la dirección de los correos informativos transaccionales de Bancolombia. Sería sospechoso recibir un correo con el mismo propósito de </a:t>
            </a:r>
            <a:r>
              <a:rPr lang="es-ES" sz="2000" u="sng" dirty="0">
                <a:solidFill>
                  <a:schemeClr val="bg1"/>
                </a:solidFill>
                <a:latin typeface="Darker Grotesque" pitchFamily="2" charset="0"/>
              </a:rPr>
              <a:t>bancolombia1234@gmail.com</a:t>
            </a:r>
            <a:r>
              <a:rPr lang="es-ES" sz="2000" dirty="0">
                <a:solidFill>
                  <a:schemeClr val="bg1"/>
                </a:solidFill>
                <a:latin typeface="Darker Grotesque" pitchFamily="2" charset="0"/>
              </a:rPr>
              <a:t> o </a:t>
            </a:r>
            <a:r>
              <a:rPr lang="es-ES" sz="2000" u="sng" dirty="0">
                <a:solidFill>
                  <a:schemeClr val="bg1"/>
                </a:solidFill>
                <a:latin typeface="Darker Grotesque" pitchFamily="2" charset="0"/>
              </a:rPr>
              <a:t>alertasynotificac1ones@notificacionesbancolombia.com </a:t>
            </a:r>
            <a:r>
              <a:rPr lang="es-ES" sz="2000" dirty="0">
                <a:solidFill>
                  <a:schemeClr val="bg1"/>
                </a:solidFill>
                <a:latin typeface="Darker Grotesque" pitchFamily="2" charset="0"/>
              </a:rPr>
              <a:t>(¿identificaste que ésta última dirección difiere con la real en un solo caracter?).</a:t>
            </a:r>
          </a:p>
        </p:txBody>
      </p:sp>
      <p:pic>
        <p:nvPicPr>
          <p:cNvPr id="6" name="Graphic 5">
            <a:extLst>
              <a:ext uri="{FF2B5EF4-FFF2-40B4-BE49-F238E27FC236}">
                <a16:creationId xmlns:a16="http://schemas.microsoft.com/office/drawing/2014/main" id="{38472737-40AF-46B5-E8D1-06CBF2CEC2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207852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3) ¿Es impersonal?</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Las compañías usan los datos de sus usuarios para crear mensajes personalizados sobre sus productos. Una clara señal de que un correo hace parte de un mensaje masivo es el uso de saludos genéricos. </a:t>
            </a:r>
            <a:r>
              <a:rPr lang="es-ES" sz="2400" dirty="0">
                <a:solidFill>
                  <a:srgbClr val="FFF6B9"/>
                </a:solidFill>
                <a:latin typeface="Darker Grotesque" pitchFamily="2" charset="0"/>
              </a:rPr>
              <a:t>Identifica si el correo electrónico no se dirige a nadie en particular.</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Los saludos que podríamos encontrar en un correo engañoso podrían ser “Estimado cliente", “Querido usuario”, “Señor [inserta cualquier inicial de tu nombre aquí]" o simplemente “Saludos”.</a:t>
            </a:r>
          </a:p>
        </p:txBody>
      </p:sp>
      <p:pic>
        <p:nvPicPr>
          <p:cNvPr id="6" name="Graphic 5">
            <a:extLst>
              <a:ext uri="{FF2B5EF4-FFF2-40B4-BE49-F238E27FC236}">
                <a16:creationId xmlns:a16="http://schemas.microsoft.com/office/drawing/2014/main" id="{6F06E0D6-1F0F-9444-E245-16D292CFCE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360640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Autofit/>
          </a:bodyPr>
          <a:lstStyle/>
          <a:p>
            <a:r>
              <a:rPr lang="es-ES" sz="4400" dirty="0">
                <a:solidFill>
                  <a:schemeClr val="bg1"/>
                </a:solidFill>
                <a:latin typeface="Darker Grotesque Light" pitchFamily="2" charset="0"/>
              </a:rPr>
              <a:t>4) ¿Erra en la escritura?</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Las comunicaciones provenientes de entidades oficiales suelen escribirse correctamente y tener una estructura clara. Una gran ventaja que tienen los usuarios es ser conscientes de que algunos ciberdelincuentes no se esforzarán por escribir de manera pulcra. </a:t>
            </a:r>
            <a:r>
              <a:rPr lang="es-ES" sz="2400" dirty="0">
                <a:solidFill>
                  <a:srgbClr val="FFF6B9"/>
                </a:solidFill>
                <a:latin typeface="Darker Grotesque" pitchFamily="2" charset="0"/>
              </a:rPr>
              <a:t>Revisa minuciosamente el correo en busca de faltas de ortografía y errores gramaticales.</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un correo electrónico con el mensaje “su cuenta bancaría sera bloquiada por razones de segurida” probablemente no sería escrito por una entidad bancaria.</a:t>
            </a:r>
          </a:p>
        </p:txBody>
      </p:sp>
      <p:pic>
        <p:nvPicPr>
          <p:cNvPr id="6" name="Graphic 5">
            <a:extLst>
              <a:ext uri="{FF2B5EF4-FFF2-40B4-BE49-F238E27FC236}">
                <a16:creationId xmlns:a16="http://schemas.microsoft.com/office/drawing/2014/main" id="{0C98E5F8-8EE1-7C79-45A0-F44CCF7A9C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363828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Autofit/>
          </a:bodyPr>
          <a:lstStyle/>
          <a:p>
            <a:r>
              <a:rPr lang="es-ES" sz="4400" dirty="0">
                <a:solidFill>
                  <a:schemeClr val="bg1"/>
                </a:solidFill>
                <a:latin typeface="Darker Grotesque Light" pitchFamily="2" charset="0"/>
              </a:rPr>
              <a:t>5) ¿Solicita datos sensibles?</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Actualmente las empresas instan a sus usuarios a realizar todo tipo de operaciones por medio de sus aplicaciones y páginas web. </a:t>
            </a:r>
            <a:r>
              <a:rPr lang="es-ES" sz="2400" dirty="0">
                <a:solidFill>
                  <a:srgbClr val="FFF6B9"/>
                </a:solidFill>
                <a:latin typeface="Darker Grotesque" pitchFamily="2" charset="0"/>
              </a:rPr>
              <a:t>Detecta si el correo desea confirmar tu información por medio de canales no oficiales.</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El texto “Complete el formulario con sus datos personales y las credenciales de su cuenta” podría hacer parte de un correo de estafa. Además de proveer datos personales con prudencia, bajo ninguna circunstancia se deben revelar a nadie usuarios, contraseñas, imágenes de seguridad, códigos de verificación, claves dinámicas o cualquier tipo de dato en tarjetas débito o crédito.</a:t>
            </a:r>
            <a:endParaRPr lang="es-ES" sz="2000" b="1" dirty="0">
              <a:solidFill>
                <a:schemeClr val="bg1"/>
              </a:solidFill>
              <a:latin typeface="Darker Grotesque" pitchFamily="2" charset="0"/>
            </a:endParaRPr>
          </a:p>
        </p:txBody>
      </p:sp>
      <p:pic>
        <p:nvPicPr>
          <p:cNvPr id="6" name="Graphic 5">
            <a:extLst>
              <a:ext uri="{FF2B5EF4-FFF2-40B4-BE49-F238E27FC236}">
                <a16:creationId xmlns:a16="http://schemas.microsoft.com/office/drawing/2014/main" id="{F9F4978C-60BC-0C6F-1D6A-C2678F992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59318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6) ¿Contiene enlaces inseguros?</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Muchos correos seguros contienen enlaces a sitios web de internet; sin embargo, un signo de alarma de un correo malicioso es la presencia de enlaces acortados que dirigen a sitios web fraudulentos. </a:t>
            </a:r>
            <a:r>
              <a:rPr lang="es-ES" sz="2400" dirty="0">
                <a:solidFill>
                  <a:srgbClr val="FFF6B9"/>
                </a:solidFill>
                <a:latin typeface="Darker Grotesque" pitchFamily="2" charset="0"/>
              </a:rPr>
              <a:t>Utiliza herramientas confiables para detectar malware en cualquier enlace antes de abrirlo.</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Un enlace seguro podría verse como https://banco-oficial.com/inicio; un enlace acortado podría parecerse a https://bit.ly/abc1234 (oculta el verdadero sitio al que dirige).</a:t>
            </a:r>
          </a:p>
        </p:txBody>
      </p:sp>
      <p:pic>
        <p:nvPicPr>
          <p:cNvPr id="6" name="Graphic 5">
            <a:extLst>
              <a:ext uri="{FF2B5EF4-FFF2-40B4-BE49-F238E27FC236}">
                <a16:creationId xmlns:a16="http://schemas.microsoft.com/office/drawing/2014/main" id="{D10C0AA2-73EF-2926-22D0-598A9A2FE0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229102180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1663</TotalTime>
  <Words>984</Words>
  <Application>Microsoft Office PowerPoint</Application>
  <PresentationFormat>Custom</PresentationFormat>
  <Paragraphs>49</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Aptos Display</vt:lpstr>
      <vt:lpstr>Arial</vt:lpstr>
      <vt:lpstr>Darker Grotesque</vt:lpstr>
      <vt:lpstr>Darker Grotesque Black</vt:lpstr>
      <vt:lpstr>Darker Grotesque Light</vt:lpstr>
      <vt:lpstr>Darker Grotesque Medium</vt:lpstr>
      <vt:lpstr>Darker Grotesque SemiBold</vt:lpstr>
      <vt:lpstr>Tema de Office</vt:lpstr>
      <vt:lpstr>¡NO LO ABRAS!</vt:lpstr>
      <vt:lpstr>¿Qué es el phishing?</vt:lpstr>
      <vt:lpstr>¿Cómo protegerme del phishing?</vt:lpstr>
      <vt:lpstr>1) ¿Conozco a quien lo envía?</vt:lpstr>
      <vt:lpstr>2) ¿Proviene de la dirección auténtica?</vt:lpstr>
      <vt:lpstr>3) ¿Es impersonal?</vt:lpstr>
      <vt:lpstr>4) ¿Erra en la escritura?</vt:lpstr>
      <vt:lpstr>5) ¿Solicita datos sensibles?</vt:lpstr>
      <vt:lpstr>6) ¿Contiene enlaces inseguros?</vt:lpstr>
      <vt:lpstr>7) ¿Adjunta archivos maliciosos?</vt:lpstr>
      <vt:lpstr>8) ¿Genera urgencia?</vt:lpstr>
      <vt:lpstr>9) ¿Tiene un formato usual?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dc:creator>
  <cp:lastModifiedBy>andre</cp:lastModifiedBy>
  <cp:revision>34</cp:revision>
  <dcterms:created xsi:type="dcterms:W3CDTF">2024-10-16T13:43:04Z</dcterms:created>
  <dcterms:modified xsi:type="dcterms:W3CDTF">2024-10-26T15:47:29Z</dcterms:modified>
</cp:coreProperties>
</file>