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306" r:id="rId4"/>
    <p:sldId id="259" r:id="rId5"/>
    <p:sldId id="261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osis" pitchFamily="2" charset="0"/>
      <p:regular r:id="rId28"/>
      <p:bold r:id="rId29"/>
    </p:embeddedFont>
    <p:embeddedFont>
      <p:font typeface="Dosis ExtraLight" pitchFamily="2" charset="0"/>
      <p:regular r:id="rId30"/>
      <p:bold r:id="rId31"/>
    </p:embeddedFont>
    <p:embeddedFont>
      <p:font typeface="Lato Black" panose="020F0502020204030203" pitchFamily="34" charset="0"/>
      <p:bold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Titillium Web" panose="00000500000000000000" pitchFamily="2" charset="0"/>
      <p:regular r:id="rId38"/>
      <p:bold r:id="rId39"/>
      <p:italic r:id="rId40"/>
      <p:boldItalic r:id="rId41"/>
    </p:embeddedFont>
    <p:embeddedFont>
      <p:font typeface="Titillium Web Light" panose="000004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795"/>
    <a:srgbClr val="5E9FE0"/>
    <a:srgbClr val="FFA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3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47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39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072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0" y="828947"/>
            <a:ext cx="66989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tx2"/>
                </a:solidFill>
              </a:rPr>
              <a:t>PRESENTER E CONTAINER </a:t>
            </a:r>
            <a:r>
              <a:rPr lang="pt-BR" sz="4000" b="1" dirty="0">
                <a:solidFill>
                  <a:srgbClr val="C00000"/>
                </a:solidFill>
                <a:latin typeface="Dosis" pitchFamily="2" charset="0"/>
              </a:rPr>
              <a:t>ARCHITECTURE</a:t>
            </a:r>
            <a:br>
              <a:rPr lang="pt-BR" sz="2400" b="1" dirty="0">
                <a:solidFill>
                  <a:srgbClr val="C00000"/>
                </a:solidFill>
                <a:latin typeface="Dosis" pitchFamily="2" charset="0"/>
              </a:rPr>
            </a:br>
            <a:r>
              <a:rPr lang="pt-BR" sz="1600" dirty="0">
                <a:solidFill>
                  <a:schemeClr val="tx2"/>
                </a:solidFill>
              </a:rPr>
              <a:t>UM NOVO CONCEITO PARA ORGANIZAÇÃO DE SEUS FONTES NO </a:t>
            </a:r>
            <a:r>
              <a:rPr lang="pt-BR" sz="1600" b="1" dirty="0">
                <a:solidFill>
                  <a:srgbClr val="C00000"/>
                </a:solidFill>
                <a:latin typeface="Dosis" pitchFamily="2" charset="0"/>
              </a:rPr>
              <a:t>DELPHI</a:t>
            </a:r>
            <a:endParaRPr sz="1600" b="1" dirty="0">
              <a:solidFill>
                <a:srgbClr val="C00000"/>
              </a:solidFill>
              <a:latin typeface="Dosis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89148EA-C261-8606-796D-EBCABD22679C}"/>
              </a:ext>
            </a:extLst>
          </p:cNvPr>
          <p:cNvSpPr/>
          <p:nvPr/>
        </p:nvSpPr>
        <p:spPr>
          <a:xfrm>
            <a:off x="-385751" y="2804135"/>
            <a:ext cx="1852058" cy="26225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2"/>
                </a:solidFill>
              </a:rPr>
              <a:t>CONCEITO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C7FCA9-A944-AB3E-8F77-921C1C8CA703}"/>
              </a:ext>
            </a:extLst>
          </p:cNvPr>
          <p:cNvSpPr txBox="1"/>
          <p:nvPr/>
        </p:nvSpPr>
        <p:spPr>
          <a:xfrm>
            <a:off x="149475" y="2789393"/>
            <a:ext cx="11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Dosis" pitchFamily="2" charset="0"/>
                <a:sym typeface="Dosis ExtraLight"/>
              </a:rPr>
              <a:t>PALESTRANTE</a:t>
            </a:r>
            <a:endParaRPr lang="pt-BR" b="1" dirty="0">
              <a:solidFill>
                <a:schemeClr val="tx1"/>
              </a:solidFill>
              <a:latin typeface="Dosis" pitchFamily="2" charset="0"/>
              <a:sym typeface="Dosis Extra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390AAC-0467-DA72-4E5F-EB2F1D0E86CD}"/>
              </a:ext>
            </a:extLst>
          </p:cNvPr>
          <p:cNvSpPr txBox="1"/>
          <p:nvPr/>
        </p:nvSpPr>
        <p:spPr>
          <a:xfrm>
            <a:off x="160146" y="3145802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ANDRE</a:t>
            </a:r>
            <a:r>
              <a:rPr lang="pt-BR" sz="1600" dirty="0">
                <a:solidFill>
                  <a:schemeClr val="tx2"/>
                </a:solidFill>
                <a:latin typeface="Dosis ExtraLight"/>
                <a:sym typeface="Dosis ExtraLight"/>
              </a:rPr>
              <a:t> </a:t>
            </a:r>
            <a:r>
              <a:rPr lang="pt-BR" sz="1600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DIAS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83AF92-DC9F-DD43-7476-198EAF185B3C}"/>
              </a:ext>
            </a:extLst>
          </p:cNvPr>
          <p:cNvSpPr txBox="1"/>
          <p:nvPr/>
        </p:nvSpPr>
        <p:spPr>
          <a:xfrm>
            <a:off x="6875" y="4839001"/>
            <a:ext cx="27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2"/>
                </a:solidFill>
                <a:latin typeface="Dosis" pitchFamily="2" charset="0"/>
                <a:sym typeface="Dosis ExtraLight"/>
              </a:rPr>
              <a:t>1º Delphi Noroeste Paulista</a:t>
            </a:r>
            <a:endParaRPr lang="pt-BR" b="1" dirty="0">
              <a:solidFill>
                <a:schemeClr val="tx2"/>
              </a:solidFill>
              <a:latin typeface="Dosis" pitchFamily="2" charset="0"/>
              <a:sym typeface="Dosis ExtraLight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9EBEA4E-6AC7-483F-CA7A-D833DDFE1A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295854" y="2743743"/>
            <a:ext cx="804117" cy="80411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D13C996-0CD2-3A15-F639-488A7FC6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349487" y="3025595"/>
            <a:ext cx="917521" cy="91752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2F949E9-C061-C2E7-F285-FDF6CBAF2C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4493205" y="3648664"/>
            <a:ext cx="1060328" cy="1060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D66A312-7AF4-F8B5-55EE-73540D7914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432562" y="629478"/>
            <a:ext cx="4409492" cy="4240823"/>
          </a:xfrm>
          <a:prstGeom prst="rect">
            <a:avLst/>
          </a:prstGeom>
        </p:spPr>
      </p:pic>
      <p:sp>
        <p:nvSpPr>
          <p:cNvPr id="23" name="Google Shape;3871;p18">
            <a:extLst>
              <a:ext uri="{FF2B5EF4-FFF2-40B4-BE49-F238E27FC236}">
                <a16:creationId xmlns:a16="http://schemas.microsoft.com/office/drawing/2014/main" id="{310D7032-7388-135B-81C6-8E287D4C06BD}"/>
              </a:ext>
            </a:extLst>
          </p:cNvPr>
          <p:cNvSpPr txBox="1">
            <a:spLocks/>
          </p:cNvSpPr>
          <p:nvPr/>
        </p:nvSpPr>
        <p:spPr>
          <a:xfrm>
            <a:off x="1889180" y="4530587"/>
            <a:ext cx="2074419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  <a:sym typeface="Dosis ExtraLight"/>
              </a:rPr>
              <a:t>Camadas Principais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EBF8BE-4766-A844-0FE9-A8C3A3F52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86BD6809-67D6-4FA4-908C-FE1FB288E6A1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ARQUITETURA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FB0F55-B298-4350-7A06-32BD899FA381}"/>
              </a:ext>
            </a:extLst>
          </p:cNvPr>
          <p:cNvCxnSpPr>
            <a:cxnSpLocks/>
          </p:cNvCxnSpPr>
          <p:nvPr/>
        </p:nvCxnSpPr>
        <p:spPr>
          <a:xfrm flipH="1">
            <a:off x="2133600" y="1239078"/>
            <a:ext cx="1139687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6A3D8E4D-5761-B820-6170-E7124FE86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6344" y="1505933"/>
            <a:ext cx="1745152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  <a:sym typeface="Dosis ExtraLight"/>
              </a:rPr>
              <a:t>Interação visual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F28C5D8-73C0-D713-CC51-7FF5F75F18D7}"/>
              </a:ext>
            </a:extLst>
          </p:cNvPr>
          <p:cNvCxnSpPr>
            <a:cxnSpLocks/>
          </p:cNvCxnSpPr>
          <p:nvPr/>
        </p:nvCxnSpPr>
        <p:spPr>
          <a:xfrm flipH="1">
            <a:off x="1143394" y="3617843"/>
            <a:ext cx="1139687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3871;p18">
            <a:extLst>
              <a:ext uri="{FF2B5EF4-FFF2-40B4-BE49-F238E27FC236}">
                <a16:creationId xmlns:a16="http://schemas.microsoft.com/office/drawing/2014/main" id="{8773535F-F11D-01DF-C449-E148AF492B47}"/>
              </a:ext>
            </a:extLst>
          </p:cNvPr>
          <p:cNvSpPr txBox="1">
            <a:spLocks/>
          </p:cNvSpPr>
          <p:nvPr/>
        </p:nvSpPr>
        <p:spPr>
          <a:xfrm>
            <a:off x="357809" y="3962400"/>
            <a:ext cx="1560213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</a:rPr>
              <a:t>Controle de Dependências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C0E23BB-267E-13EB-8430-516508394729}"/>
              </a:ext>
            </a:extLst>
          </p:cNvPr>
          <p:cNvCxnSpPr>
            <a:cxnSpLocks/>
          </p:cNvCxnSpPr>
          <p:nvPr/>
        </p:nvCxnSpPr>
        <p:spPr>
          <a:xfrm flipH="1">
            <a:off x="2784113" y="3082258"/>
            <a:ext cx="1384853" cy="138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8B290BB-3B41-8FCF-2402-CB6E40187F09}"/>
              </a:ext>
            </a:extLst>
          </p:cNvPr>
          <p:cNvCxnSpPr>
            <a:cxnSpLocks/>
          </p:cNvCxnSpPr>
          <p:nvPr/>
        </p:nvCxnSpPr>
        <p:spPr>
          <a:xfrm flipH="1">
            <a:off x="3068666" y="3660539"/>
            <a:ext cx="928677" cy="85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DFB3EBE-B5AB-96B5-19D5-BAD550FF2BD5}"/>
              </a:ext>
            </a:extLst>
          </p:cNvPr>
          <p:cNvCxnSpPr>
            <a:cxnSpLocks/>
          </p:cNvCxnSpPr>
          <p:nvPr/>
        </p:nvCxnSpPr>
        <p:spPr>
          <a:xfrm flipH="1">
            <a:off x="3160643" y="4548088"/>
            <a:ext cx="897764" cy="7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99BC960-2E17-221D-A0F9-19E72C766D7F}"/>
              </a:ext>
            </a:extLst>
          </p:cNvPr>
          <p:cNvCxnSpPr>
            <a:cxnSpLocks/>
          </p:cNvCxnSpPr>
          <p:nvPr/>
        </p:nvCxnSpPr>
        <p:spPr>
          <a:xfrm flipV="1">
            <a:off x="6122506" y="1650646"/>
            <a:ext cx="719548" cy="65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09CEFCF-6AA8-1DC5-CAA2-025D52C475E9}"/>
              </a:ext>
            </a:extLst>
          </p:cNvPr>
          <p:cNvCxnSpPr>
            <a:cxnSpLocks/>
          </p:cNvCxnSpPr>
          <p:nvPr/>
        </p:nvCxnSpPr>
        <p:spPr>
          <a:xfrm flipV="1">
            <a:off x="6759852" y="1709188"/>
            <a:ext cx="283678" cy="155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871;p18">
            <a:extLst>
              <a:ext uri="{FF2B5EF4-FFF2-40B4-BE49-F238E27FC236}">
                <a16:creationId xmlns:a16="http://schemas.microsoft.com/office/drawing/2014/main" id="{4946A80D-A01A-3715-CDE2-B6EB984719C1}"/>
              </a:ext>
            </a:extLst>
          </p:cNvPr>
          <p:cNvSpPr txBox="1">
            <a:spLocks/>
          </p:cNvSpPr>
          <p:nvPr/>
        </p:nvSpPr>
        <p:spPr>
          <a:xfrm>
            <a:off x="5821379" y="1137718"/>
            <a:ext cx="2074419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None/>
            </a:pPr>
            <a:r>
              <a:rPr lang="pt-BR" sz="1600" b="1" dirty="0">
                <a:solidFill>
                  <a:schemeClr val="accent3">
                    <a:lumMod val="75000"/>
                  </a:schemeClr>
                </a:solidFill>
                <a:latin typeface="Dosis" pitchFamily="2" charset="0"/>
                <a:sym typeface="Dosis ExtraLight"/>
              </a:rPr>
              <a:t>Camadas Opcionais</a:t>
            </a:r>
          </a:p>
        </p:txBody>
      </p:sp>
    </p:spTree>
    <p:extLst>
      <p:ext uri="{BB962C8B-B14F-4D97-AF65-F5344CB8AC3E}">
        <p14:creationId xmlns:p14="http://schemas.microsoft.com/office/powerpoint/2010/main" val="2048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build="p"/>
      <p:bldP spid="14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E217F-A401-452A-2827-2FAED96A61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7" name="Google Shape;3870;p18">
            <a:extLst>
              <a:ext uri="{FF2B5EF4-FFF2-40B4-BE49-F238E27FC236}">
                <a16:creationId xmlns:a16="http://schemas.microsoft.com/office/drawing/2014/main" id="{9EE117AE-9F9E-EEB3-9F66-ABC0EB666329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VANTAGENS</a:t>
            </a: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231DAC92-BF9A-2A67-8ABB-FE791E833D66}"/>
              </a:ext>
            </a:extLst>
          </p:cNvPr>
          <p:cNvGrpSpPr/>
          <p:nvPr/>
        </p:nvGrpSpPr>
        <p:grpSpPr>
          <a:xfrm>
            <a:off x="6660379" y="533508"/>
            <a:ext cx="457200" cy="455280"/>
            <a:chOff x="6493081" y="1742364"/>
            <a:chExt cx="660464" cy="657690"/>
          </a:xfrm>
        </p:grpSpPr>
        <p:sp>
          <p:nvSpPr>
            <p:cNvPr id="9" name="Oval 20">
              <a:extLst>
                <a:ext uri="{FF2B5EF4-FFF2-40B4-BE49-F238E27FC236}">
                  <a16:creationId xmlns:a16="http://schemas.microsoft.com/office/drawing/2014/main" id="{C375D7F6-5D45-50AD-F18A-A9078B67F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23">
              <a:extLst>
                <a:ext uri="{FF2B5EF4-FFF2-40B4-BE49-F238E27FC236}">
                  <a16:creationId xmlns:a16="http://schemas.microsoft.com/office/drawing/2014/main" id="{5ED3C538-3C89-CADB-E480-7BD68AACBE73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24">
              <a:extLst>
                <a:ext uri="{FF2B5EF4-FFF2-40B4-BE49-F238E27FC236}">
                  <a16:creationId xmlns:a16="http://schemas.microsoft.com/office/drawing/2014/main" id="{D2A10DB2-C6B1-54A5-6EC1-EED07392DBA1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24C4FCEB-FA19-502E-64A9-4D6F4F7D3C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Melhor </a:t>
            </a:r>
            <a:r>
              <a:rPr lang="pt-BR" sz="1800" dirty="0">
                <a:highlight>
                  <a:srgbClr val="D3EBD5"/>
                </a:highlight>
              </a:rPr>
              <a:t>separação</a:t>
            </a:r>
            <a:r>
              <a:rPr lang="pt-BR" sz="1800" dirty="0"/>
              <a:t> de interesses</a:t>
            </a:r>
            <a:endParaRPr lang="en-US" sz="1800" dirty="0"/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4AFA5DF1-01E1-4F2D-76BE-CD2011AD5C3F}"/>
              </a:ext>
            </a:extLst>
          </p:cNvPr>
          <p:cNvSpPr txBox="1">
            <a:spLocks/>
          </p:cNvSpPr>
          <p:nvPr/>
        </p:nvSpPr>
        <p:spPr>
          <a:xfrm>
            <a:off x="718300" y="1663150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Melhor </a:t>
            </a:r>
            <a:r>
              <a:rPr lang="pt-BR" sz="1800" dirty="0">
                <a:highlight>
                  <a:srgbClr val="D3EBD5"/>
                </a:highlight>
              </a:rPr>
              <a:t>reutilização</a:t>
            </a:r>
            <a:endParaRPr lang="en-US" sz="1800" dirty="0">
              <a:highlight>
                <a:srgbClr val="D3EBD5"/>
              </a:highlight>
            </a:endParaRPr>
          </a:p>
        </p:txBody>
      </p:sp>
      <p:sp>
        <p:nvSpPr>
          <p:cNvPr id="14" name="Google Shape;3871;p18">
            <a:extLst>
              <a:ext uri="{FF2B5EF4-FFF2-40B4-BE49-F238E27FC236}">
                <a16:creationId xmlns:a16="http://schemas.microsoft.com/office/drawing/2014/main" id="{FB54896F-840E-1F1E-022E-E8A90F4717BB}"/>
              </a:ext>
            </a:extLst>
          </p:cNvPr>
          <p:cNvSpPr txBox="1">
            <a:spLocks/>
          </p:cNvSpPr>
          <p:nvPr/>
        </p:nvSpPr>
        <p:spPr>
          <a:xfrm>
            <a:off x="718300" y="2243758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Alto nível de </a:t>
            </a:r>
            <a:r>
              <a:rPr lang="pt-BR" sz="1800" dirty="0">
                <a:highlight>
                  <a:srgbClr val="D3EBD5"/>
                </a:highlight>
              </a:rPr>
              <a:t>abstração</a:t>
            </a:r>
            <a:endParaRPr lang="en-US" sz="1800" dirty="0">
              <a:highlight>
                <a:srgbClr val="D3EBD5"/>
              </a:highlight>
            </a:endParaRPr>
          </a:p>
        </p:txBody>
      </p:sp>
      <p:sp>
        <p:nvSpPr>
          <p:cNvPr id="15" name="Google Shape;3871;p18">
            <a:extLst>
              <a:ext uri="{FF2B5EF4-FFF2-40B4-BE49-F238E27FC236}">
                <a16:creationId xmlns:a16="http://schemas.microsoft.com/office/drawing/2014/main" id="{F6C76DE4-4FF8-C4F9-2D4C-3706E01AD1E1}"/>
              </a:ext>
            </a:extLst>
          </p:cNvPr>
          <p:cNvSpPr txBox="1">
            <a:spLocks/>
          </p:cNvSpPr>
          <p:nvPr/>
        </p:nvSpPr>
        <p:spPr>
          <a:xfrm>
            <a:off x="718300" y="2788752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Eliminação de </a:t>
            </a:r>
            <a:r>
              <a:rPr lang="pt-BR" sz="1800" dirty="0">
                <a:highlight>
                  <a:srgbClr val="D3EBD5"/>
                </a:highlight>
              </a:rPr>
              <a:t>acoplamentos</a:t>
            </a:r>
            <a:endParaRPr lang="en-US" sz="1800" dirty="0">
              <a:highlight>
                <a:srgbClr val="D3EBD5"/>
              </a:highlight>
            </a:endParaRPr>
          </a:p>
        </p:txBody>
      </p:sp>
      <p:sp>
        <p:nvSpPr>
          <p:cNvPr id="16" name="Google Shape;3871;p18">
            <a:extLst>
              <a:ext uri="{FF2B5EF4-FFF2-40B4-BE49-F238E27FC236}">
                <a16:creationId xmlns:a16="http://schemas.microsoft.com/office/drawing/2014/main" id="{7A52D1CA-C90E-FCD3-6533-5DE07AA44B31}"/>
              </a:ext>
            </a:extLst>
          </p:cNvPr>
          <p:cNvSpPr txBox="1">
            <a:spLocks/>
          </p:cNvSpPr>
          <p:nvPr/>
        </p:nvSpPr>
        <p:spPr>
          <a:xfrm>
            <a:off x="718300" y="3369360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Facilidade em </a:t>
            </a:r>
            <a:r>
              <a:rPr lang="pt-BR" sz="1800" dirty="0">
                <a:highlight>
                  <a:srgbClr val="D3EBD5"/>
                </a:highlight>
              </a:rPr>
              <a:t>manutenções</a:t>
            </a:r>
            <a:r>
              <a:rPr lang="pt-BR" sz="1800" dirty="0"/>
              <a:t>, implementações e testes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68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614569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Exemplo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02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E957F0-66EB-4A80-62BF-70028C26E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EBED69E7-F44A-2AD9-C9E2-9573DB3812D9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PRÉ-REQUISITOS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ADAF3966-7CB1-5DA5-58EA-6DF22FBBD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 err="1"/>
              <a:t>Git</a:t>
            </a:r>
            <a:endParaRPr lang="en-US" sz="1800" dirty="0"/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4E50540A-044B-4FDC-1D21-94AC56EB3228}"/>
              </a:ext>
            </a:extLst>
          </p:cNvPr>
          <p:cNvSpPr txBox="1">
            <a:spLocks/>
          </p:cNvSpPr>
          <p:nvPr/>
        </p:nvSpPr>
        <p:spPr>
          <a:xfrm>
            <a:off x="718300" y="1689655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Boss</a:t>
            </a:r>
            <a:endParaRPr lang="en-US" sz="1800" dirty="0"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B2CD76BB-1187-DBB2-347D-F4E6FEAC786F}"/>
              </a:ext>
            </a:extLst>
          </p:cNvPr>
          <p:cNvSpPr txBox="1">
            <a:spLocks/>
          </p:cNvSpPr>
          <p:nvPr/>
        </p:nvSpPr>
        <p:spPr>
          <a:xfrm>
            <a:off x="718300" y="2345638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RestRequest4Delphi/</a:t>
            </a:r>
            <a:r>
              <a:rPr lang="pt-BR" sz="1800" dirty="0" err="1"/>
              <a:t>DatasetSerialize</a:t>
            </a:r>
            <a:endParaRPr lang="en-US" sz="1800" dirty="0"/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1D3FFE83-DAEB-B7B9-F14C-F1880DF296E9}"/>
              </a:ext>
            </a:extLst>
          </p:cNvPr>
          <p:cNvSpPr txBox="1">
            <a:spLocks/>
          </p:cNvSpPr>
          <p:nvPr/>
        </p:nvSpPr>
        <p:spPr>
          <a:xfrm>
            <a:off x="718300" y="3001621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JSON Server</a:t>
            </a:r>
            <a:endParaRPr lang="en-US" sz="1800" dirty="0"/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8608E470-624A-27EC-FCC1-5798C851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27" y="400712"/>
            <a:ext cx="758854" cy="7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ss">
            <a:extLst>
              <a:ext uri="{FF2B5EF4-FFF2-40B4-BE49-F238E27FC236}">
                <a16:creationId xmlns:a16="http://schemas.microsoft.com/office/drawing/2014/main" id="{F024A9D5-4B71-C6A0-0EA6-CAF5A69A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69" y="1396573"/>
            <a:ext cx="1571826" cy="5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rse">
            <a:extLst>
              <a:ext uri="{FF2B5EF4-FFF2-40B4-BE49-F238E27FC236}">
                <a16:creationId xmlns:a16="http://schemas.microsoft.com/office/drawing/2014/main" id="{B0AB3CC1-7335-11A7-99A8-2A30E4F8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96" y="2527138"/>
            <a:ext cx="2128707" cy="7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 a JSON Server Module to Fake or Mock an API">
            <a:extLst>
              <a:ext uri="{FF2B5EF4-FFF2-40B4-BE49-F238E27FC236}">
                <a16:creationId xmlns:a16="http://schemas.microsoft.com/office/drawing/2014/main" id="{BA1FDFD0-71FC-ECCF-738E-CB05BBA6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12" y="3454645"/>
            <a:ext cx="1971538" cy="1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79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DDA0657-EC13-2AA9-AF9B-725F930490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36782" y="988788"/>
            <a:ext cx="3873426" cy="372526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FF41E9-0761-E707-A77C-4BDBABE792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523B0D78-13FB-C372-E902-BD530D23EEEC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ESTRUTURA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5DF333-BE35-910D-5AD6-8226C3E240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5388045" y="429450"/>
            <a:ext cx="1973538" cy="4590465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F1DC0DB-7DAF-581E-58C9-7EC9EC5648B8}"/>
              </a:ext>
            </a:extLst>
          </p:cNvPr>
          <p:cNvCxnSpPr>
            <a:cxnSpLocks/>
          </p:cNvCxnSpPr>
          <p:nvPr/>
        </p:nvCxnSpPr>
        <p:spPr>
          <a:xfrm flipV="1">
            <a:off x="3014870" y="1305339"/>
            <a:ext cx="2517913" cy="1266411"/>
          </a:xfrm>
          <a:prstGeom prst="straightConnector1">
            <a:avLst/>
          </a:prstGeom>
          <a:ln w="9525" cap="flat" cmpd="sng" algn="ctr">
            <a:solidFill>
              <a:srgbClr val="01679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D77ACC0-7B90-B3A2-1EEF-2C57E30E5CF3}"/>
              </a:ext>
            </a:extLst>
          </p:cNvPr>
          <p:cNvCxnSpPr>
            <a:cxnSpLocks/>
          </p:cNvCxnSpPr>
          <p:nvPr/>
        </p:nvCxnSpPr>
        <p:spPr>
          <a:xfrm flipV="1">
            <a:off x="3014869" y="649357"/>
            <a:ext cx="2464905" cy="2872149"/>
          </a:xfrm>
          <a:prstGeom prst="straightConnector1">
            <a:avLst/>
          </a:prstGeom>
          <a:ln w="9525" cap="flat" cmpd="sng" algn="ctr">
            <a:solidFill>
              <a:srgbClr val="01679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0408589-8A8A-17D2-0347-290FF49F0A8D}"/>
              </a:ext>
            </a:extLst>
          </p:cNvPr>
          <p:cNvCxnSpPr>
            <a:cxnSpLocks/>
          </p:cNvCxnSpPr>
          <p:nvPr/>
        </p:nvCxnSpPr>
        <p:spPr>
          <a:xfrm flipV="1">
            <a:off x="3013405" y="1736035"/>
            <a:ext cx="2519378" cy="2766023"/>
          </a:xfrm>
          <a:prstGeom prst="straightConnector1">
            <a:avLst/>
          </a:prstGeom>
          <a:ln w="9525" cap="flat" cmpd="sng" algn="ctr">
            <a:solidFill>
              <a:srgbClr val="01679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F6FD73D-F5C6-EE44-87A0-ABD1FCE9BC14}"/>
              </a:ext>
            </a:extLst>
          </p:cNvPr>
          <p:cNvCxnSpPr>
            <a:cxnSpLocks/>
          </p:cNvCxnSpPr>
          <p:nvPr/>
        </p:nvCxnSpPr>
        <p:spPr>
          <a:xfrm flipV="1">
            <a:off x="1053548" y="982637"/>
            <a:ext cx="4479235" cy="2297276"/>
          </a:xfrm>
          <a:prstGeom prst="straightConnector1">
            <a:avLst/>
          </a:prstGeom>
          <a:ln w="12700">
            <a:solidFill>
              <a:srgbClr val="FFA567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3A0E1E0-1155-EFD5-1ACF-651DB1EA2BA6}"/>
              </a:ext>
            </a:extLst>
          </p:cNvPr>
          <p:cNvCxnSpPr>
            <a:cxnSpLocks/>
          </p:cNvCxnSpPr>
          <p:nvPr/>
        </p:nvCxnSpPr>
        <p:spPr>
          <a:xfrm flipV="1">
            <a:off x="4410208" y="1978111"/>
            <a:ext cx="1261722" cy="655773"/>
          </a:xfrm>
          <a:prstGeom prst="straightConnector1">
            <a:avLst/>
          </a:prstGeom>
          <a:ln w="12700">
            <a:solidFill>
              <a:srgbClr val="FFA567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4AF410-76B6-6C84-1255-DA9D727C8251}"/>
              </a:ext>
            </a:extLst>
          </p:cNvPr>
          <p:cNvCxnSpPr>
            <a:cxnSpLocks/>
          </p:cNvCxnSpPr>
          <p:nvPr/>
        </p:nvCxnSpPr>
        <p:spPr>
          <a:xfrm flipV="1">
            <a:off x="4411412" y="1984262"/>
            <a:ext cx="1260518" cy="1533981"/>
          </a:xfrm>
          <a:prstGeom prst="straightConnector1">
            <a:avLst/>
          </a:prstGeom>
          <a:ln w="12700">
            <a:solidFill>
              <a:srgbClr val="FFA567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B653854A-5506-0504-499F-1D5BAD59215C}"/>
              </a:ext>
            </a:extLst>
          </p:cNvPr>
          <p:cNvSpPr/>
          <p:nvPr/>
        </p:nvSpPr>
        <p:spPr>
          <a:xfrm>
            <a:off x="5479774" y="516776"/>
            <a:ext cx="1106556" cy="1636701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4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PRESENTER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de </a:t>
            </a:r>
            <a:r>
              <a:rPr lang="pt-BR" sz="1800" dirty="0">
                <a:highlight>
                  <a:srgbClr val="D3EBD5"/>
                </a:highlight>
              </a:rPr>
              <a:t>visualização</a:t>
            </a:r>
            <a:r>
              <a:rPr lang="pt-BR" sz="1800" dirty="0"/>
              <a:t> e interação do usuário</a:t>
            </a:r>
            <a:endParaRPr lang="en-US" sz="1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EB24AB-74EC-7D8D-D62D-5CEB5219E2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692054" y="1755916"/>
            <a:ext cx="2447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CONTAINER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de dados e de acesso a </a:t>
            </a:r>
            <a:r>
              <a:rPr lang="pt-BR" sz="1800" dirty="0">
                <a:highlight>
                  <a:srgbClr val="D3EBD5"/>
                </a:highlight>
              </a:rPr>
              <a:t>outras camadas</a:t>
            </a:r>
            <a:endParaRPr lang="en-US" sz="1800" dirty="0">
              <a:highlight>
                <a:srgbClr val="D3EBD5"/>
              </a:highligh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731EDC-7AC1-EF23-AD36-DE6FE0F1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641531" y="1938542"/>
            <a:ext cx="2562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2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SERVICE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de serviço, responsável por realizar </a:t>
            </a:r>
            <a:r>
              <a:rPr lang="pt-BR" sz="1800" dirty="0">
                <a:highlight>
                  <a:srgbClr val="D3EBD5"/>
                </a:highlight>
              </a:rPr>
              <a:t>comunicações</a:t>
            </a:r>
            <a:r>
              <a:rPr lang="pt-BR" sz="1800" dirty="0"/>
              <a:t> com API e conter também </a:t>
            </a:r>
            <a:r>
              <a:rPr lang="pt-BR" sz="1800" dirty="0">
                <a:highlight>
                  <a:srgbClr val="D3EBD5"/>
                </a:highlight>
              </a:rPr>
              <a:t>regras de negócio</a:t>
            </a:r>
            <a:endParaRPr lang="en-US" sz="1800" dirty="0">
              <a:highlight>
                <a:srgbClr val="D3EBD5"/>
              </a:highlight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043F6F-21F9-F95C-B5BA-47E63C63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838647" y="2703443"/>
            <a:ext cx="21526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SHARED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Arquivos </a:t>
            </a:r>
            <a:r>
              <a:rPr lang="pt-BR" sz="1800" dirty="0">
                <a:highlight>
                  <a:srgbClr val="D3EBD5"/>
                </a:highlight>
              </a:rPr>
              <a:t>compartilhados</a:t>
            </a:r>
            <a:r>
              <a:rPr lang="pt-BR" sz="1800" dirty="0"/>
              <a:t> de dentro do próprio projeto</a:t>
            </a:r>
            <a:endParaRPr lang="en-US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9D28E6-19AD-55E7-13A0-B6AFFAB1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1681162" y="2146436"/>
            <a:ext cx="4439582" cy="16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UTIL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914952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Camada utilitária, </a:t>
            </a:r>
            <a:r>
              <a:rPr lang="pt-BR" sz="1800" dirty="0">
                <a:highlight>
                  <a:srgbClr val="D3EBD5"/>
                </a:highlight>
              </a:rPr>
              <a:t>recursos úteis</a:t>
            </a:r>
            <a:r>
              <a:rPr lang="pt-BR" sz="1800" dirty="0"/>
              <a:t> para o projeto, como constantes e funções</a:t>
            </a:r>
            <a:endParaRPr lang="en-US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17D052-199F-DB10-850F-CE972170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>
            <a:off x="2957918" y="2540690"/>
            <a:ext cx="20193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102717" y="655199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Olá</a:t>
            </a:r>
            <a:endParaRPr sz="6000"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102716" y="1954972"/>
            <a:ext cx="5432489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Titillium Web"/>
                <a:ea typeface="Titillium Web"/>
                <a:cs typeface="Titillium Web"/>
                <a:sym typeface="Titillium Web"/>
              </a:rPr>
              <a:t>Andre Dias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1800" dirty="0">
                <a:highlight>
                  <a:srgbClr val="D3EBD5"/>
                </a:highlight>
              </a:rPr>
              <a:t>Pós-Graduado</a:t>
            </a:r>
            <a:r>
              <a:rPr lang="pt-BR" sz="1800" dirty="0"/>
              <a:t> em Tecnologia para Aplicações Web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1800" dirty="0"/>
              <a:t>Desenvolvedor de Software a mais de 8 anos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800" dirty="0"/>
              <a:t>Embarcadero Conference/ Intensive Delphi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pt-BR" sz="1800" dirty="0"/>
              <a:t>Programador Angular e Delphi na </a:t>
            </a:r>
            <a:r>
              <a:rPr lang="pt-BR" sz="1800" dirty="0" err="1">
                <a:highlight>
                  <a:srgbClr val="D3EBD5"/>
                </a:highlight>
              </a:rPr>
              <a:t>Fiorilli</a:t>
            </a:r>
            <a:r>
              <a:rPr lang="pt-BR" sz="1800" dirty="0">
                <a:highlight>
                  <a:srgbClr val="D3EBD5"/>
                </a:highlight>
              </a:rPr>
              <a:t> Software</a:t>
            </a: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</a:pPr>
            <a:endParaRPr lang="en-US" sz="18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Espaço Reservado para Imagem 14">
            <a:extLst>
              <a:ext uri="{FF2B5EF4-FFF2-40B4-BE49-F238E27FC236}">
                <a16:creationId xmlns:a16="http://schemas.microsoft.com/office/drawing/2014/main" id="{22429C05-A393-2244-C297-5491663707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94624" y="1814999"/>
            <a:ext cx="1553801" cy="1899987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1A0206-0A94-E409-4B7E-8B1AF114E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87B1A7F-C60A-E0F6-95E7-143ACCDAD563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MODULES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9312D6E8-9F40-0F6E-BFCF-EBC0F7087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914952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>
                <a:highlight>
                  <a:srgbClr val="D3EBD5"/>
                </a:highlight>
              </a:rPr>
              <a:t>Pacotes/dependências</a:t>
            </a:r>
            <a:r>
              <a:rPr lang="pt-BR" sz="1800" dirty="0"/>
              <a:t> gerenciadas pelo boss</a:t>
            </a:r>
            <a:endParaRPr lang="en-US" sz="1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5D4091-E9AE-D860-73AC-0CF41B188F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3846" y="1755916"/>
            <a:ext cx="23241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OBRIGADO!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1179443" y="2014330"/>
            <a:ext cx="4324688" cy="1705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anndrelluizdiias@gmail.com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andre.luiz.dias.93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D3EBD5"/>
                </a:solidFill>
              </a:rPr>
              <a:t>andre-dias93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2000"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FD575DF-01AE-75F7-07B4-D763CF24C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24"/>
          <a:stretch/>
        </p:blipFill>
        <p:spPr>
          <a:xfrm>
            <a:off x="755837" y="2117847"/>
            <a:ext cx="353569" cy="399334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2F81DCF-C8DA-3A3B-305C-AF147EF83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9" b="39359"/>
          <a:stretch/>
        </p:blipFill>
        <p:spPr>
          <a:xfrm>
            <a:off x="762463" y="2466878"/>
            <a:ext cx="353569" cy="47017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DD61FB2-9D4B-0FA0-3072-64D296F08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43"/>
          <a:stretch/>
        </p:blipFill>
        <p:spPr>
          <a:xfrm>
            <a:off x="755836" y="2924717"/>
            <a:ext cx="353569" cy="367988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AD431842-4A32-9ABC-6702-60369D47D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1218"/>
            <a:ext cx="2703540" cy="2703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55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FIORILLI SOFTWARE</a:t>
            </a: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325217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Atuando há mais de 48 anos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3871;p18">
            <a:extLst>
              <a:ext uri="{FF2B5EF4-FFF2-40B4-BE49-F238E27FC236}">
                <a16:creationId xmlns:a16="http://schemas.microsoft.com/office/drawing/2014/main" id="{2AF3669E-CE6E-C100-DC75-FEBDACFCFF00}"/>
              </a:ext>
            </a:extLst>
          </p:cNvPr>
          <p:cNvSpPr txBox="1">
            <a:spLocks/>
          </p:cNvSpPr>
          <p:nvPr/>
        </p:nvSpPr>
        <p:spPr>
          <a:xfrm>
            <a:off x="718300" y="2031512"/>
            <a:ext cx="6417996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2000" dirty="0"/>
              <a:t>Uma das maiores empresas do Brasil no desenvolvimento de softwares de gestão pública</a:t>
            </a:r>
            <a:endParaRPr lang="en-US" sz="1050" dirty="0"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ABCFDE00-AF60-3C57-8E6A-A1A1B190D8DA}"/>
              </a:ext>
            </a:extLst>
          </p:cNvPr>
          <p:cNvSpPr txBox="1">
            <a:spLocks/>
          </p:cNvSpPr>
          <p:nvPr/>
        </p:nvSpPr>
        <p:spPr>
          <a:xfrm>
            <a:off x="718300" y="2985669"/>
            <a:ext cx="6417996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2000" dirty="0"/>
              <a:t>Presentes em mais de 1000 municípios brasileiros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1A8C4BD-068B-7BA7-52C7-281ADAB8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48" y="174974"/>
            <a:ext cx="1150243" cy="1150243"/>
          </a:xfrm>
          <a:prstGeom prst="rect">
            <a:avLst/>
          </a:prstGeom>
        </p:spPr>
      </p:pic>
      <p:sp>
        <p:nvSpPr>
          <p:cNvPr id="5" name="Google Shape;3871;p18">
            <a:extLst>
              <a:ext uri="{FF2B5EF4-FFF2-40B4-BE49-F238E27FC236}">
                <a16:creationId xmlns:a16="http://schemas.microsoft.com/office/drawing/2014/main" id="{093A67BC-64E0-33B0-B4E8-559EEA8064A7}"/>
              </a:ext>
            </a:extLst>
          </p:cNvPr>
          <p:cNvSpPr txBox="1">
            <a:spLocks/>
          </p:cNvSpPr>
          <p:nvPr/>
        </p:nvSpPr>
        <p:spPr>
          <a:xfrm>
            <a:off x="718300" y="3641652"/>
            <a:ext cx="6417996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2000" dirty="0"/>
              <a:t>Líder de mercado, é a empresa que mais cresce em seu segmento</a:t>
            </a:r>
          </a:p>
        </p:txBody>
      </p:sp>
    </p:spTree>
    <p:extLst>
      <p:ext uri="{BB962C8B-B14F-4D97-AF65-F5344CB8AC3E}">
        <p14:creationId xmlns:p14="http://schemas.microsoft.com/office/powerpoint/2010/main" val="3248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614569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Entendento seus fundamentos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55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ENTENDENDO OS FUNDAMENTOS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8" name="Picture 4" descr="Download Thinking Photography Question Mark Man Stock HQ PNG Image |  FreePNGImg">
            <a:extLst>
              <a:ext uri="{FF2B5EF4-FFF2-40B4-BE49-F238E27FC236}">
                <a16:creationId xmlns:a16="http://schemas.microsoft.com/office/drawing/2014/main" id="{8AF39A5C-C4E3-443B-17A5-3CCC85C1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0" y="1473683"/>
            <a:ext cx="2809460" cy="28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dirty="0"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614569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Quem é esse cara?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3426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55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QUEM É ESSE CARA?</a:t>
            </a:r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325217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Design Pattern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28" name="Picture 4" descr="Download Thinking Photography Question Mark Man Stock HQ PNG Image |  FreePNGImg">
            <a:extLst>
              <a:ext uri="{FF2B5EF4-FFF2-40B4-BE49-F238E27FC236}">
                <a16:creationId xmlns:a16="http://schemas.microsoft.com/office/drawing/2014/main" id="{8AF39A5C-C4E3-443B-17A5-3CCC85C1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70" y="194849"/>
            <a:ext cx="1045057" cy="104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871;p18">
            <a:extLst>
              <a:ext uri="{FF2B5EF4-FFF2-40B4-BE49-F238E27FC236}">
                <a16:creationId xmlns:a16="http://schemas.microsoft.com/office/drawing/2014/main" id="{2AF3669E-CE6E-C100-DC75-FEBDACFCFF00}"/>
              </a:ext>
            </a:extLst>
          </p:cNvPr>
          <p:cNvSpPr txBox="1">
            <a:spLocks/>
          </p:cNvSpPr>
          <p:nvPr/>
        </p:nvSpPr>
        <p:spPr>
          <a:xfrm>
            <a:off x="718300" y="2031512"/>
            <a:ext cx="6417996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dirty="0" err="1"/>
              <a:t>Presenter</a:t>
            </a:r>
            <a:r>
              <a:rPr lang="pt-BR" dirty="0"/>
              <a:t>/Container                                                       </a:t>
            </a:r>
          </a:p>
          <a:p>
            <a:pPr marL="76200" indent="0">
              <a:buNone/>
            </a:pPr>
            <a:r>
              <a:rPr lang="it-IT" sz="1100" dirty="0"/>
              <a:t>             (Fat e Skinny , Dumb e Smart, Stateful e Pure , Screens e Components)</a:t>
            </a:r>
            <a:r>
              <a:rPr lang="pt-BR" sz="1100" dirty="0"/>
              <a:t>   </a:t>
            </a:r>
            <a:endParaRPr lang="en-US" sz="1100" dirty="0"/>
          </a:p>
        </p:txBody>
      </p:sp>
      <p:sp>
        <p:nvSpPr>
          <p:cNvPr id="4" name="Google Shape;3871;p18">
            <a:extLst>
              <a:ext uri="{FF2B5EF4-FFF2-40B4-BE49-F238E27FC236}">
                <a16:creationId xmlns:a16="http://schemas.microsoft.com/office/drawing/2014/main" id="{ABCFDE00-AF60-3C57-8E6A-A1A1B190D8DA}"/>
              </a:ext>
            </a:extLst>
          </p:cNvPr>
          <p:cNvSpPr txBox="1">
            <a:spLocks/>
          </p:cNvSpPr>
          <p:nvPr/>
        </p:nvSpPr>
        <p:spPr>
          <a:xfrm>
            <a:off x="718300" y="2985669"/>
            <a:ext cx="6417996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dirty="0"/>
              <a:t>Arquitetura Modular / Multicamadas</a:t>
            </a:r>
          </a:p>
        </p:txBody>
      </p:sp>
    </p:spTree>
    <p:extLst>
      <p:ext uri="{BB962C8B-B14F-4D97-AF65-F5344CB8AC3E}">
        <p14:creationId xmlns:p14="http://schemas.microsoft.com/office/powerpoint/2010/main" val="226983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596F77-7195-5A42-3152-CD14BB3C48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6" name="Google Shape;3870;p18">
            <a:extLst>
              <a:ext uri="{FF2B5EF4-FFF2-40B4-BE49-F238E27FC236}">
                <a16:creationId xmlns:a16="http://schemas.microsoft.com/office/drawing/2014/main" id="{3A9601B3-93A5-1986-7DD6-1B4D5B6B79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429450"/>
            <a:ext cx="6761100" cy="559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/>
              <a:t>PRESENTER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59422371-45E6-D947-FAF7-1A53336E7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Preocupa-se com a </a:t>
            </a:r>
            <a:r>
              <a:rPr lang="pt-BR" sz="1800" dirty="0">
                <a:highlight>
                  <a:srgbClr val="D3EBD5"/>
                </a:highlight>
              </a:rPr>
              <a:t>aparência</a:t>
            </a:r>
            <a:r>
              <a:rPr lang="pt-BR" sz="1800" dirty="0"/>
              <a:t> das coisas</a:t>
            </a:r>
            <a:endParaRPr lang="en-US" sz="1800" dirty="0"/>
          </a:p>
        </p:txBody>
      </p:sp>
      <p:pic>
        <p:nvPicPr>
          <p:cNvPr id="8" name="Espaço Reservado para Conteúdo 22">
            <a:extLst>
              <a:ext uri="{FF2B5EF4-FFF2-40B4-BE49-F238E27FC236}">
                <a16:creationId xmlns:a16="http://schemas.microsoft.com/office/drawing/2014/main" id="{4FE7F14E-B1C9-3C88-0DFA-9B97F67F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15" y="3291673"/>
            <a:ext cx="2458675" cy="20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C09FCC0C-44A6-7CD7-8FDC-D82991A5EE86}"/>
              </a:ext>
            </a:extLst>
          </p:cNvPr>
          <p:cNvSpPr txBox="1">
            <a:spLocks/>
          </p:cNvSpPr>
          <p:nvPr/>
        </p:nvSpPr>
        <p:spPr>
          <a:xfrm>
            <a:off x="718300" y="1690483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Não deve conter </a:t>
            </a:r>
            <a:r>
              <a:rPr lang="pt-BR" sz="1800" dirty="0">
                <a:highlight>
                  <a:srgbClr val="D3EBD5"/>
                </a:highlight>
              </a:rPr>
              <a:t>dependências</a:t>
            </a:r>
            <a:endParaRPr lang="en-US" dirty="0">
              <a:highlight>
                <a:srgbClr val="D3EBD5"/>
              </a:highlight>
            </a:endParaRP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50683036-857E-CAC8-F7F2-CA3064100E33}"/>
              </a:ext>
            </a:extLst>
          </p:cNvPr>
          <p:cNvSpPr txBox="1">
            <a:spLocks/>
          </p:cNvSpPr>
          <p:nvPr/>
        </p:nvSpPr>
        <p:spPr>
          <a:xfrm>
            <a:off x="718300" y="2281033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Não especificar dados e nem conter </a:t>
            </a:r>
            <a:r>
              <a:rPr lang="pt-BR" sz="1800" dirty="0">
                <a:highlight>
                  <a:srgbClr val="D3EBD5"/>
                </a:highlight>
              </a:rPr>
              <a:t>regras de negócio</a:t>
            </a:r>
          </a:p>
          <a:p>
            <a:endParaRPr lang="pt-BR" sz="1800" dirty="0"/>
          </a:p>
        </p:txBody>
      </p:sp>
      <p:sp>
        <p:nvSpPr>
          <p:cNvPr id="11" name="Google Shape;3871;p18">
            <a:extLst>
              <a:ext uri="{FF2B5EF4-FFF2-40B4-BE49-F238E27FC236}">
                <a16:creationId xmlns:a16="http://schemas.microsoft.com/office/drawing/2014/main" id="{C1E12E98-D06D-2629-DCBC-33655517F8E9}"/>
              </a:ext>
            </a:extLst>
          </p:cNvPr>
          <p:cNvSpPr txBox="1">
            <a:spLocks/>
          </p:cNvSpPr>
          <p:nvPr/>
        </p:nvSpPr>
        <p:spPr>
          <a:xfrm>
            <a:off x="718299" y="2871583"/>
            <a:ext cx="6550517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Raramente têm seu próprio estado (quando têm, é o estado da UI)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8203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46CD6B-CCF5-CEB7-33EB-9F8ADD1F4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7" name="Google Shape;3870;p18">
            <a:extLst>
              <a:ext uri="{FF2B5EF4-FFF2-40B4-BE49-F238E27FC236}">
                <a16:creationId xmlns:a16="http://schemas.microsoft.com/office/drawing/2014/main" id="{AD59A877-52D8-00B3-2336-7FB398736A0E}"/>
              </a:ext>
            </a:extLst>
          </p:cNvPr>
          <p:cNvSpPr txBox="1">
            <a:spLocks/>
          </p:cNvSpPr>
          <p:nvPr/>
        </p:nvSpPr>
        <p:spPr>
          <a:xfrm>
            <a:off x="718300" y="429450"/>
            <a:ext cx="6761100" cy="55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2400" b="1" dirty="0"/>
              <a:t>CONTAINER</a:t>
            </a:r>
          </a:p>
        </p:txBody>
      </p:sp>
      <p:pic>
        <p:nvPicPr>
          <p:cNvPr id="8" name="Espaço Reservado para Conteúdo 3">
            <a:extLst>
              <a:ext uri="{FF2B5EF4-FFF2-40B4-BE49-F238E27FC236}">
                <a16:creationId xmlns:a16="http://schemas.microsoft.com/office/drawing/2014/main" id="{3AB68DBE-D0D0-963F-2849-6CC4B476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53" y="3571461"/>
            <a:ext cx="2672020" cy="157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871;p18">
            <a:extLst>
              <a:ext uri="{FF2B5EF4-FFF2-40B4-BE49-F238E27FC236}">
                <a16:creationId xmlns:a16="http://schemas.microsoft.com/office/drawing/2014/main" id="{4096D76B-AF9D-B568-C4AE-6BDBF9D9A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099933"/>
            <a:ext cx="6761100" cy="655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sz="1800" dirty="0"/>
              <a:t>Preocupa-se com o funcionamento das coisas</a:t>
            </a:r>
            <a:endParaRPr lang="en-US" sz="1800" dirty="0"/>
          </a:p>
        </p:txBody>
      </p:sp>
      <p:sp>
        <p:nvSpPr>
          <p:cNvPr id="16" name="Google Shape;3871;p18">
            <a:extLst>
              <a:ext uri="{FF2B5EF4-FFF2-40B4-BE49-F238E27FC236}">
                <a16:creationId xmlns:a16="http://schemas.microsoft.com/office/drawing/2014/main" id="{6B9C4517-89A1-F529-C1DF-B1F695E34DAA}"/>
              </a:ext>
            </a:extLst>
          </p:cNvPr>
          <p:cNvSpPr txBox="1">
            <a:spLocks/>
          </p:cNvSpPr>
          <p:nvPr/>
        </p:nvSpPr>
        <p:spPr>
          <a:xfrm>
            <a:off x="718300" y="1691085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Fornece os dados e o comportamento para a apresentação ou outros componentes do container</a:t>
            </a:r>
            <a:endParaRPr lang="en-US" sz="1800" dirty="0"/>
          </a:p>
        </p:txBody>
      </p:sp>
      <p:sp>
        <p:nvSpPr>
          <p:cNvPr id="18" name="Google Shape;3871;p18">
            <a:extLst>
              <a:ext uri="{FF2B5EF4-FFF2-40B4-BE49-F238E27FC236}">
                <a16:creationId xmlns:a16="http://schemas.microsoft.com/office/drawing/2014/main" id="{C3444187-13D5-E9F1-CF13-6448407C3615}"/>
              </a:ext>
            </a:extLst>
          </p:cNvPr>
          <p:cNvSpPr txBox="1">
            <a:spLocks/>
          </p:cNvSpPr>
          <p:nvPr/>
        </p:nvSpPr>
        <p:spPr>
          <a:xfrm>
            <a:off x="718300" y="2476341"/>
            <a:ext cx="6761100" cy="65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pt-BR" sz="1800" dirty="0"/>
              <a:t>Podem ser gerenciados como pacotes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846801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355</Words>
  <Application>Microsoft Office PowerPoint</Application>
  <PresentationFormat>Apresentação na tela (16:9)</PresentationFormat>
  <Paragraphs>90</Paragraphs>
  <Slides>21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Titillium Web Light</vt:lpstr>
      <vt:lpstr>Segoe UI</vt:lpstr>
      <vt:lpstr>Dosis</vt:lpstr>
      <vt:lpstr>Calibri</vt:lpstr>
      <vt:lpstr>Lato Black</vt:lpstr>
      <vt:lpstr>Titillium Web</vt:lpstr>
      <vt:lpstr>Dosis ExtraLight</vt:lpstr>
      <vt:lpstr>Arial</vt:lpstr>
      <vt:lpstr>Mowbray template</vt:lpstr>
      <vt:lpstr>PRESENTER E CONTAINER ARCHITECTURE UM NOVO CONCEITO PARA ORGANIZAÇÃO DE SEUS FONTES NO DELPHI</vt:lpstr>
      <vt:lpstr>Olá</vt:lpstr>
      <vt:lpstr>FIORILLI SOFTWARE</vt:lpstr>
      <vt:lpstr>1. Presenter e Container Architecture</vt:lpstr>
      <vt:lpstr>ENTENDENDO OS FUNDAMENTOS</vt:lpstr>
      <vt:lpstr>2. Presenter e Container Architecture</vt:lpstr>
      <vt:lpstr>QUEM É ESSE CARA?</vt:lpstr>
      <vt:lpstr>PRESENTER</vt:lpstr>
      <vt:lpstr>Apresentação do PowerPoint</vt:lpstr>
      <vt:lpstr>Apresentação do PowerPoint</vt:lpstr>
      <vt:lpstr>Apresentação do PowerPoint</vt:lpstr>
      <vt:lpstr>3. Presenter e Container Architecture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E CONTAINER ARCHITECTURE UM NOVO CONCEITO PARA ORGANIZAÇÃO DE SEUS FONTES NO DELPHI</dc:title>
  <cp:lastModifiedBy>Programação Geral</cp:lastModifiedBy>
  <cp:revision>46</cp:revision>
  <dcterms:modified xsi:type="dcterms:W3CDTF">2023-07-07T01:12:49Z</dcterms:modified>
</cp:coreProperties>
</file>