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57" r:id="rId4"/>
    <p:sldId id="295" r:id="rId5"/>
    <p:sldId id="296" r:id="rId6"/>
    <p:sldId id="297" r:id="rId7"/>
    <p:sldId id="278" r:id="rId8"/>
    <p:sldId id="298" r:id="rId9"/>
  </p:sldIdLst>
  <p:sldSz cx="9144000" cy="5143500" type="screen16x9"/>
  <p:notesSz cx="6858000" cy="9144000"/>
  <p:embeddedFontLst>
    <p:embeddedFont>
      <p:font typeface="Arial Nova Cond Light" panose="020B0306020202020204" pitchFamily="34" charset="0"/>
      <p:regular r:id="rId11"/>
      <p: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Noto Sans" panose="020B050204050402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Quicksand" panose="020B0604020202020204" charset="0"/>
      <p:regular r:id="rId25"/>
      <p:bold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Source Sans Pro" panose="020B050303040302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33B"/>
    <a:srgbClr val="33353D"/>
    <a:srgbClr val="2E3037"/>
    <a:srgbClr val="E1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5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49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38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20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 dirty="0"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4" y="2233519"/>
            <a:ext cx="683245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Relatórios via API com</a:t>
            </a:r>
            <a:br>
              <a:rPr lang="en" dirty="0"/>
            </a:br>
            <a:r>
              <a:rPr lang="en" b="1" dirty="0">
                <a:solidFill>
                  <a:srgbClr val="E16F19"/>
                </a:solidFill>
              </a:rPr>
              <a:t>Horse</a:t>
            </a:r>
            <a:r>
              <a:rPr lang="en" dirty="0"/>
              <a:t> e </a:t>
            </a:r>
            <a:r>
              <a:rPr lang="en" b="1" dirty="0">
                <a:solidFill>
                  <a:schemeClr val="accent4">
                    <a:lumMod val="50000"/>
                  </a:schemeClr>
                </a:solidFill>
              </a:rPr>
              <a:t>Angular</a:t>
            </a:r>
            <a:br>
              <a:rPr lang="en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" sz="2000" dirty="0"/>
              <a:t>Andre Dias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8CAF760-C551-882C-ADA5-543DE62368D9}"/>
              </a:ext>
            </a:extLst>
          </p:cNvPr>
          <p:cNvGrpSpPr/>
          <p:nvPr/>
        </p:nvGrpSpPr>
        <p:grpSpPr>
          <a:xfrm>
            <a:off x="3327956" y="976051"/>
            <a:ext cx="1916248" cy="1159800"/>
            <a:chOff x="251603" y="5276187"/>
            <a:chExt cx="1992294" cy="1205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8F18AC-47BA-4489-685A-87175E351E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" b="2"/>
            <a:stretch/>
          </p:blipFill>
          <p:spPr bwMode="auto">
            <a:xfrm>
              <a:off x="1038070" y="5276187"/>
              <a:ext cx="1205827" cy="1205827"/>
            </a:xfrm>
            <a:custGeom>
              <a:avLst/>
              <a:gdLst/>
              <a:ahLst/>
              <a:cxnLst/>
              <a:rect l="l" t="t" r="r" b="b"/>
              <a:pathLst>
                <a:path w="2833631" h="2677010">
                  <a:moveTo>
                    <a:pt x="49418" y="0"/>
                  </a:moveTo>
                  <a:lnTo>
                    <a:pt x="2784213" y="0"/>
                  </a:lnTo>
                  <a:cubicBezTo>
                    <a:pt x="2811506" y="0"/>
                    <a:pt x="2833631" y="22125"/>
                    <a:pt x="2833631" y="49418"/>
                  </a:cubicBezTo>
                  <a:lnTo>
                    <a:pt x="2833631" y="2627592"/>
                  </a:lnTo>
                  <a:cubicBezTo>
                    <a:pt x="2833631" y="2654885"/>
                    <a:pt x="2811506" y="2677010"/>
                    <a:pt x="2784213" y="2677010"/>
                  </a:cubicBezTo>
                  <a:lnTo>
                    <a:pt x="49418" y="2677010"/>
                  </a:lnTo>
                  <a:cubicBezTo>
                    <a:pt x="22125" y="2677010"/>
                    <a:pt x="0" y="2654885"/>
                    <a:pt x="0" y="2627592"/>
                  </a:cubicBezTo>
                  <a:lnTo>
                    <a:pt x="0" y="49418"/>
                  </a:lnTo>
                  <a:cubicBezTo>
                    <a:pt x="0" y="22125"/>
                    <a:pt x="22125" y="0"/>
                    <a:pt x="4941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orse">
              <a:extLst>
                <a:ext uri="{FF2B5EF4-FFF2-40B4-BE49-F238E27FC236}">
                  <a16:creationId xmlns:a16="http://schemas.microsoft.com/office/drawing/2014/main" id="{C915B711-F802-7FAC-7D69-A2B8E70E1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03" y="5482329"/>
              <a:ext cx="1205827" cy="81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894AC6-5252-AD3C-95AD-C88CFF90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75" y="4692501"/>
            <a:ext cx="1113712" cy="3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Olá!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lt2"/>
                </a:solidFill>
              </a:rPr>
              <a:t>Andre Dias</a:t>
            </a:r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8"/>
            <a:ext cx="6671400" cy="1759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- Pós-Graduado em Tecnologia para Aplicações Web.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l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n-US" sz="1800" dirty="0" err="1">
                <a:solidFill>
                  <a:schemeClr val="l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Programador</a:t>
            </a:r>
            <a:r>
              <a:rPr lang="en-US" sz="1800" dirty="0">
                <a:solidFill>
                  <a:schemeClr val="l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Angular e Delphi </a:t>
            </a:r>
            <a:r>
              <a:rPr lang="en-US" sz="1800" dirty="0" err="1">
                <a:solidFill>
                  <a:schemeClr val="l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</a:t>
            </a:r>
            <a:r>
              <a:rPr lang="en-US" sz="1800" dirty="0">
                <a:solidFill>
                  <a:schemeClr val="l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dirty="0" err="1">
                <a:solidFill>
                  <a:schemeClr val="l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Fiorilli</a:t>
            </a:r>
            <a:r>
              <a:rPr lang="en-US" sz="1800" dirty="0">
                <a:solidFill>
                  <a:schemeClr val="l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Software.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l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- 3x Embarcadero Conference.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l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- 2x Intensive Delphi.</a:t>
            </a:r>
          </a:p>
          <a:p>
            <a:pPr marL="0" indent="0">
              <a:buNone/>
            </a:pPr>
            <a:endParaRPr lang="en-US" sz="1800" dirty="0">
              <a:solidFill>
                <a:schemeClr val="l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l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l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sz="1800" dirty="0">
              <a:solidFill>
                <a:schemeClr val="l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" name="Espaço Reservado para Imagem 14">
            <a:extLst>
              <a:ext uri="{FF2B5EF4-FFF2-40B4-BE49-F238E27FC236}">
                <a16:creationId xmlns:a16="http://schemas.microsoft.com/office/drawing/2014/main" id="{6B7B8E90-9EDD-ED2A-7A86-D29D39D72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4255" y="2153096"/>
            <a:ext cx="1179979" cy="1179979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2615D2-3F3E-E844-C231-9605927D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432" y="4713402"/>
            <a:ext cx="1113712" cy="3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Porque criar uma API de relatórios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B7AC0A-F67F-8F2B-9226-04413E1B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358" y="1780516"/>
            <a:ext cx="3726910" cy="2096387"/>
          </a:xfrm>
          <a:prstGeom prst="rect">
            <a:avLst/>
          </a:prstGeom>
        </p:spPr>
      </p:pic>
      <p:pic>
        <p:nvPicPr>
          <p:cNvPr id="12" name="Gráfico 11" descr="Voltar estrutura de tópicos">
            <a:extLst>
              <a:ext uri="{FF2B5EF4-FFF2-40B4-BE49-F238E27FC236}">
                <a16:creationId xmlns:a16="http://schemas.microsoft.com/office/drawing/2014/main" id="{23E15737-74FB-8ADA-2FC7-6FD54626A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567976" y="1177300"/>
            <a:ext cx="1742357" cy="666825"/>
          </a:xfrm>
          <a:prstGeom prst="rect">
            <a:avLst/>
          </a:prstGeom>
        </p:spPr>
      </p:pic>
      <p:pic>
        <p:nvPicPr>
          <p:cNvPr id="13" name="Gráfico 12" descr="Voltar estrutura de tópicos">
            <a:extLst>
              <a:ext uri="{FF2B5EF4-FFF2-40B4-BE49-F238E27FC236}">
                <a16:creationId xmlns:a16="http://schemas.microsoft.com/office/drawing/2014/main" id="{BFB16A04-0916-4064-4269-D9F12A0F3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48579">
            <a:off x="3025588" y="1196941"/>
            <a:ext cx="1726778" cy="623124"/>
          </a:xfrm>
          <a:prstGeom prst="rect">
            <a:avLst/>
          </a:prstGeom>
        </p:spPr>
      </p:pic>
      <p:pic>
        <p:nvPicPr>
          <p:cNvPr id="14" name="Gráfico 13" descr="Voltar estrutura de tópicos">
            <a:extLst>
              <a:ext uri="{FF2B5EF4-FFF2-40B4-BE49-F238E27FC236}">
                <a16:creationId xmlns:a16="http://schemas.microsoft.com/office/drawing/2014/main" id="{873CF830-0354-211C-38CC-BD04862B7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33787" flipV="1">
            <a:off x="3182035" y="3866015"/>
            <a:ext cx="1735235" cy="703031"/>
          </a:xfrm>
          <a:prstGeom prst="rect">
            <a:avLst/>
          </a:prstGeom>
        </p:spPr>
      </p:pic>
      <p:pic>
        <p:nvPicPr>
          <p:cNvPr id="15" name="Gráfico 14" descr="Voltar estrutura de tópicos">
            <a:extLst>
              <a:ext uri="{FF2B5EF4-FFF2-40B4-BE49-F238E27FC236}">
                <a16:creationId xmlns:a16="http://schemas.microsoft.com/office/drawing/2014/main" id="{80F91566-B255-BCD4-40CC-F7FEC094B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324020" flipH="1">
            <a:off x="6502576" y="2978640"/>
            <a:ext cx="1615515" cy="61828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DA69733-F84E-C2F4-37E6-1B03FBB899C4}"/>
              </a:ext>
            </a:extLst>
          </p:cNvPr>
          <p:cNvSpPr txBox="1"/>
          <p:nvPr/>
        </p:nvSpPr>
        <p:spPr>
          <a:xfrm>
            <a:off x="950603" y="1827379"/>
            <a:ext cx="3519547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Acessível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945FE2-6CA9-BC95-8522-B8C713861C6A}"/>
              </a:ext>
            </a:extLst>
          </p:cNvPr>
          <p:cNvSpPr txBox="1"/>
          <p:nvPr/>
        </p:nvSpPr>
        <p:spPr>
          <a:xfrm>
            <a:off x="950603" y="4495746"/>
            <a:ext cx="402290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  <a:sym typeface="Quicksand"/>
              </a:rPr>
              <a:t>Flexibilidade</a:t>
            </a:r>
            <a:r>
              <a:rPr lang="en-US" sz="1600" dirty="0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  <a:sym typeface="Quicksand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  <a:sym typeface="Quicksand"/>
              </a:rPr>
              <a:t>nos</a:t>
            </a:r>
            <a:r>
              <a:rPr lang="en-US" sz="1600" dirty="0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  <a:sym typeface="Quicksand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  <a:sym typeface="Quicksand"/>
              </a:rPr>
              <a:t>processos</a:t>
            </a:r>
            <a:r>
              <a:rPr lang="en-US" sz="1600" dirty="0">
                <a:solidFill>
                  <a:schemeClr val="l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  <a:sym typeface="Quicksand"/>
              </a:rPr>
              <a:t> de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transferência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informação</a:t>
            </a:r>
            <a:r>
              <a:rPr lang="en-US" sz="1600" dirty="0">
                <a:latin typeface="Arial Nova Cond Light" panose="020B0306020202020204" pitchFamily="34" charset="0"/>
                <a:cs typeface="Segoe UI" panose="020B0502040204020203" pitchFamily="34" charset="0"/>
              </a:rPr>
              <a:t>.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Arial Nova Cond Light" panose="020B0306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0E1ACB-6359-2B99-0A97-74B3F6479AB1}"/>
              </a:ext>
            </a:extLst>
          </p:cNvPr>
          <p:cNvSpPr txBox="1"/>
          <p:nvPr/>
        </p:nvSpPr>
        <p:spPr>
          <a:xfrm>
            <a:off x="6659525" y="4148971"/>
            <a:ext cx="229308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Totalmente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escalável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sz="16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012A719-72A8-663B-ECE5-61C2AB98288F}"/>
              </a:ext>
            </a:extLst>
          </p:cNvPr>
          <p:cNvSpPr txBox="1"/>
          <p:nvPr/>
        </p:nvSpPr>
        <p:spPr>
          <a:xfrm>
            <a:off x="6501903" y="1678249"/>
            <a:ext cx="2759661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Facilidade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manutenção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sz="16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741A81-7B32-7B7D-FA51-A0BFCE21C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45" y="4713402"/>
            <a:ext cx="1113712" cy="3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API de Relatório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2" descr="Web API and Apps Developer Workshop">
            <a:extLst>
              <a:ext uri="{FF2B5EF4-FFF2-40B4-BE49-F238E27FC236}">
                <a16:creationId xmlns:a16="http://schemas.microsoft.com/office/drawing/2014/main" id="{1A01C051-ACCC-418A-B239-7ECE5C29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50" y="2528402"/>
            <a:ext cx="1585759" cy="128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4FCC672-AD2C-D6F3-E2BA-C166D95A28E1}"/>
              </a:ext>
            </a:extLst>
          </p:cNvPr>
          <p:cNvCxnSpPr>
            <a:cxnSpLocks/>
          </p:cNvCxnSpPr>
          <p:nvPr/>
        </p:nvCxnSpPr>
        <p:spPr>
          <a:xfrm>
            <a:off x="2917809" y="3172211"/>
            <a:ext cx="385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nstituto Cefisa - Home">
            <a:extLst>
              <a:ext uri="{FF2B5EF4-FFF2-40B4-BE49-F238E27FC236}">
                <a16:creationId xmlns:a16="http://schemas.microsoft.com/office/drawing/2014/main" id="{24DFDFF6-76E0-7666-A47D-C462CE5D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91" y="2594522"/>
            <a:ext cx="1947778" cy="107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Ícone PDF PNG - Imagem em Alta Qualidade - Ícone PDF PNG">
            <a:extLst>
              <a:ext uri="{FF2B5EF4-FFF2-40B4-BE49-F238E27FC236}">
                <a16:creationId xmlns:a16="http://schemas.microsoft.com/office/drawing/2014/main" id="{6D263A13-1936-2AEE-7135-D39771D7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81" y="1804040"/>
            <a:ext cx="711122" cy="82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5C34838-593A-E626-FDA5-4EAF55E679B8}"/>
              </a:ext>
            </a:extLst>
          </p:cNvPr>
          <p:cNvSpPr txBox="1">
            <a:spLocks/>
          </p:cNvSpPr>
          <p:nvPr/>
        </p:nvSpPr>
        <p:spPr>
          <a:xfrm>
            <a:off x="3522927" y="2528402"/>
            <a:ext cx="2836345" cy="454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pt-BR" sz="1800" b="0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Padrão de comunicação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6BD342-0AD5-910B-5D07-ADE5279E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75" y="4692501"/>
            <a:ext cx="1113712" cy="3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5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 - </a:t>
            </a:r>
            <a:r>
              <a:rPr lang="pt-BR" sz="2400" dirty="0" err="1"/>
              <a:t>Backend</a:t>
            </a:r>
            <a:endParaRPr lang="pt-BR"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74FB32F-B6C8-3842-825D-10147B567C4A}"/>
              </a:ext>
            </a:extLst>
          </p:cNvPr>
          <p:cNvGrpSpPr/>
          <p:nvPr/>
        </p:nvGrpSpPr>
        <p:grpSpPr>
          <a:xfrm>
            <a:off x="1233711" y="1714902"/>
            <a:ext cx="7722825" cy="707886"/>
            <a:chOff x="275421" y="2886345"/>
            <a:chExt cx="7722825" cy="707886"/>
          </a:xfrm>
        </p:grpSpPr>
        <p:sp>
          <p:nvSpPr>
            <p:cNvPr id="8" name="TextBox 118">
              <a:extLst>
                <a:ext uri="{FF2B5EF4-FFF2-40B4-BE49-F238E27FC236}">
                  <a16:creationId xmlns:a16="http://schemas.microsoft.com/office/drawing/2014/main" id="{E54762E7-279B-C9C9-F7C4-BAB9BFC6B152}"/>
                </a:ext>
              </a:extLst>
            </p:cNvPr>
            <p:cNvSpPr txBox="1"/>
            <p:nvPr/>
          </p:nvSpPr>
          <p:spPr>
            <a:xfrm>
              <a:off x="275421" y="2886345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02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ECCCCA8-ED86-C97F-BF09-700677EBFE63}"/>
                </a:ext>
              </a:extLst>
            </p:cNvPr>
            <p:cNvSpPr txBox="1"/>
            <p:nvPr/>
          </p:nvSpPr>
          <p:spPr>
            <a:xfrm>
              <a:off x="1167788" y="3048621"/>
              <a:ext cx="6830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>
                  <a:solidFill>
                    <a:schemeClr val="bg1">
                      <a:lumMod val="95000"/>
                    </a:schemeClr>
                  </a:solidFill>
                </a:rPr>
                <a:t>Horse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57056CE-BE23-1BDB-3EB2-388589A7A273}"/>
              </a:ext>
            </a:extLst>
          </p:cNvPr>
          <p:cNvGrpSpPr/>
          <p:nvPr/>
        </p:nvGrpSpPr>
        <p:grpSpPr>
          <a:xfrm>
            <a:off x="1233711" y="2335734"/>
            <a:ext cx="7722825" cy="707886"/>
            <a:chOff x="275421" y="3507177"/>
            <a:chExt cx="7722825" cy="707886"/>
          </a:xfrm>
        </p:grpSpPr>
        <p:sp>
          <p:nvSpPr>
            <p:cNvPr id="11" name="TextBox 118">
              <a:extLst>
                <a:ext uri="{FF2B5EF4-FFF2-40B4-BE49-F238E27FC236}">
                  <a16:creationId xmlns:a16="http://schemas.microsoft.com/office/drawing/2014/main" id="{1A323B60-F9DC-8D6C-99F2-7E0C43B6FF7A}"/>
                </a:ext>
              </a:extLst>
            </p:cNvPr>
            <p:cNvSpPr txBox="1"/>
            <p:nvPr/>
          </p:nvSpPr>
          <p:spPr>
            <a:xfrm>
              <a:off x="275421" y="3507177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03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3720C90-CB1A-C609-F9D8-2EDE78E68C7E}"/>
                </a:ext>
              </a:extLst>
            </p:cNvPr>
            <p:cNvSpPr txBox="1"/>
            <p:nvPr/>
          </p:nvSpPr>
          <p:spPr>
            <a:xfrm>
              <a:off x="1167788" y="3643944"/>
              <a:ext cx="6830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>
                  <a:solidFill>
                    <a:schemeClr val="bg1">
                      <a:lumMod val="95000"/>
                    </a:schemeClr>
                  </a:solidFill>
                </a:rPr>
                <a:t>Middleware de </a:t>
              </a:r>
              <a:r>
                <a:rPr lang="pt-BR" sz="1800" dirty="0" err="1">
                  <a:solidFill>
                    <a:schemeClr val="bg1">
                      <a:lumMod val="95000"/>
                    </a:schemeClr>
                  </a:solidFill>
                </a:rPr>
                <a:t>Cors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C95DF7-F524-2FD5-7F94-C0ABE2F11D7F}"/>
              </a:ext>
            </a:extLst>
          </p:cNvPr>
          <p:cNvGrpSpPr/>
          <p:nvPr/>
        </p:nvGrpSpPr>
        <p:grpSpPr>
          <a:xfrm>
            <a:off x="1233711" y="2956566"/>
            <a:ext cx="7722825" cy="707886"/>
            <a:chOff x="275421" y="4128009"/>
            <a:chExt cx="7722825" cy="707886"/>
          </a:xfrm>
        </p:grpSpPr>
        <p:sp>
          <p:nvSpPr>
            <p:cNvPr id="14" name="TextBox 118">
              <a:extLst>
                <a:ext uri="{FF2B5EF4-FFF2-40B4-BE49-F238E27FC236}">
                  <a16:creationId xmlns:a16="http://schemas.microsoft.com/office/drawing/2014/main" id="{88BE8DA7-4A48-1222-A202-305A9BB82339}"/>
                </a:ext>
              </a:extLst>
            </p:cNvPr>
            <p:cNvSpPr txBox="1"/>
            <p:nvPr/>
          </p:nvSpPr>
          <p:spPr>
            <a:xfrm>
              <a:off x="275421" y="4128009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04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249351C-DD72-3586-3004-B091A3682902}"/>
                </a:ext>
              </a:extLst>
            </p:cNvPr>
            <p:cNvSpPr txBox="1"/>
            <p:nvPr/>
          </p:nvSpPr>
          <p:spPr>
            <a:xfrm>
              <a:off x="1167788" y="4286810"/>
              <a:ext cx="68304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</a:rPr>
                <a:t>Middleware</a:t>
              </a:r>
              <a:r>
                <a:rPr lang="pt-BR" sz="1800" dirty="0">
                  <a:solidFill>
                    <a:schemeClr val="bg1">
                      <a:lumMod val="95000"/>
                    </a:schemeClr>
                  </a:solidFill>
                </a:rPr>
                <a:t> de </a:t>
              </a:r>
              <a:r>
                <a:rPr lang="pt-BR" sz="1800" dirty="0" err="1">
                  <a:solidFill>
                    <a:schemeClr val="bg1">
                      <a:lumMod val="95000"/>
                    </a:schemeClr>
                  </a:solidFill>
                </a:rPr>
                <a:t>OctetStream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8A689D5-360A-3A23-4C51-7A3BFD6CE920}"/>
              </a:ext>
            </a:extLst>
          </p:cNvPr>
          <p:cNvGrpSpPr/>
          <p:nvPr/>
        </p:nvGrpSpPr>
        <p:grpSpPr>
          <a:xfrm>
            <a:off x="1233711" y="3515477"/>
            <a:ext cx="7722825" cy="707886"/>
            <a:chOff x="275421" y="4694838"/>
            <a:chExt cx="7722825" cy="707886"/>
          </a:xfrm>
        </p:grpSpPr>
        <p:sp>
          <p:nvSpPr>
            <p:cNvPr id="17" name="TextBox 118">
              <a:extLst>
                <a:ext uri="{FF2B5EF4-FFF2-40B4-BE49-F238E27FC236}">
                  <a16:creationId xmlns:a16="http://schemas.microsoft.com/office/drawing/2014/main" id="{641A8A36-7C76-BE92-7870-0377404DE58C}"/>
                </a:ext>
              </a:extLst>
            </p:cNvPr>
            <p:cNvSpPr txBox="1"/>
            <p:nvPr/>
          </p:nvSpPr>
          <p:spPr>
            <a:xfrm>
              <a:off x="275421" y="4694838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05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6C5573C-4277-6097-9F1A-1BFAEB2D5B38}"/>
                </a:ext>
              </a:extLst>
            </p:cNvPr>
            <p:cNvSpPr txBox="1"/>
            <p:nvPr/>
          </p:nvSpPr>
          <p:spPr>
            <a:xfrm>
              <a:off x="1167788" y="4839993"/>
              <a:ext cx="6830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 err="1">
                  <a:solidFill>
                    <a:schemeClr val="bg1">
                      <a:lumMod val="95000"/>
                    </a:schemeClr>
                  </a:solidFill>
                </a:rPr>
                <a:t>FastReport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2B875D-5824-D8DE-08A3-BA7B4CB10D03}"/>
              </a:ext>
            </a:extLst>
          </p:cNvPr>
          <p:cNvGrpSpPr/>
          <p:nvPr/>
        </p:nvGrpSpPr>
        <p:grpSpPr>
          <a:xfrm>
            <a:off x="1233711" y="4111176"/>
            <a:ext cx="7722825" cy="707886"/>
            <a:chOff x="275421" y="5282619"/>
            <a:chExt cx="7722825" cy="707886"/>
          </a:xfrm>
        </p:grpSpPr>
        <p:sp>
          <p:nvSpPr>
            <p:cNvPr id="20" name="TextBox 118">
              <a:extLst>
                <a:ext uri="{FF2B5EF4-FFF2-40B4-BE49-F238E27FC236}">
                  <a16:creationId xmlns:a16="http://schemas.microsoft.com/office/drawing/2014/main" id="{761C74F1-BC8E-44F6-F01E-ABACCC5F13C8}"/>
                </a:ext>
              </a:extLst>
            </p:cNvPr>
            <p:cNvSpPr txBox="1"/>
            <p:nvPr/>
          </p:nvSpPr>
          <p:spPr>
            <a:xfrm>
              <a:off x="275421" y="5282619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06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9AE3E51-83CC-EB00-B789-4668A46CCD57}"/>
                </a:ext>
              </a:extLst>
            </p:cNvPr>
            <p:cNvSpPr txBox="1"/>
            <p:nvPr/>
          </p:nvSpPr>
          <p:spPr>
            <a:xfrm>
              <a:off x="1167788" y="5441420"/>
              <a:ext cx="6830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 err="1">
                  <a:solidFill>
                    <a:schemeClr val="bg1">
                      <a:lumMod val="95000"/>
                    </a:schemeClr>
                  </a:solidFill>
                </a:rPr>
                <a:t>Firebird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EE92D61-09C9-A73A-3DCE-F3E93CB35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1" b="7"/>
          <a:stretch/>
        </p:blipFill>
        <p:spPr>
          <a:xfrm>
            <a:off x="6104669" y="1584230"/>
            <a:ext cx="2211414" cy="2285190"/>
          </a:xfrm>
          <a:prstGeom prst="rect">
            <a:avLst/>
          </a:prstGeom>
        </p:spPr>
      </p:pic>
      <p:sp>
        <p:nvSpPr>
          <p:cNvPr id="32" name="TextBox 118">
            <a:extLst>
              <a:ext uri="{FF2B5EF4-FFF2-40B4-BE49-F238E27FC236}">
                <a16:creationId xmlns:a16="http://schemas.microsoft.com/office/drawing/2014/main" id="{5A09BC83-6A0A-211D-D99B-47FD4E3FA3F0}"/>
              </a:ext>
            </a:extLst>
          </p:cNvPr>
          <p:cNvSpPr txBox="1"/>
          <p:nvPr/>
        </p:nvSpPr>
        <p:spPr>
          <a:xfrm>
            <a:off x="1238981" y="112468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3F47867-1686-AD9D-D78A-2631002F4FF9}"/>
              </a:ext>
            </a:extLst>
          </p:cNvPr>
          <p:cNvSpPr txBox="1"/>
          <p:nvPr/>
        </p:nvSpPr>
        <p:spPr>
          <a:xfrm>
            <a:off x="2126078" y="1271382"/>
            <a:ext cx="6830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Boss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840EF58-ECEE-C38E-BC8A-07091498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75" y="4692501"/>
            <a:ext cx="1113712" cy="3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9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 - </a:t>
            </a:r>
            <a:r>
              <a:rPr lang="pt-BR" sz="2400" dirty="0" err="1"/>
              <a:t>Frontend</a:t>
            </a:r>
            <a:endParaRPr lang="pt-BR"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74FB32F-B6C8-3842-825D-10147B567C4A}"/>
              </a:ext>
            </a:extLst>
          </p:cNvPr>
          <p:cNvGrpSpPr/>
          <p:nvPr/>
        </p:nvGrpSpPr>
        <p:grpSpPr>
          <a:xfrm>
            <a:off x="1233711" y="2189822"/>
            <a:ext cx="7722825" cy="707886"/>
            <a:chOff x="275421" y="2886345"/>
            <a:chExt cx="7722825" cy="707886"/>
          </a:xfrm>
        </p:grpSpPr>
        <p:sp>
          <p:nvSpPr>
            <p:cNvPr id="8" name="TextBox 118">
              <a:extLst>
                <a:ext uri="{FF2B5EF4-FFF2-40B4-BE49-F238E27FC236}">
                  <a16:creationId xmlns:a16="http://schemas.microsoft.com/office/drawing/2014/main" id="{E54762E7-279B-C9C9-F7C4-BAB9BFC6B152}"/>
                </a:ext>
              </a:extLst>
            </p:cNvPr>
            <p:cNvSpPr txBox="1"/>
            <p:nvPr/>
          </p:nvSpPr>
          <p:spPr>
            <a:xfrm>
              <a:off x="275421" y="2886345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02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ECCCCA8-ED86-C97F-BF09-700677EBFE63}"/>
                </a:ext>
              </a:extLst>
            </p:cNvPr>
            <p:cNvSpPr txBox="1"/>
            <p:nvPr/>
          </p:nvSpPr>
          <p:spPr>
            <a:xfrm>
              <a:off x="1167788" y="3048621"/>
              <a:ext cx="6830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>
                  <a:solidFill>
                    <a:schemeClr val="bg1">
                      <a:lumMod val="95000"/>
                    </a:schemeClr>
                  </a:solidFill>
                </a:rPr>
                <a:t>NPM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57056CE-BE23-1BDB-3EB2-388589A7A273}"/>
              </a:ext>
            </a:extLst>
          </p:cNvPr>
          <p:cNvGrpSpPr/>
          <p:nvPr/>
        </p:nvGrpSpPr>
        <p:grpSpPr>
          <a:xfrm>
            <a:off x="1233711" y="2810654"/>
            <a:ext cx="7722825" cy="707886"/>
            <a:chOff x="275421" y="3507177"/>
            <a:chExt cx="7722825" cy="707886"/>
          </a:xfrm>
        </p:grpSpPr>
        <p:sp>
          <p:nvSpPr>
            <p:cNvPr id="11" name="TextBox 118">
              <a:extLst>
                <a:ext uri="{FF2B5EF4-FFF2-40B4-BE49-F238E27FC236}">
                  <a16:creationId xmlns:a16="http://schemas.microsoft.com/office/drawing/2014/main" id="{1A323B60-F9DC-8D6C-99F2-7E0C43B6FF7A}"/>
                </a:ext>
              </a:extLst>
            </p:cNvPr>
            <p:cNvSpPr txBox="1"/>
            <p:nvPr/>
          </p:nvSpPr>
          <p:spPr>
            <a:xfrm>
              <a:off x="275421" y="3507177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03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3720C90-CB1A-C609-F9D8-2EDE78E68C7E}"/>
                </a:ext>
              </a:extLst>
            </p:cNvPr>
            <p:cNvSpPr txBox="1"/>
            <p:nvPr/>
          </p:nvSpPr>
          <p:spPr>
            <a:xfrm>
              <a:off x="1167788" y="3643944"/>
              <a:ext cx="6830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>
                  <a:solidFill>
                    <a:schemeClr val="bg1">
                      <a:lumMod val="95000"/>
                    </a:schemeClr>
                  </a:solidFill>
                </a:rPr>
                <a:t>Material Angular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2" name="TextBox 118">
            <a:extLst>
              <a:ext uri="{FF2B5EF4-FFF2-40B4-BE49-F238E27FC236}">
                <a16:creationId xmlns:a16="http://schemas.microsoft.com/office/drawing/2014/main" id="{5A09BC83-6A0A-211D-D99B-47FD4E3FA3F0}"/>
              </a:ext>
            </a:extLst>
          </p:cNvPr>
          <p:cNvSpPr txBox="1"/>
          <p:nvPr/>
        </p:nvSpPr>
        <p:spPr>
          <a:xfrm>
            <a:off x="1238981" y="15996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3F47867-1686-AD9D-D78A-2631002F4FF9}"/>
              </a:ext>
            </a:extLst>
          </p:cNvPr>
          <p:cNvSpPr txBox="1"/>
          <p:nvPr/>
        </p:nvSpPr>
        <p:spPr>
          <a:xfrm>
            <a:off x="2126078" y="1746302"/>
            <a:ext cx="6830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Node.js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7A371C15-F7FE-735A-90F4-1658AA9DF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5703775" y="1125483"/>
            <a:ext cx="2892534" cy="289253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F8F3BFF-97B9-66E8-7FBD-A93DEF3A9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75" y="4692501"/>
            <a:ext cx="1113712" cy="3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2" descr="Texto, Logotipo&#10;&#10;Descrição gerada automaticamente">
            <a:extLst>
              <a:ext uri="{FF2B5EF4-FFF2-40B4-BE49-F238E27FC236}">
                <a16:creationId xmlns:a16="http://schemas.microsoft.com/office/drawing/2014/main" id="{D26EE137-4B29-65AF-EE75-80E55714B7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49" y="662903"/>
            <a:ext cx="5280388" cy="402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F7DE46-594D-3DF8-8941-FDA53FFE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75" y="4692501"/>
            <a:ext cx="1113712" cy="3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Obrigado!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F3F3F3"/>
                </a:solidFill>
              </a:rPr>
              <a:t>Meus contatos: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D73B76F-41BE-E8EB-1C91-CA30BE3CC7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24"/>
          <a:stretch/>
        </p:blipFill>
        <p:spPr>
          <a:xfrm>
            <a:off x="1336100" y="2914201"/>
            <a:ext cx="429769" cy="4853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6C1D6D-3554-9DD1-16BD-6F2377D120F4}"/>
              </a:ext>
            </a:extLst>
          </p:cNvPr>
          <p:cNvSpPr txBox="1"/>
          <p:nvPr/>
        </p:nvSpPr>
        <p:spPr>
          <a:xfrm>
            <a:off x="1765869" y="2950478"/>
            <a:ext cx="470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anndrelluizdiias@gmail.com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81E2B706-4451-E713-145E-B6026C03F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9" b="39359"/>
          <a:stretch/>
        </p:blipFill>
        <p:spPr>
          <a:xfrm>
            <a:off x="1336100" y="3359278"/>
            <a:ext cx="429769" cy="571500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B141A41-3B25-149D-2542-007ECBE181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43"/>
          <a:stretch/>
        </p:blipFill>
        <p:spPr>
          <a:xfrm>
            <a:off x="1336100" y="3959812"/>
            <a:ext cx="429769" cy="44729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6B60E14-016C-784B-2A36-545CC2C0C6CE}"/>
              </a:ext>
            </a:extLst>
          </p:cNvPr>
          <p:cNvSpPr txBox="1"/>
          <p:nvPr/>
        </p:nvSpPr>
        <p:spPr>
          <a:xfrm>
            <a:off x="1765869" y="342863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andre.luiz.dias.93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8A008A-B6FF-F52A-40F0-316575EA8758}"/>
              </a:ext>
            </a:extLst>
          </p:cNvPr>
          <p:cNvSpPr txBox="1"/>
          <p:nvPr/>
        </p:nvSpPr>
        <p:spPr>
          <a:xfrm>
            <a:off x="1765869" y="398340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andre-dias93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12306BE-ECD8-B25F-5E4F-B68C388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75" y="4692501"/>
            <a:ext cx="1113712" cy="3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65099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132</Words>
  <Application>Microsoft Office PowerPoint</Application>
  <PresentationFormat>Apresentação na tela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Noto Sans</vt:lpstr>
      <vt:lpstr>Arial</vt:lpstr>
      <vt:lpstr>Century Gothic</vt:lpstr>
      <vt:lpstr>Arial Nova Cond Light</vt:lpstr>
      <vt:lpstr>Open Sans</vt:lpstr>
      <vt:lpstr>Source Sans Pro</vt:lpstr>
      <vt:lpstr>Quicksand</vt:lpstr>
      <vt:lpstr>Segoe UI</vt:lpstr>
      <vt:lpstr>Eleanor template</vt:lpstr>
      <vt:lpstr>Relatórios via API com Horse e Angular Andre Dias</vt:lpstr>
      <vt:lpstr>Olá!</vt:lpstr>
      <vt:lpstr>Porque criar uma API de relatórios</vt:lpstr>
      <vt:lpstr>API de Relatório</vt:lpstr>
      <vt:lpstr>Exemplo - Backend</vt:lpstr>
      <vt:lpstr>Exemplo - Frontend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Relatórios via API com Horse e Angular Andre Dias</dc:title>
  <cp:lastModifiedBy>Programação Geral</cp:lastModifiedBy>
  <cp:revision>3</cp:revision>
  <dcterms:modified xsi:type="dcterms:W3CDTF">2023-05-03T01:52:18Z</dcterms:modified>
</cp:coreProperties>
</file>