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94" r:id="rId4"/>
    <p:sldId id="295" r:id="rId5"/>
    <p:sldId id="278" r:id="rId6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  <p:embeddedFont>
      <p:font typeface="Dosis ExtraLight" pitchFamily="2" charset="0"/>
      <p:regular r:id="rId14"/>
      <p:bold r:id="rId15"/>
    </p:embeddedFont>
    <p:embeddedFont>
      <p:font typeface="Titillium Web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016795"/>
    <a:srgbClr val="5E9FE0"/>
    <a:srgbClr val="FFA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8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hyperlink" Target="https://www.instagram.com/embarcaderobrasil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embarcaderobr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-1" y="1132909"/>
            <a:ext cx="6698975" cy="1794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</a:rPr>
              <a:t>COMO UTILIZAR BOAS PRÁTICAS COM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r>
              <a:rPr lang="pt-BR" sz="4000" dirty="0">
                <a:solidFill>
                  <a:srgbClr val="C00000"/>
                </a:solidFill>
                <a:latin typeface="Dosis" pitchFamily="2" charset="0"/>
              </a:rPr>
              <a:t>ANGULAR </a:t>
            </a:r>
            <a:r>
              <a:rPr lang="pt-BR" sz="3200" dirty="0">
                <a:solidFill>
                  <a:schemeClr val="tx2"/>
                </a:solidFill>
              </a:rPr>
              <a:t>E </a:t>
            </a:r>
            <a:r>
              <a:rPr lang="pt-BR" sz="4000" dirty="0">
                <a:solidFill>
                  <a:srgbClr val="FF6600"/>
                </a:solidFill>
                <a:latin typeface="Dosis" pitchFamily="2" charset="0"/>
              </a:rPr>
              <a:t>HORSE</a:t>
            </a:r>
            <a:br>
              <a:rPr lang="pt-BR" sz="2400" b="1" dirty="0">
                <a:solidFill>
                  <a:srgbClr val="C00000"/>
                </a:solidFill>
                <a:latin typeface="Dosis" pitchFamily="2" charset="0"/>
              </a:rPr>
            </a:br>
            <a:endParaRPr sz="1600" b="1" dirty="0">
              <a:solidFill>
                <a:srgbClr val="C00000"/>
              </a:solidFill>
              <a:latin typeface="Dosis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89148EA-C261-8606-796D-EBCABD22679C}"/>
              </a:ext>
            </a:extLst>
          </p:cNvPr>
          <p:cNvSpPr/>
          <p:nvPr/>
        </p:nvSpPr>
        <p:spPr>
          <a:xfrm>
            <a:off x="-385751" y="2804135"/>
            <a:ext cx="1852058" cy="2622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2"/>
                </a:solidFill>
              </a:rPr>
              <a:t>CONCEITO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C7FCA9-A944-AB3E-8F77-921C1C8CA703}"/>
              </a:ext>
            </a:extLst>
          </p:cNvPr>
          <p:cNvSpPr txBox="1"/>
          <p:nvPr/>
        </p:nvSpPr>
        <p:spPr>
          <a:xfrm>
            <a:off x="149475" y="2789393"/>
            <a:ext cx="11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Dosis" pitchFamily="2" charset="0"/>
                <a:sym typeface="Dosis ExtraLight"/>
              </a:rPr>
              <a:t>PALESTRANTE</a:t>
            </a:r>
            <a:endParaRPr lang="pt-BR" b="1" dirty="0">
              <a:solidFill>
                <a:schemeClr val="tx1"/>
              </a:solidFill>
              <a:latin typeface="Dosis" pitchFamily="2" charset="0"/>
              <a:sym typeface="Dosis Extra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390AAC-0467-DA72-4E5F-EB2F1D0E86CD}"/>
              </a:ext>
            </a:extLst>
          </p:cNvPr>
          <p:cNvSpPr txBox="1"/>
          <p:nvPr/>
        </p:nvSpPr>
        <p:spPr>
          <a:xfrm>
            <a:off x="160146" y="3145802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ANDRE</a:t>
            </a:r>
            <a:r>
              <a:rPr lang="pt-BR" sz="1600" dirty="0">
                <a:solidFill>
                  <a:schemeClr val="tx2"/>
                </a:solidFill>
                <a:latin typeface="Dosis ExtraLight"/>
                <a:sym typeface="Dosis ExtraLight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DIAS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D13C996-0CD2-3A15-F639-488A7FC6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959473" y="2571750"/>
            <a:ext cx="993085" cy="993085"/>
          </a:xfrm>
          <a:prstGeom prst="rect">
            <a:avLst/>
          </a:prstGeom>
        </p:spPr>
      </p:pic>
      <p:pic>
        <p:nvPicPr>
          <p:cNvPr id="1026" name="Picture 2" descr="Horse">
            <a:extLst>
              <a:ext uri="{FF2B5EF4-FFF2-40B4-BE49-F238E27FC236}">
                <a16:creationId xmlns:a16="http://schemas.microsoft.com/office/drawing/2014/main" id="{2E9F6CAA-354E-C3C9-B168-26DEA68C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90" y="2730091"/>
            <a:ext cx="1114636" cy="75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Gráfico 4">
            <a:hlinkClick r:id="rId3"/>
            <a:extLst>
              <a:ext uri="{FF2B5EF4-FFF2-40B4-BE49-F238E27FC236}">
                <a16:creationId xmlns:a16="http://schemas.microsoft.com/office/drawing/2014/main" id="{51809D32-8C07-593E-1412-F4131699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123" y="6325936"/>
            <a:ext cx="165543" cy="165543"/>
          </a:xfrm>
          <a:prstGeom prst="rect">
            <a:avLst/>
          </a:prstGeom>
        </p:spPr>
      </p:pic>
      <p:pic>
        <p:nvPicPr>
          <p:cNvPr id="6" name="Gráfico 5">
            <a:hlinkClick r:id="rId6"/>
            <a:extLst>
              <a:ext uri="{FF2B5EF4-FFF2-40B4-BE49-F238E27FC236}">
                <a16:creationId xmlns:a16="http://schemas.microsoft.com/office/drawing/2014/main" id="{0013AC1D-69DD-DF9F-865F-EA2873B62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3801" y="6006472"/>
            <a:ext cx="174907" cy="16866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1A7E47-7D14-8155-2BD0-6EE85A755476}"/>
              </a:ext>
            </a:extLst>
          </p:cNvPr>
          <p:cNvSpPr txBox="1">
            <a:spLocks/>
          </p:cNvSpPr>
          <p:nvPr/>
        </p:nvSpPr>
        <p:spPr>
          <a:xfrm>
            <a:off x="598007" y="1731908"/>
            <a:ext cx="2378620" cy="772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rchivo" pitchFamily="2" charset="0"/>
                <a:cs typeface="Archivo" pitchFamily="2" charset="0"/>
              </a:rPr>
              <a:t>Andre Dias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C7847DD-5CA1-443B-6197-B470B7659632}"/>
              </a:ext>
            </a:extLst>
          </p:cNvPr>
          <p:cNvSpPr txBox="1">
            <a:spLocks/>
          </p:cNvSpPr>
          <p:nvPr/>
        </p:nvSpPr>
        <p:spPr>
          <a:xfrm>
            <a:off x="640231" y="2407845"/>
            <a:ext cx="6615334" cy="1712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tx1"/>
                </a:solidFill>
                <a:effectLst/>
              </a:rPr>
              <a:t>Pós Graduado em Tecnologia para Aplicações Web. 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tx1"/>
                </a:solidFill>
                <a:effectLst/>
              </a:rPr>
              <a:t>Desenvolvedor Angular e Delphi na </a:t>
            </a:r>
            <a:r>
              <a:rPr lang="pt-BR" sz="1400" b="0" i="0" dirty="0" err="1">
                <a:solidFill>
                  <a:schemeClr val="tx1"/>
                </a:solidFill>
                <a:effectLst/>
              </a:rPr>
              <a:t>Fiorilli</a:t>
            </a:r>
            <a:r>
              <a:rPr lang="pt-BR" sz="1400" b="0" i="0" dirty="0">
                <a:solidFill>
                  <a:schemeClr val="tx1"/>
                </a:solidFill>
                <a:effectLst/>
              </a:rPr>
              <a:t> Software. 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Integrante do projeto da </a:t>
            </a:r>
            <a:r>
              <a:rPr lang="pt-BR" sz="1400" dirty="0" err="1">
                <a:solidFill>
                  <a:schemeClr val="tx1"/>
                </a:solidFill>
              </a:rPr>
              <a:t>NextTrends</a:t>
            </a:r>
            <a:r>
              <a:rPr lang="pt-BR" sz="1400" dirty="0">
                <a:solidFill>
                  <a:schemeClr val="tx1"/>
                </a:solidFill>
              </a:rPr>
              <a:t>.</a:t>
            </a:r>
            <a:endParaRPr lang="pt-BR" sz="1400" dirty="0">
              <a:solidFill>
                <a:schemeClr val="tx1"/>
              </a:solidFill>
              <a:cs typeface="Archivo" pitchFamily="2" charset="0"/>
            </a:endParaRPr>
          </a:p>
        </p:txBody>
      </p:sp>
      <p:pic>
        <p:nvPicPr>
          <p:cNvPr id="9" name="Espaço Reservado para Imagem 14">
            <a:extLst>
              <a:ext uri="{FF2B5EF4-FFF2-40B4-BE49-F238E27FC236}">
                <a16:creationId xmlns:a16="http://schemas.microsoft.com/office/drawing/2014/main" id="{89AC064D-4C7F-7DD8-56ED-F15379709EF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42530" y="424069"/>
            <a:ext cx="1244787" cy="1244787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pic>
        <p:nvPicPr>
          <p:cNvPr id="10" name="Picture 4" descr="Comparação de preços – Fiorilli Software">
            <a:extLst>
              <a:ext uri="{FF2B5EF4-FFF2-40B4-BE49-F238E27FC236}">
                <a16:creationId xmlns:a16="http://schemas.microsoft.com/office/drawing/2014/main" id="{C304B4B1-5C10-D31E-B603-5A216DAC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42" y="3618515"/>
            <a:ext cx="465165" cy="4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mbarcadero Technologies Corporate Logo - Embarcadero">
            <a:extLst>
              <a:ext uri="{FF2B5EF4-FFF2-40B4-BE49-F238E27FC236}">
                <a16:creationId xmlns:a16="http://schemas.microsoft.com/office/drawing/2014/main" id="{3A3AF4FD-E846-2CA6-0322-AA6BAC09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1" y="3634985"/>
            <a:ext cx="422877" cy="4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file type angular&quot; Icon - Download for free – Iconduck">
            <a:extLst>
              <a:ext uri="{FF2B5EF4-FFF2-40B4-BE49-F238E27FC236}">
                <a16:creationId xmlns:a16="http://schemas.microsoft.com/office/drawing/2014/main" id="{5B4C7689-E8AC-8828-C576-3A7AC99E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78" y="3634984"/>
            <a:ext cx="393805" cy="4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96E15A60-1553-B014-AFAB-18060A034C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48" y="3350740"/>
            <a:ext cx="1423814" cy="9913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CFAE2B-D219-7133-FD5E-35D3F4DB9F97}"/>
              </a:ext>
            </a:extLst>
          </p:cNvPr>
          <p:cNvSpPr txBox="1"/>
          <p:nvPr/>
        </p:nvSpPr>
        <p:spPr>
          <a:xfrm>
            <a:off x="3109639" y="5962042"/>
            <a:ext cx="3038610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Archivo" pitchFamily="2" charset="0"/>
                <a:cs typeface="Archivo" pitchFamily="2" charset="0"/>
              </a:rPr>
              <a:t>linkedin.com/in/andre-dias93</a:t>
            </a:r>
            <a:endParaRPr lang="pt-BR" sz="1400" b="0" i="0" dirty="0">
              <a:effectLst/>
              <a:latin typeface="Archivo" pitchFamily="2" charset="0"/>
              <a:cs typeface="Archivo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400" b="0" i="0" dirty="0">
                <a:effectLst/>
                <a:latin typeface="Archivo" pitchFamily="2" charset="0"/>
                <a:cs typeface="Archivo" pitchFamily="2" charset="0"/>
              </a:rPr>
              <a:t>@andreldias</a:t>
            </a:r>
            <a:endParaRPr lang="pt-BR" sz="1400" dirty="0">
              <a:latin typeface="Archivo" pitchFamily="2" charset="0"/>
              <a:cs typeface="Archivo" pitchFamily="2" charset="0"/>
            </a:endParaRPr>
          </a:p>
        </p:txBody>
      </p:sp>
      <p:pic>
        <p:nvPicPr>
          <p:cNvPr id="15" name="Gráfico 14">
            <a:hlinkClick r:id="rId3"/>
            <a:extLst>
              <a:ext uri="{FF2B5EF4-FFF2-40B4-BE49-F238E27FC236}">
                <a16:creationId xmlns:a16="http://schemas.microsoft.com/office/drawing/2014/main" id="{B9F91478-5C02-9B0D-9660-9EBD57C39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666" y="4711686"/>
            <a:ext cx="195217" cy="195217"/>
          </a:xfrm>
          <a:prstGeom prst="rect">
            <a:avLst/>
          </a:prstGeom>
        </p:spPr>
      </p:pic>
      <p:pic>
        <p:nvPicPr>
          <p:cNvPr id="16" name="Gráfico 15">
            <a:hlinkClick r:id="rId6"/>
            <a:extLst>
              <a:ext uri="{FF2B5EF4-FFF2-40B4-BE49-F238E27FC236}">
                <a16:creationId xmlns:a16="http://schemas.microsoft.com/office/drawing/2014/main" id="{1DA7F91B-E02B-94DE-3068-2250FF0378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666" y="4391664"/>
            <a:ext cx="206259" cy="19889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F45684-A782-EC36-38F5-28B8FDE5EC0F}"/>
              </a:ext>
            </a:extLst>
          </p:cNvPr>
          <p:cNvSpPr txBox="1"/>
          <p:nvPr/>
        </p:nvSpPr>
        <p:spPr>
          <a:xfrm>
            <a:off x="942248" y="4271142"/>
            <a:ext cx="4086218" cy="6994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Archivo" pitchFamily="2" charset="0"/>
                <a:cs typeface="Archivo" pitchFamily="2" charset="0"/>
              </a:rPr>
              <a:t>linkedin.com/in/andre-dias93</a:t>
            </a:r>
            <a:endParaRPr lang="pt-BR" sz="1400" b="0" i="0" dirty="0">
              <a:effectLst/>
              <a:latin typeface="Archivo" pitchFamily="2" charset="0"/>
              <a:cs typeface="Archivo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400" b="0" i="0" dirty="0">
                <a:effectLst/>
                <a:latin typeface="Archivo" pitchFamily="2" charset="0"/>
                <a:cs typeface="Archivo" pitchFamily="2" charset="0"/>
              </a:rPr>
              <a:t>@andreldias</a:t>
            </a:r>
            <a:endParaRPr lang="pt-BR" sz="1400" dirty="0">
              <a:latin typeface="Archivo" pitchFamily="2" charset="0"/>
              <a:cs typeface="Archivo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6CD6B-CCF5-CEB7-33EB-9F8ADD1F4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7" name="Google Shape;3870;p18">
            <a:extLst>
              <a:ext uri="{FF2B5EF4-FFF2-40B4-BE49-F238E27FC236}">
                <a16:creationId xmlns:a16="http://schemas.microsoft.com/office/drawing/2014/main" id="{AD59A877-52D8-00B3-2336-7FB398736A0E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E35059-14B0-AC24-4DCD-7308579F7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1" b="7"/>
          <a:stretch/>
        </p:blipFill>
        <p:spPr>
          <a:xfrm>
            <a:off x="640231" y="1443728"/>
            <a:ext cx="1091604" cy="1128022"/>
          </a:xfrm>
          <a:prstGeom prst="rect">
            <a:avLst/>
          </a:prstGeom>
        </p:spPr>
      </p:pic>
      <p:pic>
        <p:nvPicPr>
          <p:cNvPr id="6" name="Picture 8" descr="file type angular&quot; Icon - Download for free – Iconduck">
            <a:extLst>
              <a:ext uri="{FF2B5EF4-FFF2-40B4-BE49-F238E27FC236}">
                <a16:creationId xmlns:a16="http://schemas.microsoft.com/office/drawing/2014/main" id="{D49E6EA3-F990-EFDC-B697-5CF1EFB1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4" y="3357579"/>
            <a:ext cx="1124371" cy="120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rse">
            <a:extLst>
              <a:ext uri="{FF2B5EF4-FFF2-40B4-BE49-F238E27FC236}">
                <a16:creationId xmlns:a16="http://schemas.microsoft.com/office/drawing/2014/main" id="{86F548B4-923C-EA91-F654-A76421C7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96" y="1524069"/>
            <a:ext cx="1548240" cy="10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de.js é com a ServerDo.in - Da aplicação ao uso">
            <a:extLst>
              <a:ext uri="{FF2B5EF4-FFF2-40B4-BE49-F238E27FC236}">
                <a16:creationId xmlns:a16="http://schemas.microsoft.com/office/drawing/2014/main" id="{33CD1631-7B7E-8DDF-C140-14A6DA74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40" y="3503654"/>
            <a:ext cx="1830456" cy="9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ss">
            <a:extLst>
              <a:ext uri="{FF2B5EF4-FFF2-40B4-BE49-F238E27FC236}">
                <a16:creationId xmlns:a16="http://schemas.microsoft.com/office/drawing/2014/main" id="{8FDC57C3-45B8-2ACD-4254-F50B10BE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834" y="1654760"/>
            <a:ext cx="2016602" cy="6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pm - Wikipedia">
            <a:extLst>
              <a:ext uri="{FF2B5EF4-FFF2-40B4-BE49-F238E27FC236}">
                <a16:creationId xmlns:a16="http://schemas.microsoft.com/office/drawing/2014/main" id="{D7108BC4-B22D-6374-01EA-A62F65B9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86" y="3537426"/>
            <a:ext cx="2177814" cy="84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6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6CD6B-CCF5-CEB7-33EB-9F8ADD1F4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2" name="Picture 2" descr="Texto, Logotipo&#10;&#10;Descrição gerada automaticamente">
            <a:extLst>
              <a:ext uri="{FF2B5EF4-FFF2-40B4-BE49-F238E27FC236}">
                <a16:creationId xmlns:a16="http://schemas.microsoft.com/office/drawing/2014/main" id="{08502934-DC9D-A400-1AC8-A42E0F9FE4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40" y="697049"/>
            <a:ext cx="5280388" cy="402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1179443" y="2014330"/>
            <a:ext cx="4324688" cy="170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anndrelluizdiias@gmail.com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andre.luiz.dias.93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andre-dias93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FD575DF-01AE-75F7-07B4-D763CF24C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4"/>
          <a:stretch/>
        </p:blipFill>
        <p:spPr>
          <a:xfrm>
            <a:off x="755837" y="2117847"/>
            <a:ext cx="353569" cy="399334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2F81DCF-C8DA-3A3B-305C-AF147EF83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9" b="39359"/>
          <a:stretch/>
        </p:blipFill>
        <p:spPr>
          <a:xfrm>
            <a:off x="762463" y="2466878"/>
            <a:ext cx="353569" cy="47017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DD61FB2-9D4B-0FA0-3072-64D296F08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3"/>
          <a:stretch/>
        </p:blipFill>
        <p:spPr>
          <a:xfrm>
            <a:off x="755836" y="2924717"/>
            <a:ext cx="353569" cy="367988"/>
          </a:xfrm>
          <a:prstGeom prst="rect">
            <a:avLst/>
          </a:prstGeom>
        </p:spPr>
      </p:pic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7891B082-C54C-A296-9C4B-4C052AAB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44334" y="957580"/>
            <a:ext cx="2113499" cy="2113499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75</Words>
  <Application>Microsoft Office PowerPoint</Application>
  <PresentationFormat>Apresentação na tela (16:9)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Dosis</vt:lpstr>
      <vt:lpstr>Archivo</vt:lpstr>
      <vt:lpstr>Arial Nova</vt:lpstr>
      <vt:lpstr>Arial</vt:lpstr>
      <vt:lpstr>Dosis ExtraLight</vt:lpstr>
      <vt:lpstr>Titillium Web Light</vt:lpstr>
      <vt:lpstr>Mowbray template</vt:lpstr>
      <vt:lpstr>COMO UTILIZAR BOAS PRÁTICAS COM ANGULAR E HORSE 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E CONTAINER ARCHITECTURE UM NOVO CONCEITO PARA ORGANIZAÇÃO DE SEUS FONTES NO DELPHI</dc:title>
  <cp:lastModifiedBy>Andre Luiz da Cunha Dias</cp:lastModifiedBy>
  <cp:revision>50</cp:revision>
  <dcterms:modified xsi:type="dcterms:W3CDTF">2023-12-04T00:38:40Z</dcterms:modified>
</cp:coreProperties>
</file>