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0" d="100"/>
          <a:sy n="190" d="100"/>
        </p:scale>
        <p:origin x="-5340" y="-3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C253CF6-DFE7-42E3-A578-B42A41360DE6}" type="slidenum">
              <a:t>‹Nr.›</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ADD219B-EB8E-4B17-9D5B-3252622882D4}"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9C0CE1C-E915-4295-862C-91A7832050BF}" type="slidenum">
              <a:t>‹Nr.›</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07F520A-8778-4754-986E-C08D8081EC29}" type="slidenum">
              <a:t>‹Nr.›</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3090B27-F826-4A66-AB30-C2712353FB0E}" type="slidenum">
              <a:t>‹Nr.›</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C70046B-8E2C-42FC-BCA0-C0BFAF6D3171}" type="slidenum">
              <a:t>‹Nr.›</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99E6E32-45F7-4E8C-A1A2-12A05B3E8B62}"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3BC5CBC-458E-41DE-A151-E5C824F3AAF1}"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966B6DE-6B49-4440-9A3D-7A8E474C95AD}"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A6E782E-236D-4208-BED1-3D118D4AE13C}"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AF4BBD5-2E8D-4B47-9093-191EDCFF50C6}"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21724F0-81A9-42D0-803F-2E0CFB95720F}"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de-DE" sz="6000" b="0" strike="noStrike" spc="-1">
                <a:solidFill>
                  <a:srgbClr val="000000"/>
                </a:solidFill>
                <a:latin typeface="Calibri Light"/>
              </a:rPr>
              <a:t>Mastertitelformat bearbeiten</a:t>
            </a:r>
            <a:endParaRPr lang="de-DE"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de-DE" sz="1200" b="0" strike="noStrike" spc="-1">
                <a:solidFill>
                  <a:srgbClr val="8B8B8B"/>
                </a:solidFill>
                <a:latin typeface="Calibri"/>
              </a:defRPr>
            </a:lvl1pPr>
          </a:lstStyle>
          <a:p>
            <a:pPr>
              <a:lnSpc>
                <a:spcPct val="100000"/>
              </a:lnSpc>
              <a:buNone/>
            </a:pPr>
            <a:r>
              <a:rPr lang="de-DE" sz="1200" b="0" strike="noStrike" spc="-1">
                <a:solidFill>
                  <a:srgbClr val="8B8B8B"/>
                </a:solidFill>
                <a:latin typeface="Calibri"/>
              </a:rPr>
              <a:t>&lt;Datum/Uhrzeit&gt;</a:t>
            </a:r>
            <a:endParaRPr lang="de-DE"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de-DE" sz="1400" b="0" strike="noStrike" spc="-1">
                <a:latin typeface="Times New Roman"/>
              </a:defRPr>
            </a:lvl1pPr>
          </a:lstStyle>
          <a:p>
            <a:pPr algn="ctr">
              <a:buNone/>
            </a:pPr>
            <a:r>
              <a:rPr lang="de-DE" sz="1400" b="0" strike="noStrike" spc="-1">
                <a:latin typeface="Times New Roman"/>
              </a:rPr>
              <a:t>&lt;Fußzeile&gt;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de-DE" sz="1200" b="0" strike="noStrike" spc="-1">
                <a:solidFill>
                  <a:srgbClr val="8B8B8B"/>
                </a:solidFill>
                <a:latin typeface="Calibri"/>
              </a:defRPr>
            </a:lvl1pPr>
          </a:lstStyle>
          <a:p>
            <a:pPr algn="r">
              <a:lnSpc>
                <a:spcPct val="100000"/>
              </a:lnSpc>
              <a:buNone/>
            </a:pPr>
            <a:fld id="{3B41281E-D958-4C98-8993-C889D98D9009}" type="slidenum">
              <a:rPr lang="de-DE" sz="1200" b="0" strike="noStrike" spc="-1">
                <a:solidFill>
                  <a:srgbClr val="8B8B8B"/>
                </a:solidFill>
                <a:latin typeface="Calibri"/>
              </a:rPr>
              <a:t>‹Nr.›</a:t>
            </a:fld>
            <a:endParaRPr lang="de-DE"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rgbClr val="000000"/>
                </a:solidFill>
                <a:latin typeface="Calibri"/>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2000" b="0" strike="noStrike" spc="-1">
                <a:solidFill>
                  <a:srgbClr val="000000"/>
                </a:solidFill>
                <a:latin typeface="Calibri"/>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rgbClr val="000000"/>
                </a:solidFill>
                <a:latin typeface="Calibri"/>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rgbClr val="000000"/>
                </a:solidFill>
                <a:latin typeface="Calibri"/>
              </a:rPr>
              <a:t>Vierte Gliederungsebene</a:t>
            </a:r>
          </a:p>
          <a:p>
            <a:pPr marL="2160000" lvl="4"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Fünfte Gliederungsebene</a:t>
            </a:r>
          </a:p>
          <a:p>
            <a:pPr marL="2592000" lvl="5"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Sechste Gliederungsebene</a:t>
            </a:r>
          </a:p>
          <a:p>
            <a:pPr marL="3024000" lvl="6"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unesco.de/sites/default/files/2020-01/Guidelines_on_the_Development_of_OER_Policies_2019.pdf" TargetMode="External"/><Relationship Id="rId1" Type="http://schemas.openxmlformats.org/officeDocument/2006/relationships/slideLayout" Target="../slideLayouts/slideLayout2.xml"/><Relationship Id="rId6" Type="http://schemas.openxmlformats.org/officeDocument/2006/relationships/hyperlink" Target="https://liascript.github.io/course/?https://raw.githubusercontent.com/twillo-lehre-teilen/OER-Policy-Kit/main/OER_Policy_Kit.md#1" TargetMode="External"/><Relationship Id="rId5" Type="http://schemas.openxmlformats.org/officeDocument/2006/relationships/hyperlink" Target="http://creativecommons.org/licenses/by-sa/3.0/igo/"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subTitle"/>
          </p:nvPr>
        </p:nvSpPr>
        <p:spPr>
          <a:xfrm>
            <a:off x="1263960" y="4815000"/>
            <a:ext cx="9143640" cy="1655280"/>
          </a:xfrm>
          <a:prstGeom prst="rect">
            <a:avLst/>
          </a:prstGeom>
          <a:noFill/>
          <a:ln w="0">
            <a:noFill/>
          </a:ln>
        </p:spPr>
        <p:txBody>
          <a:bodyPr anchor="t">
            <a:noAutofit/>
          </a:bodyPr>
          <a:lstStyle/>
          <a:p>
            <a:pPr>
              <a:lnSpc>
                <a:spcPct val="90000"/>
              </a:lnSpc>
              <a:spcBef>
                <a:spcPts val="1001"/>
              </a:spcBef>
              <a:buClr>
                <a:srgbClr val="000000"/>
              </a:buClr>
              <a:buFont typeface="Arial"/>
              <a:buChar char="•"/>
            </a:pPr>
            <a:r>
              <a:rPr lang="de-DE" sz="1000" b="0" strike="noStrike" spc="-1" dirty="0">
                <a:solidFill>
                  <a:srgbClr val="000000"/>
                </a:solidFill>
                <a:latin typeface="Calibri"/>
                <a:ea typeface="Calibri"/>
              </a:rPr>
              <a:t>Zusammenfassung aus: </a:t>
            </a:r>
            <a:r>
              <a:rPr lang="en-US" sz="1000" b="0" strike="noStrike" spc="-1" dirty="0" err="1">
                <a:solidFill>
                  <a:srgbClr val="000000"/>
                </a:solidFill>
                <a:latin typeface="Calibri"/>
                <a:ea typeface="Calibri"/>
              </a:rPr>
              <a:t>Quelle</a:t>
            </a:r>
            <a:r>
              <a:rPr lang="en-US" sz="1000" b="0" strike="noStrike" spc="-1" dirty="0">
                <a:solidFill>
                  <a:srgbClr val="000000"/>
                </a:solidFill>
                <a:latin typeface="Calibri"/>
                <a:ea typeface="Calibri"/>
              </a:rPr>
              <a:t>: Guidelines on the development of open educational resources policies: UNESCO &amp; COMMONWEALTH OF LEARNING (2019) </a:t>
            </a:r>
            <a:r>
              <a:rPr sz="1000" dirty="0"/>
              <a:t/>
            </a:r>
            <a:br>
              <a:rPr sz="1000" dirty="0"/>
            </a:br>
            <a:r>
              <a:rPr lang="en-US" sz="1000" b="0" strike="noStrike" spc="-1" dirty="0">
                <a:solidFill>
                  <a:srgbClr val="000000"/>
                </a:solidFill>
                <a:latin typeface="Calibri"/>
                <a:ea typeface="Calibri"/>
              </a:rPr>
              <a:t> </a:t>
            </a:r>
            <a:r>
              <a:rPr lang="en-US" sz="1000" b="0" u="sng" strike="noStrike" spc="-1" dirty="0">
                <a:solidFill>
                  <a:srgbClr val="0563C1"/>
                </a:solidFill>
                <a:uFillTx/>
                <a:latin typeface="Calibri"/>
                <a:ea typeface="Calibri"/>
                <a:hlinkClick r:id="rId2"/>
              </a:rPr>
              <a:t>https://www.unesco.de/sites/default/files/2020-01/Guidelines_on_the_Development_of_OER_Policies_2019.pdf</a:t>
            </a:r>
            <a:r>
              <a:rPr lang="en-US" sz="1000" b="0" u="sng" strike="noStrike" spc="-1" dirty="0">
                <a:solidFill>
                  <a:srgbClr val="000000"/>
                </a:solidFill>
                <a:uFillTx/>
                <a:latin typeface="Calibri"/>
                <a:ea typeface="Calibri"/>
              </a:rPr>
              <a:t>, S.</a:t>
            </a:r>
            <a:endParaRPr lang="de-DE" sz="1000" b="0" strike="noStrike" spc="-1" dirty="0">
              <a:latin typeface="Arial"/>
            </a:endParaRPr>
          </a:p>
          <a:p>
            <a:pPr>
              <a:lnSpc>
                <a:spcPct val="107000"/>
              </a:lnSpc>
              <a:spcBef>
                <a:spcPts val="1001"/>
              </a:spcBef>
              <a:spcAft>
                <a:spcPts val="799"/>
              </a:spcAft>
              <a:buNone/>
              <a:tabLst>
                <a:tab pos="0" algn="l"/>
              </a:tabLst>
            </a:pPr>
            <a:endParaRPr lang="de-DE" sz="1000" b="0" strike="noStrike" spc="-1" dirty="0">
              <a:latin typeface="Arial"/>
            </a:endParaRPr>
          </a:p>
        </p:txBody>
      </p:sp>
      <p:graphicFrame>
        <p:nvGraphicFramePr>
          <p:cNvPr id="42" name="Tabelle 4"/>
          <p:cNvGraphicFramePr/>
          <p:nvPr/>
        </p:nvGraphicFramePr>
        <p:xfrm>
          <a:off x="422640" y="729000"/>
          <a:ext cx="11346480" cy="5400000"/>
        </p:xfrm>
        <a:graphic>
          <a:graphicData uri="http://schemas.openxmlformats.org/drawingml/2006/table">
            <a:tbl>
              <a:tblPr/>
              <a:tblGrid>
                <a:gridCol w="1021680">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2136960">
                  <a:extLst>
                    <a:ext uri="{9D8B030D-6E8A-4147-A177-3AD203B41FA5}">
                      <a16:colId xmlns:a16="http://schemas.microsoft.com/office/drawing/2014/main" val="20002"/>
                    </a:ext>
                  </a:extLst>
                </a:gridCol>
                <a:gridCol w="1512360">
                  <a:extLst>
                    <a:ext uri="{9D8B030D-6E8A-4147-A177-3AD203B41FA5}">
                      <a16:colId xmlns:a16="http://schemas.microsoft.com/office/drawing/2014/main" val="20003"/>
                    </a:ext>
                  </a:extLst>
                </a:gridCol>
                <a:gridCol w="1539000">
                  <a:extLst>
                    <a:ext uri="{9D8B030D-6E8A-4147-A177-3AD203B41FA5}">
                      <a16:colId xmlns:a16="http://schemas.microsoft.com/office/drawing/2014/main" val="20004"/>
                    </a:ext>
                  </a:extLst>
                </a:gridCol>
                <a:gridCol w="2881080">
                  <a:extLst>
                    <a:ext uri="{9D8B030D-6E8A-4147-A177-3AD203B41FA5}">
                      <a16:colId xmlns:a16="http://schemas.microsoft.com/office/drawing/2014/main" val="20005"/>
                    </a:ext>
                  </a:extLst>
                </a:gridCol>
              </a:tblGrid>
              <a:tr h="370800">
                <a:tc>
                  <a:txBody>
                    <a:bodyPr/>
                    <a:lstStyle/>
                    <a:p>
                      <a:pPr algn="ctr">
                        <a:lnSpc>
                          <a:spcPct val="100000"/>
                        </a:lnSpc>
                        <a:buNone/>
                      </a:pPr>
                      <a:r>
                        <a:rPr lang="de-DE" sz="1400" b="1" strike="noStrike" spc="-1">
                          <a:solidFill>
                            <a:srgbClr val="FFFFFF"/>
                          </a:solidFill>
                          <a:latin typeface="Calibri"/>
                          <a:ea typeface="Calibri"/>
                        </a:rPr>
                        <a:t>Ansatz</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de-DE" sz="1400" b="1" strike="noStrike" spc="-1">
                          <a:solidFill>
                            <a:srgbClr val="FFFFFF"/>
                          </a:solidFill>
                          <a:latin typeface="Calibri"/>
                          <a:ea typeface="Calibri"/>
                        </a:rPr>
                        <a:t>Kernaspekt </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de-DE" sz="1400" b="1" strike="noStrike" spc="-1">
                          <a:solidFill>
                            <a:srgbClr val="FFFFFF"/>
                          </a:solidFill>
                          <a:latin typeface="Calibri"/>
                        </a:rPr>
                        <a:t>Kernthese</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de-DE" sz="1400" b="1" strike="noStrike" spc="-1">
                          <a:solidFill>
                            <a:srgbClr val="FFFFFF"/>
                          </a:solidFill>
                          <a:latin typeface="Calibri"/>
                          <a:ea typeface="Calibri"/>
                        </a:rPr>
                        <a:t>Vorteile</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de-DE" sz="1400" b="1" strike="noStrike" spc="-1">
                          <a:solidFill>
                            <a:srgbClr val="FFFFFF"/>
                          </a:solidFill>
                          <a:latin typeface="Calibri"/>
                        </a:rPr>
                        <a:t>Nachteile</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de-DE" sz="1400" b="1" strike="noStrike" spc="-1">
                          <a:solidFill>
                            <a:srgbClr val="FFFFFF"/>
                          </a:solidFill>
                          <a:latin typeface="Calibri"/>
                        </a:rPr>
                        <a:t>Anwendungsempfehlung</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70800">
                <a:tc>
                  <a:txBody>
                    <a:bodyPr/>
                    <a:lstStyle/>
                    <a:p>
                      <a:pPr>
                        <a:lnSpc>
                          <a:spcPct val="100000"/>
                        </a:lnSpc>
                        <a:buNone/>
                      </a:pPr>
                      <a:r>
                        <a:rPr lang="de-DE" sz="1400" b="1" strike="noStrike" spc="-1">
                          <a:solidFill>
                            <a:srgbClr val="000000"/>
                          </a:solidFill>
                          <a:latin typeface="Calibri"/>
                        </a:rPr>
                        <a:t>Top-Down</a:t>
                      </a:r>
                      <a:endParaRPr lang="de-DE"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rPr>
                        <a:t>Entscheidungen, Richtlinien und Maßnahmen von oberer Ebene initiiert, gesteuert und schrittweise nach unten durch die verschiedenen Hierarchieebenen bis zur Basis umgesetzt. </a:t>
                      </a:r>
                      <a:endParaRPr lang="de-DE"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rPr>
                        <a:t>Der Ansatz basiert auf der Annahme, dass zentrale Autoritäten am besten in der Lage sind, umfassende Strategien zu entwickeln und durchzuführen, die auf einer gesamtheitlichen Sicht auf Ziele und Herausforderungen beruhen</a:t>
                      </a:r>
                      <a:endParaRPr lang="de-DE"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Ermöglicht Regulierung, Durchsetzung und Ressourcenallokation von Aktivitäten und Verhaltensweisen</a:t>
                      </a:r>
                      <a:endParaRPr lang="de-DE"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Kann wichtige kontextuelle Faktoren vernachlässigen</a:t>
                      </a:r>
                      <a:endParaRPr lang="de-DE" sz="1200" b="0" strike="noStrike" spc="-1">
                        <a:latin typeface="Arial"/>
                      </a:endParaRPr>
                    </a:p>
                    <a:p>
                      <a:pPr>
                        <a:lnSpc>
                          <a:spcPct val="100000"/>
                        </a:lnSpc>
                        <a:buNone/>
                      </a:pPr>
                      <a:endParaRPr lang="de-DE" sz="1200" b="0" strike="noStrike" spc="-1">
                        <a:latin typeface="Arial"/>
                      </a:endParaRPr>
                    </a:p>
                    <a:p>
                      <a:pPr>
                        <a:lnSpc>
                          <a:spcPct val="100000"/>
                        </a:lnSpc>
                        <a:buNone/>
                      </a:pPr>
                      <a:r>
                        <a:rPr lang="de-DE" sz="1200" b="0" strike="noStrike" spc="-1">
                          <a:solidFill>
                            <a:srgbClr val="000000"/>
                          </a:solidFill>
                          <a:latin typeface="Calibri"/>
                          <a:ea typeface="Calibri"/>
                        </a:rPr>
                        <a:t>Bestehende Praktiken können übersehen werden </a:t>
                      </a:r>
                      <a:endParaRPr lang="de-DE" sz="1200" b="0" strike="noStrike" spc="-1">
                        <a:latin typeface="Arial"/>
                      </a:endParaRPr>
                    </a:p>
                    <a:p>
                      <a:pPr>
                        <a:lnSpc>
                          <a:spcPct val="100000"/>
                        </a:lnSpc>
                        <a:buNone/>
                      </a:pPr>
                      <a:endParaRPr lang="de-DE"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Situationen, in der die angestrebte Praxis umstritten ist und geringe Eigenmotivation aus der Gesamtheit heraus vorhanden ist. </a:t>
                      </a:r>
                      <a:endParaRPr lang="de-DE" sz="1200" b="0" strike="noStrike" spc="-1">
                        <a:latin typeface="Arial"/>
                      </a:endParaRPr>
                    </a:p>
                    <a:p>
                      <a:pPr>
                        <a:lnSpc>
                          <a:spcPct val="100000"/>
                        </a:lnSpc>
                        <a:buNone/>
                      </a:pPr>
                      <a:r>
                        <a:rPr lang="de-DE" sz="1200" b="0" strike="noStrike" spc="-1">
                          <a:solidFill>
                            <a:srgbClr val="000000"/>
                          </a:solidFill>
                          <a:latin typeface="Calibri"/>
                          <a:ea typeface="Calibri"/>
                        </a:rPr>
                        <a:t>Sondierungsinitiativen sollten ausdrücklich ermutigt werden, um die Transformation von Lehre und Lehren und Lernen durch neue Anwendungen und Entwicklungen von OER zu unterstützen.</a:t>
                      </a:r>
                      <a:endParaRPr lang="de-DE"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370800">
                <a:tc>
                  <a:txBody>
                    <a:bodyPr/>
                    <a:lstStyle/>
                    <a:p>
                      <a:pPr>
                        <a:lnSpc>
                          <a:spcPct val="100000"/>
                        </a:lnSpc>
                        <a:buNone/>
                      </a:pPr>
                      <a:r>
                        <a:rPr lang="de-DE" sz="1400" b="1" strike="noStrike" spc="-1">
                          <a:solidFill>
                            <a:srgbClr val="000000"/>
                          </a:solidFill>
                          <a:latin typeface="Calibri"/>
                        </a:rPr>
                        <a:t>Bottom-up</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buNone/>
                        <a:tabLst>
                          <a:tab pos="0" algn="l"/>
                        </a:tabLst>
                      </a:pPr>
                      <a:r>
                        <a:rPr lang="de-DE" sz="1200" b="0" strike="noStrike" spc="-1">
                          <a:solidFill>
                            <a:srgbClr val="000000"/>
                          </a:solidFill>
                          <a:latin typeface="Calibri"/>
                          <a:ea typeface="Calibri"/>
                        </a:rPr>
                        <a:t>Der Prozess startet an der Basis bei individuellen Akteuren, die Veränderungen und Maßnahmen entsprechend ihrer spezifischen Kontexte initiieren </a:t>
                      </a:r>
                      <a:endParaRPr lang="de-DE" sz="1200" b="0" strike="noStrike" spc="-1">
                        <a:latin typeface="Arial"/>
                      </a:endParaRPr>
                    </a:p>
                    <a:p>
                      <a:pPr>
                        <a:lnSpc>
                          <a:spcPct val="100000"/>
                        </a:lnSpc>
                        <a:buNone/>
                        <a:tabLst>
                          <a:tab pos="0" algn="l"/>
                        </a:tabLst>
                      </a:pP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buNone/>
                      </a:pPr>
                      <a:r>
                        <a:rPr lang="de-DE" sz="1200" b="0" strike="noStrike" spc="-1">
                          <a:solidFill>
                            <a:srgbClr val="000000"/>
                          </a:solidFill>
                          <a:latin typeface="Calibri"/>
                        </a:rPr>
                        <a:t>Der Ansatz gründet auf lokale Kenntnisse und Eigeninitiative, die Innovationen und Praktiken von der Basis aus  fördert und nach oben in weitere Ebenen skaliert.</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buNone/>
                      </a:pPr>
                      <a:r>
                        <a:rPr lang="de-DE" sz="1200" b="0" strike="noStrike" spc="-1">
                          <a:solidFill>
                            <a:srgbClr val="000000"/>
                          </a:solidFill>
                          <a:latin typeface="Calibri"/>
                          <a:ea typeface="Calibri"/>
                        </a:rPr>
                        <a:t>Nutzt die selbstgesteuerte Motivation der Initiatoren</a:t>
                      </a:r>
                      <a:endParaRPr lang="de-DE" sz="1200" b="0" strike="noStrike" spc="-1">
                        <a:latin typeface="Arial"/>
                      </a:endParaRPr>
                    </a:p>
                    <a:p>
                      <a:pPr>
                        <a:lnSpc>
                          <a:spcPct val="100000"/>
                        </a:lnSpc>
                        <a:buNone/>
                      </a:pPr>
                      <a:endParaRPr lang="de-DE" sz="1200" b="0" strike="noStrike" spc="-1">
                        <a:latin typeface="Arial"/>
                      </a:endParaRPr>
                    </a:p>
                    <a:p>
                      <a:pPr>
                        <a:lnSpc>
                          <a:spcPct val="100000"/>
                        </a:lnSpc>
                        <a:buNone/>
                        <a:tabLst>
                          <a:tab pos="0" algn="l"/>
                        </a:tabLst>
                      </a:pPr>
                      <a:r>
                        <a:rPr lang="de-DE" sz="1200" b="0" strike="noStrike" spc="-1">
                          <a:solidFill>
                            <a:srgbClr val="000000"/>
                          </a:solidFill>
                          <a:latin typeface="Calibri"/>
                          <a:ea typeface="Calibri"/>
                        </a:rPr>
                        <a:t>Unterstützt Praktiker im Feld</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buNone/>
                      </a:pPr>
                      <a:r>
                        <a:rPr lang="de-DE" sz="1200" b="0" strike="noStrike" spc="-1">
                          <a:solidFill>
                            <a:srgbClr val="000000"/>
                          </a:solidFill>
                          <a:latin typeface="Calibri"/>
                          <a:ea typeface="Calibri"/>
                        </a:rPr>
                        <a:t>Mangelnde systematische Sicht auf den politischen Implementierungs-prozess</a:t>
                      </a:r>
                      <a:endParaRPr lang="de-DE" sz="1200" b="0" strike="noStrike" spc="-1">
                        <a:latin typeface="Arial"/>
                      </a:endParaRPr>
                    </a:p>
                    <a:p>
                      <a:pPr>
                        <a:lnSpc>
                          <a:spcPct val="100000"/>
                        </a:lnSpc>
                        <a:buNone/>
                      </a:pPr>
                      <a:endParaRPr lang="de-DE" sz="1200" b="0" strike="noStrike" spc="-1">
                        <a:latin typeface="Arial"/>
                      </a:endParaRPr>
                    </a:p>
                    <a:p>
                      <a:pPr>
                        <a:lnSpc>
                          <a:spcPct val="100000"/>
                        </a:lnSpc>
                        <a:buNone/>
                      </a:pPr>
                      <a:r>
                        <a:rPr lang="de-DE" sz="1200" b="0" strike="noStrike" spc="-1">
                          <a:solidFill>
                            <a:srgbClr val="000000"/>
                          </a:solidFill>
                          <a:latin typeface="Calibri"/>
                          <a:ea typeface="Calibri"/>
                        </a:rPr>
                        <a:t>Aktivitäten laufen eventuell diametral zu anerkannten Verhaltensregeln</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buNone/>
                      </a:pPr>
                      <a:r>
                        <a:rPr lang="de-DE" sz="1200" b="0" strike="noStrike" spc="-1">
                          <a:solidFill>
                            <a:srgbClr val="000000"/>
                          </a:solidFill>
                          <a:latin typeface="Calibri"/>
                          <a:ea typeface="Calibri"/>
                        </a:rPr>
                        <a:t>Empfohlen, wenn Praktiken von einer kleinen Gruppe intrinsisch motivierter Personen/Gruppen auf den Mainstream ausgeweitet werden sollen. </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370800">
                <a:tc>
                  <a:txBody>
                    <a:bodyPr/>
                    <a:lstStyle/>
                    <a:p>
                      <a:pPr>
                        <a:lnSpc>
                          <a:spcPct val="100000"/>
                        </a:lnSpc>
                        <a:buNone/>
                      </a:pPr>
                      <a:r>
                        <a:rPr lang="de-DE" sz="1400" b="1" strike="noStrike" spc="-1">
                          <a:solidFill>
                            <a:srgbClr val="000000"/>
                          </a:solidFill>
                          <a:latin typeface="Calibri"/>
                        </a:rPr>
                        <a:t>Mixed</a:t>
                      </a:r>
                      <a:endParaRPr lang="de-DE"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Kombiniert die Vorteile von Top-Down und Bottom-Up, unter Berücksichtigung beider Ansätze.</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rPr>
                        <a:t>Durch die Integration zentraler Steuerungsmomente von oben und Initiativen von unten können Synergieeffekte aus systemischer Effizienz sowie Relevanz und Akzeptanz aus der Basis maximiert werden</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Ermöglicht Anpassung an unbekannte indirekte Effekte der OER-Politik und fördert Eigentümerschaft. </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Erfordert eine sorgfältige Abwägung und Koordination zwischen den Ansätzen. </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buNone/>
                      </a:pPr>
                      <a:r>
                        <a:rPr lang="de-DE" sz="1200" b="0" strike="noStrike" spc="-1">
                          <a:solidFill>
                            <a:srgbClr val="000000"/>
                          </a:solidFill>
                          <a:latin typeface="Calibri"/>
                          <a:ea typeface="Calibri"/>
                        </a:rPr>
                        <a:t>Empfohlen, wenn viele Veränderungen notwendig sind, um größere OER-Aktivitäten zu starten. </a:t>
                      </a:r>
                      <a:endParaRPr lang="de-DE"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bl>
          </a:graphicData>
        </a:graphic>
      </p:graphicFrame>
      <p:pic>
        <p:nvPicPr>
          <p:cNvPr id="43" name="Grafik 4">
            <a:hlinkClick r:id="rId3"/>
          </p:cNvPr>
          <p:cNvPicPr/>
          <p:nvPr/>
        </p:nvPicPr>
        <p:blipFill>
          <a:blip r:embed="rId4"/>
          <a:stretch/>
        </p:blipFill>
        <p:spPr>
          <a:xfrm>
            <a:off x="5320080" y="6321240"/>
            <a:ext cx="883080" cy="308880"/>
          </a:xfrm>
          <a:prstGeom prst="rect">
            <a:avLst/>
          </a:prstGeom>
          <a:ln w="0">
            <a:noFill/>
          </a:ln>
        </p:spPr>
      </p:pic>
      <p:sp>
        <p:nvSpPr>
          <p:cNvPr id="44" name="Textfeld 5"/>
          <p:cNvSpPr/>
          <p:nvPr/>
        </p:nvSpPr>
        <p:spPr>
          <a:xfrm>
            <a:off x="6211080" y="6266160"/>
            <a:ext cx="5661047"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800" b="0" strike="noStrike" spc="-1" dirty="0" smtClean="0">
                <a:solidFill>
                  <a:srgbClr val="000000"/>
                </a:solidFill>
                <a:latin typeface="Calibri"/>
                <a:hlinkClick r:id="rId2"/>
              </a:rPr>
              <a:t>Guidelines </a:t>
            </a:r>
            <a:r>
              <a:rPr lang="en-US" sz="800" b="0" strike="noStrike" spc="-1" dirty="0">
                <a:solidFill>
                  <a:srgbClr val="000000"/>
                </a:solidFill>
                <a:latin typeface="Calibri"/>
                <a:hlinkClick r:id="rId2"/>
              </a:rPr>
              <a:t>on the development of open educational resources </a:t>
            </a:r>
            <a:r>
              <a:rPr lang="en-US" sz="800" b="0" strike="noStrike" spc="-1" dirty="0" smtClean="0">
                <a:solidFill>
                  <a:srgbClr val="000000"/>
                </a:solidFill>
                <a:latin typeface="Calibri"/>
                <a:hlinkClick r:id="rId2"/>
              </a:rPr>
              <a:t>policies</a:t>
            </a:r>
            <a:r>
              <a:rPr lang="en-US" sz="800" b="0" strike="noStrike" spc="-1" dirty="0" smtClean="0">
                <a:solidFill>
                  <a:srgbClr val="000000"/>
                </a:solidFill>
                <a:latin typeface="Calibri"/>
              </a:rPr>
              <a:t> von UNESCO </a:t>
            </a:r>
            <a:r>
              <a:rPr lang="en-US" sz="800" b="0" strike="noStrike" spc="-1" dirty="0">
                <a:solidFill>
                  <a:srgbClr val="000000"/>
                </a:solidFill>
                <a:latin typeface="Calibri"/>
              </a:rPr>
              <a:t>&amp;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5"/>
              </a:rPr>
              <a:t>CC BY-SA</a:t>
            </a:r>
            <a:r>
              <a:rPr sz="800" dirty="0"/>
              <a:t/>
            </a:r>
            <a:br>
              <a:rPr sz="800" dirty="0"/>
            </a:br>
            <a:r>
              <a:rPr lang="en-US" sz="800" b="0" strike="noStrike" spc="-1" dirty="0" smtClean="0">
                <a:solidFill>
                  <a:srgbClr val="000000"/>
                </a:solidFill>
                <a:latin typeface="Calibri"/>
              </a:rPr>
              <a:t>Deutsche </a:t>
            </a:r>
            <a:r>
              <a:rPr lang="en-US" sz="800" b="0" strike="noStrike" spc="-1" dirty="0" err="1">
                <a:solidFill>
                  <a:srgbClr val="000000"/>
                </a:solidFill>
                <a:latin typeface="Calibri"/>
              </a:rPr>
              <a:t>Zusammenfassung</a:t>
            </a:r>
            <a:r>
              <a:rPr lang="en-US" sz="800" b="0" strike="noStrike" spc="-1" dirty="0">
                <a:solidFill>
                  <a:srgbClr val="000000"/>
                </a:solidFill>
                <a:latin typeface="Calibri"/>
              </a:rPr>
              <a:t> </a:t>
            </a:r>
            <a:r>
              <a:rPr lang="en-US" sz="800" b="0" strike="noStrike" spc="-1" dirty="0" err="1">
                <a:solidFill>
                  <a:srgbClr val="000000"/>
                </a:solidFill>
                <a:latin typeface="Calibri"/>
              </a:rPr>
              <a:t>für</a:t>
            </a:r>
            <a:r>
              <a:rPr lang="en-US" sz="800" b="0" strike="noStrike" spc="-1" dirty="0">
                <a:solidFill>
                  <a:srgbClr val="000000"/>
                </a:solidFill>
                <a:latin typeface="Calibri"/>
              </a:rPr>
              <a:t> das </a:t>
            </a:r>
            <a:r>
              <a:rPr lang="en-US" sz="800" b="0" strike="noStrike" spc="-1" dirty="0">
                <a:solidFill>
                  <a:srgbClr val="000000"/>
                </a:solidFill>
                <a:latin typeface="Calibri"/>
                <a:hlinkClick r:id="rId6"/>
              </a:rPr>
              <a:t>OER Policy Kit</a:t>
            </a:r>
            <a:r>
              <a:rPr lang="en-US" sz="800" b="0" strike="noStrike" spc="-1" dirty="0">
                <a:solidFill>
                  <a:srgbClr val="000000"/>
                </a:solidFill>
                <a:latin typeface="Calibri"/>
              </a:rPr>
              <a:t>: Stefanie Legler (2024</a:t>
            </a:r>
            <a:r>
              <a:rPr lang="en-US" sz="800" b="0" strike="noStrike" spc="-1" dirty="0" smtClean="0">
                <a:solidFill>
                  <a:srgbClr val="000000"/>
                </a:solidFill>
                <a:latin typeface="Calibri"/>
              </a:rPr>
              <a:t>)</a:t>
            </a:r>
            <a:endParaRPr lang="de-DE" sz="800" b="0" strike="noStrike" spc="-1" dirty="0">
              <a:latin typeface="Arial"/>
            </a:endParaRPr>
          </a:p>
        </p:txBody>
      </p:sp>
      <p:sp>
        <p:nvSpPr>
          <p:cNvPr id="45" name="Textfeld 9"/>
          <p:cNvSpPr/>
          <p:nvPr/>
        </p:nvSpPr>
        <p:spPr>
          <a:xfrm>
            <a:off x="332280" y="198720"/>
            <a:ext cx="62780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2400" b="1" strike="noStrike" spc="-1">
                <a:solidFill>
                  <a:srgbClr val="000000"/>
                </a:solidFill>
                <a:latin typeface="Calibri"/>
              </a:rPr>
              <a:t>Governance Ansätze im Vergleich</a:t>
            </a:r>
            <a:endParaRPr lang="de-DE"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360</Words>
  <Application>Microsoft Office PowerPoint</Application>
  <PresentationFormat>Breitbild</PresentationFormat>
  <Paragraphs>34</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Calibri Light</vt:lpstr>
      <vt:lpstr>DejaVu Sans</vt:lpstr>
      <vt:lpstr>Symbol</vt:lpstr>
      <vt:lpstr>Times New Roman</vt:lpstr>
      <vt:lpstr>Wingdings</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 Ansätze im Vergleich</dc:title>
  <dc:subject/>
  <dc:creator>Legler, Stefanie</dc:creator>
  <dc:description/>
  <cp:lastModifiedBy>Czerwinski, Silvia</cp:lastModifiedBy>
  <cp:revision>9</cp:revision>
  <dcterms:created xsi:type="dcterms:W3CDTF">2024-03-17T14:23:41Z</dcterms:created>
  <dcterms:modified xsi:type="dcterms:W3CDTF">2024-03-20T19:55:23Z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1</vt:i4>
  </property>
</Properties>
</file>