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8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2E957DE-ADED-4B86-B884-A1A7532FBBC6}" type="datetimeFigureOut">
              <a:rPr lang="de-DE" smtClean="0"/>
              <a:t>20.03.2024</a:t>
            </a:fld>
            <a:endParaRPr lang="de-DE"/>
          </a:p>
        </p:txBody>
      </p:sp>
      <p:sp>
        <p:nvSpPr>
          <p:cNvPr id="4" name="Folienbildplatzhalt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B3D5B32B-945B-41B4-B711-C8B9142C27E8}" type="slidenum">
              <a:rPr lang="de-DE" smtClean="0"/>
              <a:t>‹Nr.›</a:t>
            </a:fld>
            <a:endParaRPr lang="de-DE"/>
          </a:p>
        </p:txBody>
      </p:sp>
    </p:spTree>
    <p:extLst>
      <p:ext uri="{BB962C8B-B14F-4D97-AF65-F5344CB8AC3E}">
        <p14:creationId xmlns:p14="http://schemas.microsoft.com/office/powerpoint/2010/main" val="22712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35DD6940-FF59-4774-9C9E-8A4F096D5B0D}" type="slidenum">
              <a:t>‹Nr.›</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6807669B-2CBE-48AD-86B9-44D43AF00FF2}"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8B8A872-54CB-46B8-95BE-81B8C5ADCE0B}" type="slidenum">
              <a:t>‹Nr.›</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F894447A-996B-402D-98D2-34EAFC532A0E}" type="slidenum">
              <a:t>‹Nr.›</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15C89CC5-C15F-45D8-B83A-A3D741D6BC00}" type="slidenum">
              <a:t>‹Nr.›</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5E80A2C-5444-4787-832A-3A337B14CD05}" type="slidenum">
              <a:t>‹Nr.›</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550BFE4-5480-4C4A-87E6-ED9C4713DBC8}"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E102B7C-AECA-473A-B194-58C0B4697875}"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a:noFill/>
          <a:ln w="0">
            <a:noFill/>
          </a:ln>
        </p:spPr>
        <p:txBody>
          <a:bodyPr lIns="0" tIns="0" rIns="0" bIns="0" anchor="ctr">
            <a:noAutofit/>
          </a:bodyPr>
          <a:lstStyle/>
          <a:p>
            <a:pPr algn="ctr">
              <a:buNone/>
            </a:pPr>
            <a:endParaRPr lang="de-DE"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7A32BA9-BF89-4C14-8E93-134EB3D80BC4}"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8B82C4F-4563-42E3-B783-3E3AC709421E}"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E6E2316-D2B0-4EB4-B1EC-208DD562EFC4}"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endParaRPr lang="de-DE" sz="1800" b="0" strike="noStrike" spc="-1">
              <a:solidFill>
                <a:srgbClr val="000000"/>
              </a:solidFill>
              <a:latin typeface="Calibri"/>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de-DE"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8053533-E4F1-4126-A5C9-AC4ADFCF842D}"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de-DE" sz="6000" b="0" strike="noStrike" spc="-1">
                <a:solidFill>
                  <a:srgbClr val="000000"/>
                </a:solidFill>
                <a:latin typeface="Calibri Light"/>
              </a:rPr>
              <a:t>Mastertitelformat bearbeiten</a:t>
            </a:r>
            <a:endParaRPr lang="de-DE"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de-DE" sz="1200" b="0" strike="noStrike" spc="-1">
                <a:solidFill>
                  <a:srgbClr val="8B8B8B"/>
                </a:solidFill>
                <a:latin typeface="Calibri"/>
              </a:defRPr>
            </a:lvl1pPr>
          </a:lstStyle>
          <a:p>
            <a:pPr>
              <a:lnSpc>
                <a:spcPct val="100000"/>
              </a:lnSpc>
              <a:buNone/>
            </a:pPr>
            <a:r>
              <a:rPr lang="de-DE" sz="1200" b="0" strike="noStrike" spc="-1" smtClean="0">
                <a:solidFill>
                  <a:srgbClr val="8B8B8B"/>
                </a:solidFill>
                <a:latin typeface="Calibri"/>
              </a:rPr>
              <a:t>&lt;Datum/Uhrzeit&gt;</a:t>
            </a:r>
            <a:endParaRPr lang="de-DE"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de-DE" sz="1400" b="0" strike="noStrike" spc="-1">
                <a:latin typeface="Times New Roman"/>
              </a:defRPr>
            </a:lvl1pPr>
          </a:lstStyle>
          <a:p>
            <a:pPr algn="ctr">
              <a:buNone/>
            </a:pPr>
            <a:r>
              <a:rPr lang="de-DE" sz="1400" b="0" strike="noStrike" spc="-1" smtClean="0">
                <a:latin typeface="Times New Roman"/>
              </a:rPr>
              <a:t>&lt;Fußzeile&gt;</a:t>
            </a:r>
            <a:endParaRPr lang="de-DE" sz="1400" b="0" strike="noStrike" spc="-1">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de-DE" sz="1200" b="0" strike="noStrike" spc="-1">
                <a:solidFill>
                  <a:srgbClr val="8B8B8B"/>
                </a:solidFill>
                <a:latin typeface="Calibri"/>
              </a:defRPr>
            </a:lvl1pPr>
          </a:lstStyle>
          <a:p>
            <a:pPr algn="r">
              <a:lnSpc>
                <a:spcPct val="100000"/>
              </a:lnSpc>
              <a:buNone/>
            </a:pPr>
            <a:fld id="{39185532-345F-4DD1-BEAC-D3E50F7D665B}" type="slidenum">
              <a:rPr lang="de-DE" sz="1200" b="0" strike="noStrike" spc="-1">
                <a:solidFill>
                  <a:srgbClr val="8B8B8B"/>
                </a:solidFill>
                <a:latin typeface="Calibri"/>
              </a:rPr>
              <a:t>‹Nr.›</a:t>
            </a:fld>
            <a:endParaRPr lang="de-DE"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rgbClr val="000000"/>
                </a:solidFill>
                <a:latin typeface="Calibri"/>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2000" b="0" strike="noStrike" spc="-1">
                <a:solidFill>
                  <a:srgbClr val="000000"/>
                </a:solidFill>
                <a:latin typeface="Calibri"/>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rgbClr val="000000"/>
                </a:solidFill>
                <a:latin typeface="Calibri"/>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rgbClr val="000000"/>
                </a:solidFill>
                <a:latin typeface="Calibri"/>
              </a:rPr>
              <a:t>Vierte Gliederungsebene</a:t>
            </a:r>
          </a:p>
          <a:p>
            <a:pPr marL="2160000" lvl="4"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Fünfte Gliederungsebene</a:t>
            </a:r>
          </a:p>
          <a:p>
            <a:pPr marL="2592000" lvl="5"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Sechste Gliederungsebene</a:t>
            </a:r>
          </a:p>
          <a:p>
            <a:pPr marL="3024000" lvl="6" indent="-216000">
              <a:lnSpc>
                <a:spcPct val="90000"/>
              </a:lnSpc>
              <a:spcBef>
                <a:spcPts val="283"/>
              </a:spcBef>
              <a:buClr>
                <a:srgbClr val="000000"/>
              </a:buClr>
              <a:buSzPct val="45000"/>
              <a:buFont typeface="Wingdings" charset="2"/>
              <a:buChar char=""/>
            </a:pPr>
            <a:r>
              <a:rPr lang="de-DE" sz="2000" b="0" strike="noStrike" spc="-1">
                <a:solidFill>
                  <a:srgbClr val="000000"/>
                </a:solid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hyperlink" Target="https://liascript.github.io/course/?https://raw.githubusercontent.com/twillo-lehre-teilen/OER-Policy-Kit/main/OER_Policy_Kit.md#1"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creativecommons.org/licenses/by-sa/3.0/igo/" TargetMode="External"/><Relationship Id="rId5"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xml"/><Relationship Id="rId6" Type="http://schemas.openxmlformats.org/officeDocument/2006/relationships/hyperlink" Target="https://liascript.github.io/course/?https://raw.githubusercontent.com/twillo-lehre-teilen/OER-Policy-Kit/main/OER_Policy_Kit.md#1" TargetMode="External"/><Relationship Id="rId5" Type="http://schemas.openxmlformats.org/officeDocument/2006/relationships/hyperlink" Target="http://creativecommons.org/licenses/by-sa/3.0/igo/" TargetMode="External"/><Relationship Id="rId4" Type="http://schemas.openxmlformats.org/officeDocument/2006/relationships/hyperlink" Target="https://www.unesco.de/sites/default/files/2020-01/Guidelines_on_the_Development_of_OER_Policies_2019.pdf"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liascript.github.io/course/?https://raw.githubusercontent.com/twillo-lehre-teilen/OER-Policy-Kit/main/OER_Policy_Kit.md#1" TargetMode="External"/><Relationship Id="rId3" Type="http://schemas.openxmlformats.org/officeDocument/2006/relationships/image" Target="../media/image5.png"/><Relationship Id="rId7" Type="http://schemas.openxmlformats.org/officeDocument/2006/relationships/hyperlink" Target="http://creativecommons.org/licenses/by-sa/3.0/igo/"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unesco.de/sites/default/files/2020-01/Guidelines_on_the_Development_of_OER_Policies_2019.pdf" TargetMode="External"/><Relationship Id="rId5" Type="http://schemas.openxmlformats.org/officeDocument/2006/relationships/image" Target="../media/image2.png"/><Relationship Id="rId10" Type="http://schemas.openxmlformats.org/officeDocument/2006/relationships/hyperlink" Target="https://docs.google.com/document/d/1fKveNZWtiFf4CH6zDilyy5QRHVZpXKasKm0QifEKHKo/edit#heading=h.ox09x5xa6scp" TargetMode="External"/><Relationship Id="rId4" Type="http://schemas.openxmlformats.org/officeDocument/2006/relationships/hyperlink" Target="https://creativecommons.org/licenses/by-sa/4.0/" TargetMode="External"/><Relationship Id="rId9" Type="http://schemas.openxmlformats.org/officeDocument/2006/relationships/hyperlink" Target="https://docs.google.com/document/d/1fKveNZWtiFf4CH6zDilyy5QRHVZpXKasKm0QifEKHKo/edit#heading=h.ligmxc8jxzs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hyperlink" Target="https://liascript.github.io/course/?https://raw.githubusercontent.com/twillo-lehre-teilen/OER-Policy-Kit/main/OER_Policy_Kit.md#1"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creativecommons.org/licenses/by-sa/3.0/igo/" TargetMode="External"/><Relationship Id="rId5"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hyperlink" Target="https://liascript.github.io/course/?https://raw.githubusercontent.com/twillo-lehre-teilen/OER-Policy-Kit/main/OER_Policy_Kit.md#1"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creativecommons.org/licenses/by-sa/3.0/igo/" TargetMode="External"/><Relationship Id="rId5"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hyperlink" Target="https://liascript.github.io/course/?https://raw.githubusercontent.com/twillo-lehre-teilen/OER-Policy-Kit/main/OER_Policy_Kit.md#1"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creativecommons.org/licenses/by-sa/3.0/igo/" TargetMode="External"/><Relationship Id="rId5"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unesco.de/sites/default/files/2020-01/Guidelines_on_the_Development_of_OER_Policies_2019.pdf" TargetMode="External"/><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creativecommons.org/licenses/by-sa/4.0/" TargetMode="External"/><Relationship Id="rId5" Type="http://schemas.openxmlformats.org/officeDocument/2006/relationships/hyperlink" Target="https://liascript.github.io/course/?https://raw.githubusercontent.com/twillo-lehre-teilen/OER-Policy-Kit/main/OER_Policy_Kit.md#1" TargetMode="External"/><Relationship Id="rId4" Type="http://schemas.openxmlformats.org/officeDocument/2006/relationships/hyperlink" Target="http://creativecommons.org/licenses/by-sa/3.0/igo/"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liascript.github.io/course/?https://raw.githubusercontent.com/twillo-lehre-teilen/OER-Policy-Kit/main/OER_Policy_Kit.md#1" TargetMode="External"/><Relationship Id="rId3" Type="http://schemas.openxmlformats.org/officeDocument/2006/relationships/hyperlink" Target="https://docs.google.com/document/d/1fKveNZWtiFf4CH6zDilyy5QRHVZpXKasKm0QifEKHKo/edit#heading=h.83pa1gq92vnv" TargetMode="External"/><Relationship Id="rId7" Type="http://schemas.openxmlformats.org/officeDocument/2006/relationships/hyperlink" Target="http://creativecommons.org/licenses/by-sa/3.0/igo/"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www.unesco.de/sites/default/files/2020-01/Guidelines_on_the_Development_of_OER_Policies_2019.pdf" TargetMode="External"/><Relationship Id="rId5" Type="http://schemas.openxmlformats.org/officeDocument/2006/relationships/image" Target="../media/image2.png"/><Relationship Id="rId4" Type="http://schemas.openxmlformats.org/officeDocument/2006/relationships/hyperlink" Target="https://creativecommons.org/licenses/by-sa/4.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hyperlink" Target="https://liascript.github.io/course/?https://raw.githubusercontent.com/twillo-lehre-teilen/OER-Policy-Kit/main/OER_Policy_Kit.md#1"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creativecommons.org/licenses/by-sa/3.0/igo/" TargetMode="External"/><Relationship Id="rId5" Type="http://schemas.openxmlformats.org/officeDocument/2006/relationships/hyperlink" Target="https://www.unesco.de/sites/default/files/2020-01/Guidelines_on_the_Development_of_OER_Policies_2019.pdf"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Grafik 2"/>
          <p:cNvPicPr/>
          <p:nvPr/>
        </p:nvPicPr>
        <p:blipFill>
          <a:blip r:embed="rId2"/>
          <a:stretch/>
        </p:blipFill>
        <p:spPr>
          <a:xfrm>
            <a:off x="530280" y="1494720"/>
            <a:ext cx="3139920" cy="4429800"/>
          </a:xfrm>
          <a:prstGeom prst="rect">
            <a:avLst/>
          </a:prstGeom>
          <a:ln w="0">
            <a:solidFill>
              <a:srgbClr val="FFFFFF">
                <a:lumMod val="65000"/>
              </a:srgbClr>
            </a:solidFill>
          </a:ln>
        </p:spPr>
      </p:pic>
      <p:pic>
        <p:nvPicPr>
          <p:cNvPr id="42" name="Grafik 3">
            <a:hlinkClick r:id="rId3"/>
          </p:cNvPr>
          <p:cNvPicPr/>
          <p:nvPr/>
        </p:nvPicPr>
        <p:blipFill>
          <a:blip r:embed="rId4"/>
          <a:stretch/>
        </p:blipFill>
        <p:spPr>
          <a:xfrm>
            <a:off x="4437360" y="6321240"/>
            <a:ext cx="883080" cy="308880"/>
          </a:xfrm>
          <a:prstGeom prst="rect">
            <a:avLst/>
          </a:prstGeom>
          <a:ln w="0">
            <a:noFill/>
          </a:ln>
        </p:spPr>
      </p:pic>
      <p:sp>
        <p:nvSpPr>
          <p:cNvPr id="43" name="Textfeld 4"/>
          <p:cNvSpPr/>
          <p:nvPr/>
        </p:nvSpPr>
        <p:spPr>
          <a:xfrm>
            <a:off x="5328720" y="6300280"/>
            <a:ext cx="6434640" cy="3371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800" b="0" strike="noStrike" spc="-1" dirty="0" smtClean="0">
                <a:solidFill>
                  <a:srgbClr val="000000"/>
                </a:solidFill>
                <a:latin typeface="Calibri"/>
                <a:hlinkClick r:id="rId5"/>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6"/>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7"/>
              </a:rPr>
              <a:t>OER Policy Kit</a:t>
            </a:r>
            <a:r>
              <a:rPr lang="en-US" sz="800" b="0" strike="noStrike" spc="-1" dirty="0" smtClean="0">
                <a:solidFill>
                  <a:srgbClr val="000000"/>
                </a:solidFill>
                <a:latin typeface="Calibri"/>
              </a:rPr>
              <a:t>: Frank Homp und Yulia Loose (2024)</a:t>
            </a:r>
            <a:endParaRPr lang="en-US" sz="800" spc="-1" dirty="0"/>
          </a:p>
        </p:txBody>
      </p:sp>
      <p:sp>
        <p:nvSpPr>
          <p:cNvPr id="44" name="Textfeld 9"/>
          <p:cNvSpPr/>
          <p:nvPr/>
        </p:nvSpPr>
        <p:spPr>
          <a:xfrm>
            <a:off x="4336920" y="1494720"/>
            <a:ext cx="7324560" cy="24915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buNone/>
            </a:pPr>
            <a:r>
              <a:rPr lang="de-DE" sz="1300" b="0" strike="noStrike" spc="-1" dirty="0">
                <a:solidFill>
                  <a:srgbClr val="000000"/>
                </a:solidFill>
                <a:latin typeface="Roboto"/>
              </a:rPr>
              <a:t>Dieses Dokument ist ein Zusatzmaterial des </a:t>
            </a:r>
            <a:r>
              <a:rPr lang="de-DE" sz="1300" b="0" strike="noStrike" spc="-1" dirty="0">
                <a:solidFill>
                  <a:srgbClr val="000000"/>
                </a:solidFill>
                <a:latin typeface="Roboto"/>
                <a:hlinkClick r:id="rId7"/>
              </a:rPr>
              <a:t>OER-</a:t>
            </a:r>
            <a:r>
              <a:rPr lang="de-DE" sz="1300" b="0" strike="noStrike" spc="-1" dirty="0" err="1">
                <a:solidFill>
                  <a:srgbClr val="000000"/>
                </a:solidFill>
                <a:latin typeface="Roboto"/>
                <a:hlinkClick r:id="rId7"/>
              </a:rPr>
              <a:t>Policy</a:t>
            </a:r>
            <a:r>
              <a:rPr lang="de-DE" sz="1300" b="0" strike="noStrike" spc="-1" dirty="0">
                <a:solidFill>
                  <a:srgbClr val="000000"/>
                </a:solidFill>
                <a:latin typeface="Roboto"/>
                <a:hlinkClick r:id="rId7"/>
              </a:rPr>
              <a:t> Kits</a:t>
            </a:r>
            <a:r>
              <a:rPr lang="de-DE" sz="1300" b="0" strike="noStrike" spc="-1" dirty="0">
                <a:solidFill>
                  <a:srgbClr val="000000"/>
                </a:solidFill>
                <a:latin typeface="Roboto"/>
              </a:rPr>
              <a:t> bzw. eine Auskopplung aus dem dortigen Kapitel 02 "Entwurf</a:t>
            </a:r>
            <a:r>
              <a:rPr lang="de-DE" sz="1300" b="0" strike="noStrike" spc="-1" dirty="0" smtClean="0">
                <a:solidFill>
                  <a:srgbClr val="000000"/>
                </a:solidFill>
                <a:latin typeface="Roboto"/>
              </a:rPr>
              <a:t>", </a:t>
            </a:r>
            <a:r>
              <a:rPr lang="de-DE" sz="1300" b="0" strike="noStrike" spc="-1" dirty="0">
                <a:solidFill>
                  <a:srgbClr val="000000"/>
                </a:solidFill>
                <a:latin typeface="Roboto"/>
              </a:rPr>
              <a:t>in dem es darum geht was Sie beim ersten Entwurf Ihres </a:t>
            </a:r>
            <a:r>
              <a:rPr lang="de-DE" sz="1300" b="0" strike="noStrike" spc="-1" dirty="0" err="1">
                <a:solidFill>
                  <a:srgbClr val="000000"/>
                </a:solidFill>
                <a:latin typeface="Roboto"/>
              </a:rPr>
              <a:t>Policydokuments</a:t>
            </a:r>
            <a:r>
              <a:rPr lang="de-DE" sz="1300" b="0" strike="noStrike" spc="-1" dirty="0">
                <a:solidFill>
                  <a:srgbClr val="000000"/>
                </a:solidFill>
                <a:latin typeface="Roboto"/>
              </a:rPr>
              <a:t> berücksichtigen sollten und welche Hilfsmittel Ihnen dabei zur Verfügung stehen. Dieses Dokument ist zugleich eine Zusammenfassung der </a:t>
            </a:r>
            <a:r>
              <a:rPr lang="en-GB" sz="1300" b="0" strike="noStrike" spc="-1" dirty="0">
                <a:solidFill>
                  <a:srgbClr val="000000"/>
                </a:solidFill>
                <a:latin typeface="Roboto"/>
              </a:rPr>
              <a:t>“</a:t>
            </a:r>
            <a:r>
              <a:rPr lang="en-GB" sz="1300" b="0" u="sng" strike="noStrike" spc="-1" dirty="0">
                <a:solidFill>
                  <a:srgbClr val="000000"/>
                </a:solidFill>
                <a:uFillTx/>
                <a:latin typeface="Roboto"/>
                <a:hlinkClick r:id="rId5"/>
              </a:rPr>
              <a:t>Guidelines on the development of open educational resources policies</a:t>
            </a:r>
            <a:r>
              <a:rPr lang="de-DE" sz="1300" b="0" strike="noStrike" spc="-1" dirty="0">
                <a:solidFill>
                  <a:srgbClr val="000000"/>
                </a:solidFill>
                <a:latin typeface="Roboto"/>
              </a:rPr>
              <a:t> </a:t>
            </a:r>
            <a:r>
              <a:rPr lang="en-GB" sz="1300" b="0" strike="noStrike" spc="-1" dirty="0">
                <a:solidFill>
                  <a:srgbClr val="000000"/>
                </a:solidFill>
                <a:latin typeface="Roboto"/>
              </a:rPr>
              <a:t>” (UNESCO &amp; COL, 2019), </a:t>
            </a:r>
            <a:r>
              <a:rPr lang="de-DE" sz="1300" b="0" strike="noStrike" spc="-1" dirty="0">
                <a:solidFill>
                  <a:srgbClr val="000000"/>
                </a:solidFill>
                <a:latin typeface="Roboto"/>
              </a:rPr>
              <a:t>ein sehr ausführliches Dokument, welches mitunter erst relevant wird, wenn Sie im </a:t>
            </a:r>
            <a:r>
              <a:rPr lang="de-DE" sz="1300" b="0" strike="noStrike" spc="-1" dirty="0" err="1">
                <a:solidFill>
                  <a:srgbClr val="000000"/>
                </a:solidFill>
                <a:latin typeface="Roboto"/>
              </a:rPr>
              <a:t>Policyentwicklungsprozess</a:t>
            </a:r>
            <a:r>
              <a:rPr lang="de-DE" sz="1300" b="0" strike="noStrike" spc="-1" dirty="0">
                <a:solidFill>
                  <a:srgbClr val="000000"/>
                </a:solidFill>
                <a:latin typeface="Roboto"/>
              </a:rPr>
              <a:t> schon etwas vorangeschritten sind, also tendenziell eher nichts für </a:t>
            </a:r>
            <a:r>
              <a:rPr lang="de-DE" sz="1300" b="0" strike="noStrike" spc="-1" dirty="0" err="1">
                <a:solidFill>
                  <a:srgbClr val="000000"/>
                </a:solidFill>
                <a:latin typeface="Roboto"/>
              </a:rPr>
              <a:t>Anfänger:innen</a:t>
            </a:r>
            <a:r>
              <a:rPr lang="de-DE" sz="1300" b="0" strike="noStrike" spc="-1" dirty="0">
                <a:solidFill>
                  <a:srgbClr val="000000"/>
                </a:solidFill>
                <a:latin typeface="Roboto"/>
              </a:rPr>
              <a:t>.</a:t>
            </a:r>
            <a:endParaRPr lang="de-DE" sz="1300" b="0" strike="noStrike" spc="-1" dirty="0">
              <a:latin typeface="Arial"/>
            </a:endParaRPr>
          </a:p>
        </p:txBody>
      </p:sp>
      <p:sp>
        <p:nvSpPr>
          <p:cNvPr id="45" name="Textfeld 10"/>
          <p:cNvSpPr/>
          <p:nvPr/>
        </p:nvSpPr>
        <p:spPr>
          <a:xfrm>
            <a:off x="428400" y="227880"/>
            <a:ext cx="11334960" cy="107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spcBef>
                <a:spcPts val="1599"/>
              </a:spcBef>
              <a:spcAft>
                <a:spcPts val="400"/>
              </a:spcAft>
              <a:buNone/>
            </a:pPr>
            <a:r>
              <a:rPr lang="de-DE" sz="2800" b="1" strike="noStrike" spc="-1">
                <a:solidFill>
                  <a:srgbClr val="000000"/>
                </a:solidFill>
                <a:latin typeface="Roboto"/>
              </a:rPr>
              <a:t>Walkthrough: Unesco Guidelines zur Erstellung von OER Policies </a:t>
            </a:r>
            <a:endParaRPr lang="de-DE"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fik 3">
            <a:hlinkClick r:id="rId2"/>
          </p:cNvPr>
          <p:cNvPicPr/>
          <p:nvPr/>
        </p:nvPicPr>
        <p:blipFill>
          <a:blip r:embed="rId3"/>
          <a:stretch/>
        </p:blipFill>
        <p:spPr>
          <a:xfrm rot="16200000">
            <a:off x="10966320" y="5957280"/>
            <a:ext cx="883080" cy="308880"/>
          </a:xfrm>
          <a:prstGeom prst="rect">
            <a:avLst/>
          </a:prstGeom>
          <a:ln w="0">
            <a:noFill/>
          </a:ln>
        </p:spPr>
      </p:pic>
      <p:sp>
        <p:nvSpPr>
          <p:cNvPr id="47" name="Textfeld 5"/>
          <p:cNvSpPr/>
          <p:nvPr/>
        </p:nvSpPr>
        <p:spPr>
          <a:xfrm rot="16200000">
            <a:off x="8588394" y="3260360"/>
            <a:ext cx="6402060" cy="33710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800" b="0" strike="noStrike" spc="-1" dirty="0" smtClean="0">
                <a:solidFill>
                  <a:srgbClr val="000000"/>
                </a:solidFill>
                <a:latin typeface="Calibri"/>
                <a:hlinkClick r:id="rId4"/>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5"/>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6"/>
              </a:rPr>
              <a:t>OER Policy Kit</a:t>
            </a:r>
            <a:r>
              <a:rPr lang="en-US" sz="800" b="0" strike="noStrike" spc="-1" dirty="0" smtClean="0">
                <a:solidFill>
                  <a:srgbClr val="000000"/>
                </a:solidFill>
                <a:latin typeface="Calibri"/>
              </a:rPr>
              <a:t>: Frank Homp und Yulia Loose (2024)</a:t>
            </a:r>
            <a:endParaRPr lang="en-US" sz="800" spc="-1" dirty="0"/>
          </a:p>
        </p:txBody>
      </p:sp>
      <p:pic>
        <p:nvPicPr>
          <p:cNvPr id="48" name="Grafik 7"/>
          <p:cNvPicPr/>
          <p:nvPr/>
        </p:nvPicPr>
        <p:blipFill>
          <a:blip r:embed="rId7"/>
          <a:srcRect t="10578"/>
          <a:stretch/>
        </p:blipFill>
        <p:spPr>
          <a:xfrm>
            <a:off x="3070080" y="2322720"/>
            <a:ext cx="7280640" cy="3970800"/>
          </a:xfrm>
          <a:prstGeom prst="rect">
            <a:avLst/>
          </a:prstGeom>
          <a:ln w="0">
            <a:noFill/>
          </a:ln>
        </p:spPr>
      </p:pic>
      <p:sp>
        <p:nvSpPr>
          <p:cNvPr id="49" name="Textfeld 9"/>
          <p:cNvSpPr/>
          <p:nvPr/>
        </p:nvSpPr>
        <p:spPr>
          <a:xfrm>
            <a:off x="428400" y="1121040"/>
            <a:ext cx="10962000" cy="161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ts val="2001"/>
              </a:lnSpc>
              <a:buNone/>
            </a:pPr>
            <a:r>
              <a:rPr lang="de-DE" sz="1400" b="0" strike="noStrike" spc="-1">
                <a:solidFill>
                  <a:srgbClr val="000000"/>
                </a:solidFill>
                <a:latin typeface="Roboto"/>
                <a:ea typeface="Roboto"/>
              </a:rPr>
              <a:t>Im Rahmen dieser englischsprachigen Leitlinie werden Sie anhand der folgenden </a:t>
            </a:r>
            <a:r>
              <a:rPr lang="de-DE" sz="1400" b="1" strike="noStrike" spc="-1">
                <a:solidFill>
                  <a:srgbClr val="000000"/>
                </a:solidFill>
                <a:latin typeface="Roboto"/>
                <a:ea typeface="Roboto"/>
              </a:rPr>
              <a:t>sieben  Kapitel </a:t>
            </a:r>
            <a:r>
              <a:rPr lang="de-DE" sz="1400" b="0" strike="noStrike" spc="-1">
                <a:solidFill>
                  <a:srgbClr val="000000"/>
                </a:solidFill>
                <a:latin typeface="Roboto"/>
                <a:ea typeface="Roboto"/>
              </a:rPr>
              <a:t>durch </a:t>
            </a:r>
            <a:r>
              <a:rPr lang="de-DE" sz="1400" b="1" strike="noStrike" spc="-1">
                <a:solidFill>
                  <a:srgbClr val="000000"/>
                </a:solidFill>
                <a:latin typeface="Roboto"/>
                <a:ea typeface="Roboto"/>
              </a:rPr>
              <a:t>sieben Phasen</a:t>
            </a:r>
            <a:r>
              <a:rPr lang="de-DE" sz="1400" b="0" strike="noStrike" spc="-1">
                <a:solidFill>
                  <a:srgbClr val="000000"/>
                </a:solidFill>
                <a:latin typeface="Roboto"/>
                <a:ea typeface="Roboto"/>
              </a:rPr>
              <a:t> des Entwicklungsprozesses an die Erstellung einer Policy herangeführt. </a:t>
            </a:r>
            <a:r>
              <a:rPr lang="de-DE" sz="1400" b="0" strike="noStrike" spc="-1">
                <a:solidFill>
                  <a:srgbClr val="454545"/>
                </a:solidFill>
                <a:latin typeface="Roboto"/>
                <a:ea typeface="Roboto"/>
              </a:rPr>
              <a:t>Jedes Kapitel beginnt mit einem </a:t>
            </a:r>
            <a:r>
              <a:rPr lang="de-DE" sz="1400" b="1" strike="noStrike" spc="-1">
                <a:solidFill>
                  <a:srgbClr val="454545"/>
                </a:solidFill>
                <a:latin typeface="Roboto"/>
                <a:ea typeface="Roboto"/>
              </a:rPr>
              <a:t>Abstract </a:t>
            </a:r>
            <a:r>
              <a:rPr lang="de-DE" sz="1400" b="0" strike="noStrike" spc="-1">
                <a:solidFill>
                  <a:srgbClr val="454545"/>
                </a:solidFill>
                <a:latin typeface="Roboto"/>
                <a:ea typeface="Roboto"/>
              </a:rPr>
              <a:t>und einer Liste von drei bis fünf </a:t>
            </a:r>
            <a:r>
              <a:rPr lang="de-DE" sz="1400" b="1" strike="noStrike" spc="-1">
                <a:solidFill>
                  <a:srgbClr val="454545"/>
                </a:solidFill>
                <a:latin typeface="Roboto"/>
                <a:ea typeface="Roboto"/>
              </a:rPr>
              <a:t>(Lern-)Zielen</a:t>
            </a:r>
            <a:r>
              <a:rPr lang="de-DE" sz="1400" b="0" strike="noStrike" spc="-1">
                <a:solidFill>
                  <a:srgbClr val="454545"/>
                </a:solidFill>
                <a:latin typeface="Roboto"/>
                <a:ea typeface="Roboto"/>
              </a:rPr>
              <a:t>, die durch die Auseinandersetzung mit dem Kapitel angebahnt werden sollen. Jedes Kapitel endet mit ausführlichen </a:t>
            </a:r>
            <a:r>
              <a:rPr lang="de-DE" sz="1400" b="1" strike="noStrike" spc="-1">
                <a:solidFill>
                  <a:srgbClr val="454545"/>
                </a:solidFill>
                <a:latin typeface="Roboto"/>
                <a:ea typeface="Roboto"/>
              </a:rPr>
              <a:t>Leitfragen </a:t>
            </a:r>
            <a:r>
              <a:rPr lang="de-DE" sz="1400" b="0" strike="noStrike" spc="-1">
                <a:solidFill>
                  <a:srgbClr val="454545"/>
                </a:solidFill>
                <a:latin typeface="Roboto"/>
                <a:ea typeface="Roboto"/>
              </a:rPr>
              <a:t>(“Guiding Questions"), die die Leser:innen zu ersten Formulierungen für die OER Policy anregen sollen. </a:t>
            </a:r>
            <a:endParaRPr lang="de-DE" sz="1400" b="0" strike="noStrike" spc="-1">
              <a:latin typeface="Arial"/>
            </a:endParaRPr>
          </a:p>
          <a:p>
            <a:pPr>
              <a:lnSpc>
                <a:spcPts val="2001"/>
              </a:lnSpc>
              <a:buNone/>
            </a:pPr>
            <a:endParaRPr lang="de-DE" sz="1400" b="0" strike="noStrike" spc="-1">
              <a:latin typeface="Arial"/>
            </a:endParaRPr>
          </a:p>
        </p:txBody>
      </p:sp>
      <p:sp>
        <p:nvSpPr>
          <p:cNvPr id="50" name="Textfeld 10"/>
          <p:cNvSpPr/>
          <p:nvPr/>
        </p:nvSpPr>
        <p:spPr>
          <a:xfrm>
            <a:off x="428400" y="227880"/>
            <a:ext cx="11334960" cy="107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spcBef>
                <a:spcPts val="1599"/>
              </a:spcBef>
              <a:spcAft>
                <a:spcPts val="400"/>
              </a:spcAft>
              <a:buNone/>
            </a:pPr>
            <a:r>
              <a:rPr lang="de-DE" sz="2800" b="1" strike="noStrike" spc="-1">
                <a:solidFill>
                  <a:srgbClr val="000000"/>
                </a:solidFill>
                <a:latin typeface="Roboto"/>
              </a:rPr>
              <a:t>Walkthrough: Unesco Guidelines zur Erstellung von OER Policies </a:t>
            </a:r>
            <a:endParaRPr lang="de-DE" sz="2800" b="0" strike="noStrike" spc="-1">
              <a:latin typeface="Arial"/>
            </a:endParaRPr>
          </a:p>
        </p:txBody>
      </p:sp>
      <p:sp>
        <p:nvSpPr>
          <p:cNvPr id="51" name="Textfeld 12"/>
          <p:cNvSpPr/>
          <p:nvPr/>
        </p:nvSpPr>
        <p:spPr>
          <a:xfrm>
            <a:off x="387000" y="5526720"/>
            <a:ext cx="7280640" cy="115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de-DE" sz="1400" b="1" strike="noStrike" spc="-1">
                <a:solidFill>
                  <a:srgbClr val="454545"/>
                </a:solidFill>
                <a:latin typeface="Arial Unicode MS"/>
                <a:ea typeface="Arial Unicode MS"/>
              </a:rPr>
              <a:t>⚠ Callout</a:t>
            </a:r>
            <a:r>
              <a:rPr lang="de-DE" sz="1400" b="1" strike="noStrike" spc="-1">
                <a:solidFill>
                  <a:srgbClr val="454545"/>
                </a:solidFill>
                <a:latin typeface="Roboto"/>
                <a:ea typeface="Roboto"/>
              </a:rPr>
              <a:t>: Policy =/= Policy</a:t>
            </a:r>
            <a:endParaRPr lang="de-DE" sz="1400" b="0" strike="noStrike" spc="-1">
              <a:latin typeface="Arial"/>
            </a:endParaRPr>
          </a:p>
          <a:p>
            <a:pPr algn="just">
              <a:lnSpc>
                <a:spcPct val="100000"/>
              </a:lnSpc>
              <a:buNone/>
            </a:pPr>
            <a:r>
              <a:rPr lang="de-DE" sz="1400" b="0" strike="noStrike" spc="-1">
                <a:solidFill>
                  <a:srgbClr val="454545"/>
                </a:solidFill>
                <a:latin typeface="Roboto"/>
                <a:ea typeface="Roboto"/>
              </a:rPr>
              <a:t>Achtung: Hierbei wird unter “Policy” nicht (ausschließlich) das Dokument verstanden, was wir im Rahmen dieses Kits als Policy bezeichnen, sondern eher eine umfassende Strategie zur Förderung des Themas OER. Hierzu gehört natürlich auch das schriftliche Fixieren dieser Strategien.</a:t>
            </a:r>
            <a:endParaRPr lang="de-DE"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Grafik 14"/>
          <p:cNvPicPr/>
          <p:nvPr/>
        </p:nvPicPr>
        <p:blipFill>
          <a:blip r:embed="rId2"/>
          <a:stretch/>
        </p:blipFill>
        <p:spPr>
          <a:xfrm>
            <a:off x="-72360" y="0"/>
            <a:ext cx="12336480" cy="6857640"/>
          </a:xfrm>
          <a:prstGeom prst="rect">
            <a:avLst/>
          </a:prstGeom>
          <a:ln w="0">
            <a:noFill/>
          </a:ln>
        </p:spPr>
      </p:pic>
      <p:pic>
        <p:nvPicPr>
          <p:cNvPr id="53" name="Grafik 16"/>
          <p:cNvPicPr/>
          <p:nvPr/>
        </p:nvPicPr>
        <p:blipFill>
          <a:blip r:embed="rId3"/>
          <a:stretch/>
        </p:blipFill>
        <p:spPr>
          <a:xfrm>
            <a:off x="-72360" y="0"/>
            <a:ext cx="12336480" cy="6857640"/>
          </a:xfrm>
          <a:prstGeom prst="rect">
            <a:avLst/>
          </a:prstGeom>
          <a:ln w="0">
            <a:noFill/>
          </a:ln>
        </p:spPr>
      </p:pic>
      <p:pic>
        <p:nvPicPr>
          <p:cNvPr id="54" name="Grafik 8">
            <a:hlinkClick r:id="rId4"/>
          </p:cNvPr>
          <p:cNvPicPr/>
          <p:nvPr/>
        </p:nvPicPr>
        <p:blipFill>
          <a:blip r:embed="rId5"/>
          <a:stretch/>
        </p:blipFill>
        <p:spPr>
          <a:xfrm>
            <a:off x="4437360" y="6321240"/>
            <a:ext cx="883080" cy="308880"/>
          </a:xfrm>
          <a:prstGeom prst="rect">
            <a:avLst/>
          </a:prstGeom>
          <a:ln w="0">
            <a:noFill/>
          </a:ln>
        </p:spPr>
      </p:pic>
      <p:sp>
        <p:nvSpPr>
          <p:cNvPr id="55" name="Textfeld 9"/>
          <p:cNvSpPr/>
          <p:nvPr/>
        </p:nvSpPr>
        <p:spPr>
          <a:xfrm>
            <a:off x="5328720" y="6307104"/>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6"/>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7"/>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8"/>
              </a:rPr>
              <a:t>OER Policy Kit</a:t>
            </a:r>
            <a:r>
              <a:rPr lang="en-US" sz="800" b="0" strike="noStrike" spc="-1" dirty="0" smtClean="0">
                <a:solidFill>
                  <a:srgbClr val="000000"/>
                </a:solidFill>
                <a:latin typeface="Calibri"/>
              </a:rPr>
              <a:t>: Frank Homp und Yulia Loose (2024)</a:t>
            </a:r>
            <a:endParaRPr lang="en-US" sz="800" spc="-1" dirty="0"/>
          </a:p>
        </p:txBody>
      </p:sp>
      <p:sp>
        <p:nvSpPr>
          <p:cNvPr id="56" name="Textfeld 11"/>
          <p:cNvSpPr/>
          <p:nvPr/>
        </p:nvSpPr>
        <p:spPr>
          <a:xfrm>
            <a:off x="4336920" y="441360"/>
            <a:ext cx="6165360" cy="420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de-DE" sz="1800" b="1" strike="noStrike" spc="-1">
                <a:solidFill>
                  <a:srgbClr val="000000"/>
                </a:solidFill>
                <a:latin typeface="Roboto"/>
                <a:ea typeface="Roboto"/>
              </a:rPr>
              <a:t>Das erste Kapitel: “</a:t>
            </a:r>
            <a:r>
              <a:rPr lang="de-DE" sz="1800" b="1" i="1" strike="noStrike" spc="-1">
                <a:solidFill>
                  <a:srgbClr val="000000"/>
                </a:solidFill>
                <a:latin typeface="Roboto"/>
                <a:ea typeface="Roboto"/>
              </a:rPr>
              <a:t>Understanding the potential of OER</a:t>
            </a:r>
            <a:r>
              <a:rPr lang="de-DE" sz="1800" b="1" strike="noStrike" spc="-1">
                <a:solidFill>
                  <a:srgbClr val="000000"/>
                </a:solidFill>
                <a:latin typeface="Roboto"/>
                <a:ea typeface="Roboto"/>
              </a:rPr>
              <a:t>”</a:t>
            </a:r>
            <a:r>
              <a:rPr lang="de-DE" sz="1800" b="0" strike="noStrike" spc="-1">
                <a:solidFill>
                  <a:srgbClr val="000000"/>
                </a:solidFill>
                <a:latin typeface="Roboto"/>
                <a:ea typeface="Roboto"/>
              </a:rPr>
              <a:t> führt zunächst noch einmal grundlegend in das Konzept OER ein. Hierbei wird auch (ausführlich) auf offene Lizenzen eingegangen. </a:t>
            </a:r>
            <a:endParaRPr lang="de-DE" sz="1800" b="0" strike="noStrike" spc="-1">
              <a:latin typeface="Arial"/>
            </a:endParaRPr>
          </a:p>
          <a:p>
            <a:pPr>
              <a:lnSpc>
                <a:spcPct val="100000"/>
              </a:lnSpc>
              <a:buNone/>
            </a:pPr>
            <a:endParaRPr lang="de-DE" sz="1800" b="0" strike="noStrike" spc="-1">
              <a:latin typeface="Arial"/>
            </a:endParaRPr>
          </a:p>
          <a:p>
            <a:pPr>
              <a:lnSpc>
                <a:spcPct val="100000"/>
              </a:lnSpc>
              <a:buNone/>
            </a:pPr>
            <a:r>
              <a:rPr lang="de-DE" sz="1800" b="0" strike="noStrike" spc="-1">
                <a:solidFill>
                  <a:srgbClr val="000000"/>
                </a:solidFill>
                <a:latin typeface="Roboto"/>
                <a:ea typeface="Roboto"/>
              </a:rPr>
              <a:t>Ein Schwerpunkt des Kapitels bildet eine ausführliche Erläuterung des Zusammenhangs zwischen OER und den Sustainable Development Goals (SDG) der UN, insbesondere dem 4. SDG “</a:t>
            </a:r>
            <a:r>
              <a:rPr lang="de-DE" sz="1800" b="0" i="1" strike="noStrike" spc="-1">
                <a:solidFill>
                  <a:srgbClr val="000000"/>
                </a:solidFill>
                <a:latin typeface="Roboto"/>
                <a:ea typeface="Roboto"/>
              </a:rPr>
              <a:t>Chancengerechte und hochwertige Bildung</a:t>
            </a:r>
            <a:r>
              <a:rPr lang="de-DE" sz="1800" b="0" strike="noStrike" spc="-1">
                <a:solidFill>
                  <a:srgbClr val="000000"/>
                </a:solidFill>
                <a:latin typeface="Roboto"/>
                <a:ea typeface="Roboto"/>
              </a:rPr>
              <a:t>”. </a:t>
            </a:r>
            <a:endParaRPr lang="de-DE" sz="1800" b="0" strike="noStrike" spc="-1">
              <a:latin typeface="Arial"/>
            </a:endParaRPr>
          </a:p>
          <a:p>
            <a:pPr>
              <a:lnSpc>
                <a:spcPct val="100000"/>
              </a:lnSpc>
              <a:buNone/>
            </a:pPr>
            <a:endParaRPr lang="de-DE" sz="1800" b="0" strike="noStrike" spc="-1">
              <a:latin typeface="Arial"/>
            </a:endParaRPr>
          </a:p>
          <a:p>
            <a:pPr>
              <a:lnSpc>
                <a:spcPct val="100000"/>
              </a:lnSpc>
              <a:buNone/>
            </a:pPr>
            <a:r>
              <a:rPr lang="de-DE" sz="1800" b="0" strike="noStrike" spc="-1">
                <a:solidFill>
                  <a:srgbClr val="000000"/>
                </a:solidFill>
                <a:latin typeface="Roboto"/>
                <a:ea typeface="Roboto"/>
              </a:rPr>
              <a:t>(Siehe hierzu auch im Kapitel 1 des Policy Kits der Abschnitt “</a:t>
            </a:r>
            <a:r>
              <a:rPr lang="de-DE" sz="1800" b="0" u="sng" strike="noStrike" spc="-1">
                <a:solidFill>
                  <a:srgbClr val="0563C1"/>
                </a:solidFill>
                <a:uFillTx/>
                <a:latin typeface="Roboto"/>
                <a:ea typeface="Roboto"/>
                <a:hlinkClick r:id="rId9"/>
              </a:rPr>
              <a:t>Themen</a:t>
            </a:r>
            <a:r>
              <a:rPr lang="de-DE" sz="1800" b="0" strike="noStrike" spc="-1">
                <a:solidFill>
                  <a:srgbClr val="000000"/>
                </a:solidFill>
                <a:latin typeface="Roboto"/>
                <a:ea typeface="Roboto"/>
              </a:rPr>
              <a:t>” oder der Exkurs “</a:t>
            </a:r>
            <a:r>
              <a:rPr lang="de-DE" sz="1800" b="0" u="sng" strike="noStrike" spc="-1">
                <a:solidFill>
                  <a:srgbClr val="0563C1"/>
                </a:solidFill>
                <a:uFillTx/>
                <a:latin typeface="Roboto"/>
                <a:ea typeface="Roboto"/>
                <a:hlinkClick r:id="rId10"/>
              </a:rPr>
              <a:t>OER und Nachhaltigkeit</a:t>
            </a:r>
            <a:r>
              <a:rPr lang="de-DE" sz="1800" b="0" strike="noStrike" spc="-1">
                <a:solidFill>
                  <a:srgbClr val="000000"/>
                </a:solidFill>
                <a:latin typeface="Roboto"/>
                <a:ea typeface="Roboto"/>
              </a:rPr>
              <a:t>”).</a:t>
            </a:r>
            <a:endParaRPr lang="de-D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Grafik 7"/>
          <p:cNvPicPr/>
          <p:nvPr/>
        </p:nvPicPr>
        <p:blipFill>
          <a:blip r:embed="rId2"/>
          <a:stretch/>
        </p:blipFill>
        <p:spPr>
          <a:xfrm>
            <a:off x="-72360" y="0"/>
            <a:ext cx="12336480" cy="6857640"/>
          </a:xfrm>
          <a:prstGeom prst="rect">
            <a:avLst/>
          </a:prstGeom>
          <a:ln w="0">
            <a:noFill/>
          </a:ln>
        </p:spPr>
      </p:pic>
      <p:sp>
        <p:nvSpPr>
          <p:cNvPr id="58" name="Textfeld 8"/>
          <p:cNvSpPr/>
          <p:nvPr/>
        </p:nvSpPr>
        <p:spPr>
          <a:xfrm>
            <a:off x="4336920" y="441360"/>
            <a:ext cx="7541280" cy="60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de-DE" sz="1800" b="1" strike="noStrike" spc="-1">
                <a:solidFill>
                  <a:srgbClr val="000000"/>
                </a:solidFill>
                <a:latin typeface="Roboto"/>
                <a:ea typeface="Roboto"/>
              </a:rPr>
              <a:t>Im 2. Kapitel: </a:t>
            </a:r>
            <a:r>
              <a:rPr lang="de-DE" sz="1800" b="1" i="1" strike="noStrike" spc="-1">
                <a:solidFill>
                  <a:srgbClr val="000000"/>
                </a:solidFill>
                <a:latin typeface="Roboto"/>
                <a:ea typeface="Roboto"/>
              </a:rPr>
              <a:t>“Determining the OER policy vision”</a:t>
            </a:r>
            <a:r>
              <a:rPr lang="de-DE" sz="1800" b="1" strike="noStrike" spc="-1">
                <a:solidFill>
                  <a:srgbClr val="000000"/>
                </a:solidFill>
                <a:latin typeface="Roboto"/>
                <a:ea typeface="Roboto"/>
              </a:rPr>
              <a:t> </a:t>
            </a:r>
            <a:r>
              <a:rPr lang="de-DE" sz="1800" b="0" strike="noStrike" spc="-1">
                <a:solidFill>
                  <a:srgbClr val="000000"/>
                </a:solidFill>
                <a:latin typeface="Roboto"/>
                <a:ea typeface="Roboto"/>
              </a:rPr>
              <a:t>geht es zunächst kurz darum, was</a:t>
            </a:r>
            <a:r>
              <a:rPr lang="de-DE" sz="1800" b="1" strike="noStrike" spc="-1">
                <a:solidFill>
                  <a:srgbClr val="000000"/>
                </a:solidFill>
                <a:latin typeface="Roboto"/>
                <a:ea typeface="Roboto"/>
              </a:rPr>
              <a:t> eine Policy ist</a:t>
            </a:r>
            <a:r>
              <a:rPr lang="de-DE" sz="1800" b="0" strike="noStrike" spc="-1">
                <a:solidFill>
                  <a:srgbClr val="000000"/>
                </a:solidFill>
                <a:latin typeface="Roboto"/>
                <a:ea typeface="Roboto"/>
              </a:rPr>
              <a:t>. Im Anschluss wird dazu angeregt, Überlegungen anzustellen, </a:t>
            </a:r>
            <a:r>
              <a:rPr lang="de-DE" sz="1800" b="1" strike="noStrike" spc="-1">
                <a:solidFill>
                  <a:srgbClr val="000000"/>
                </a:solidFill>
                <a:latin typeface="Roboto"/>
                <a:ea typeface="Roboto"/>
              </a:rPr>
              <a:t>welchen Herausforderungen </a:t>
            </a:r>
            <a:r>
              <a:rPr lang="de-DE" sz="1800" b="0" strike="noStrike" spc="-1">
                <a:solidFill>
                  <a:srgbClr val="000000"/>
                </a:solidFill>
                <a:latin typeface="Roboto"/>
                <a:ea typeface="Roboto"/>
              </a:rPr>
              <a:t>bzw. Problemen in der Lehre durch die Nutzung von OER begegnet werden soll. Diese Überlegungen formen </a:t>
            </a:r>
            <a:r>
              <a:rPr lang="de-DE" sz="1800" b="1" strike="noStrike" spc="-1">
                <a:solidFill>
                  <a:srgbClr val="000000"/>
                </a:solidFill>
                <a:latin typeface="Roboto"/>
                <a:ea typeface="Roboto"/>
              </a:rPr>
              <a:t>die Vision, den Kern der Policy</a:t>
            </a:r>
            <a:r>
              <a:rPr lang="de-DE" sz="1800" b="0" strike="noStrike" spc="-1">
                <a:solidFill>
                  <a:srgbClr val="000000"/>
                </a:solidFill>
                <a:latin typeface="Roboto"/>
                <a:ea typeface="Roboto"/>
              </a:rPr>
              <a:t>. </a:t>
            </a:r>
            <a:endParaRPr lang="de-DE" sz="1800" b="0" strike="noStrike" spc="-1">
              <a:latin typeface="Arial"/>
            </a:endParaRPr>
          </a:p>
          <a:p>
            <a:pPr>
              <a:lnSpc>
                <a:spcPct val="115000"/>
              </a:lnSpc>
              <a:buNone/>
            </a:pPr>
            <a:r>
              <a:rPr lang="de-DE" sz="1800" b="0" strike="noStrike" spc="-1">
                <a:solidFill>
                  <a:srgbClr val="000000"/>
                </a:solidFill>
                <a:latin typeface="Roboto"/>
                <a:ea typeface="Roboto"/>
              </a:rPr>
              <a:t>Hierbei sollen drei Perspektiven helfen das Denken zu strukturieren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Seeing ahead and behind,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down and below und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beside and beyond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Außerdem soll sich darüber Gedanken gemacht werden, in welchem Ausmaß OER in das Lehren und Lernen integriert werden soll: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Substitution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Augmentation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Modification und </a:t>
            </a:r>
            <a:endParaRPr lang="de-DE" sz="1800" b="0" strike="noStrike" spc="-1">
              <a:latin typeface="Arial"/>
            </a:endParaRPr>
          </a:p>
          <a:p>
            <a:pPr marL="800280" lvl="1" indent="-343080">
              <a:lnSpc>
                <a:spcPct val="115000"/>
              </a:lnSpc>
              <a:buClr>
                <a:srgbClr val="000000"/>
              </a:buClr>
              <a:buFont typeface="StarSymbol"/>
              <a:buAutoNum type="arabicParenR"/>
            </a:pPr>
            <a:r>
              <a:rPr lang="de-DE" sz="1800" b="0" strike="noStrike" spc="-1">
                <a:solidFill>
                  <a:srgbClr val="000000"/>
                </a:solidFill>
                <a:latin typeface="Roboto"/>
                <a:ea typeface="Roboto"/>
              </a:rPr>
              <a:t>Redefinition.</a:t>
            </a:r>
            <a:endParaRPr lang="de-DE" sz="1800" b="0" strike="noStrike" spc="-1">
              <a:latin typeface="Arial"/>
            </a:endParaRPr>
          </a:p>
        </p:txBody>
      </p:sp>
      <p:pic>
        <p:nvPicPr>
          <p:cNvPr id="59" name="Grafik 9">
            <a:hlinkClick r:id="rId3"/>
          </p:cNvPr>
          <p:cNvPicPr/>
          <p:nvPr/>
        </p:nvPicPr>
        <p:blipFill>
          <a:blip r:embed="rId4"/>
          <a:stretch/>
        </p:blipFill>
        <p:spPr>
          <a:xfrm>
            <a:off x="4437360" y="6321240"/>
            <a:ext cx="883080" cy="308880"/>
          </a:xfrm>
          <a:prstGeom prst="rect">
            <a:avLst/>
          </a:prstGeom>
          <a:ln w="0">
            <a:noFill/>
          </a:ln>
        </p:spPr>
      </p:pic>
      <p:sp>
        <p:nvSpPr>
          <p:cNvPr id="60" name="Textfeld 10"/>
          <p:cNvSpPr/>
          <p:nvPr/>
        </p:nvSpPr>
        <p:spPr>
          <a:xfrm>
            <a:off x="5328720" y="6300280"/>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5"/>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6"/>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7"/>
              </a:rPr>
              <a:t>OER Policy Kit</a:t>
            </a:r>
            <a:r>
              <a:rPr lang="en-US" sz="800" b="0" strike="noStrike" spc="-1" dirty="0" smtClean="0">
                <a:solidFill>
                  <a:srgbClr val="000000"/>
                </a:solidFill>
                <a:latin typeface="Calibri"/>
              </a:rPr>
              <a:t>: Frank Homp und Yulia Loose (2024)</a:t>
            </a:r>
            <a:endParaRPr lang="en-US" sz="800"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fik 4"/>
          <p:cNvPicPr/>
          <p:nvPr/>
        </p:nvPicPr>
        <p:blipFill>
          <a:blip r:embed="rId2"/>
          <a:stretch/>
        </p:blipFill>
        <p:spPr>
          <a:xfrm>
            <a:off x="-72360" y="0"/>
            <a:ext cx="12336480" cy="6857640"/>
          </a:xfrm>
          <a:prstGeom prst="rect">
            <a:avLst/>
          </a:prstGeom>
          <a:ln w="0">
            <a:noFill/>
          </a:ln>
        </p:spPr>
      </p:pic>
      <p:pic>
        <p:nvPicPr>
          <p:cNvPr id="62" name="Grafik 7">
            <a:hlinkClick r:id="rId3"/>
          </p:cNvPr>
          <p:cNvPicPr/>
          <p:nvPr/>
        </p:nvPicPr>
        <p:blipFill>
          <a:blip r:embed="rId4"/>
          <a:stretch/>
        </p:blipFill>
        <p:spPr>
          <a:xfrm>
            <a:off x="4437360" y="6321240"/>
            <a:ext cx="883080" cy="308880"/>
          </a:xfrm>
          <a:prstGeom prst="rect">
            <a:avLst/>
          </a:prstGeom>
          <a:ln w="0">
            <a:noFill/>
          </a:ln>
        </p:spPr>
      </p:pic>
      <p:sp>
        <p:nvSpPr>
          <p:cNvPr id="63" name="Textfeld 8"/>
          <p:cNvSpPr/>
          <p:nvPr/>
        </p:nvSpPr>
        <p:spPr>
          <a:xfrm>
            <a:off x="5328720" y="6293456"/>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5"/>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6"/>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7"/>
              </a:rPr>
              <a:t>OER Policy Kit</a:t>
            </a:r>
            <a:r>
              <a:rPr lang="en-US" sz="800" b="0" strike="noStrike" spc="-1" dirty="0" smtClean="0">
                <a:solidFill>
                  <a:srgbClr val="000000"/>
                </a:solidFill>
                <a:latin typeface="Calibri"/>
              </a:rPr>
              <a:t>: Frank Homp und Yulia Loose (2024)</a:t>
            </a:r>
            <a:endParaRPr lang="en-US" sz="800" spc="-1" dirty="0"/>
          </a:p>
        </p:txBody>
      </p:sp>
      <p:sp>
        <p:nvSpPr>
          <p:cNvPr id="64" name="Textfeld 9"/>
          <p:cNvSpPr/>
          <p:nvPr/>
        </p:nvSpPr>
        <p:spPr>
          <a:xfrm>
            <a:off x="4336920" y="441360"/>
            <a:ext cx="7541280" cy="513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de-DE" sz="1800" b="1" strike="noStrike" spc="-1">
                <a:solidFill>
                  <a:srgbClr val="000000"/>
                </a:solidFill>
                <a:latin typeface="Roboto"/>
                <a:ea typeface="Roboto"/>
              </a:rPr>
              <a:t>Im 3. Kapitel „Framing the OER policy“</a:t>
            </a:r>
            <a:r>
              <a:rPr lang="de-DE" sz="1800" b="0" strike="noStrike" spc="-1">
                <a:solidFill>
                  <a:srgbClr val="000000"/>
                </a:solidFill>
                <a:latin typeface="Roboto"/>
                <a:ea typeface="Roboto"/>
              </a:rPr>
              <a:t> kann anhand einer Matrix </a:t>
            </a:r>
            <a:r>
              <a:rPr lang="de-DE" sz="1800" b="1" strike="noStrike" spc="-1">
                <a:solidFill>
                  <a:srgbClr val="000000"/>
                </a:solidFill>
                <a:latin typeface="Roboto"/>
                <a:ea typeface="Roboto"/>
              </a:rPr>
              <a:t>Ausmaß und Umfang</a:t>
            </a:r>
            <a:r>
              <a:rPr lang="de-DE" sz="1800" b="0" strike="noStrike" spc="-1">
                <a:solidFill>
                  <a:srgbClr val="000000"/>
                </a:solidFill>
                <a:latin typeface="Roboto"/>
                <a:ea typeface="Roboto"/>
              </a:rPr>
              <a:t> (“scope &amp; scale”) der Policy festgelegt werden.</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Hierbei sollte stets </a:t>
            </a:r>
            <a:r>
              <a:rPr lang="de-DE" sz="1800" b="1" strike="noStrike" spc="-1">
                <a:solidFill>
                  <a:srgbClr val="000000"/>
                </a:solidFill>
                <a:latin typeface="Roboto"/>
                <a:ea typeface="Roboto"/>
              </a:rPr>
              <a:t>der eigene Kontext</a:t>
            </a:r>
            <a:r>
              <a:rPr lang="de-DE" sz="1800" b="0" strike="noStrike" spc="-1">
                <a:solidFill>
                  <a:srgbClr val="000000"/>
                </a:solidFill>
                <a:latin typeface="Roboto"/>
                <a:ea typeface="Roboto"/>
              </a:rPr>
              <a:t> (i.e. die Hochschule) leitend sein. Das Kapitel nennt Deutschland als explizites Beispiel dafür, dass hier die Entwicklung von Policies in kleinerem Maßstab (“pilot-based policy”) sinnvoll ist, da man hier das Potenzial von OER erst noch auf experimenteller Basis durch (Pilot-)Projekte auslotet.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Das Kapitel thematisiert auch, welche Rolle Regulierungen bzw. Vorschriften bei der Umsetzung einer Policy spielen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highlight>
                  <a:srgbClr val="FFFF00"/>
                </a:highlight>
                <a:latin typeface="Roboto"/>
                <a:ea typeface="Roboto"/>
              </a:rPr>
              <a:t>(siehe Abschnitt: Muster Policy zum Thema  "empfehlend vs verpflichtend”</a:t>
            </a:r>
            <a:r>
              <a:rPr lang="de-DE" sz="1800" b="0" strike="noStrike" spc="-1">
                <a:solidFill>
                  <a:srgbClr val="000000"/>
                </a:solidFill>
                <a:latin typeface="Roboto"/>
                <a:ea typeface="Roboto"/>
              </a:rPr>
              <a:t>).</a:t>
            </a:r>
            <a:endParaRPr lang="de-D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rafik 4"/>
          <p:cNvPicPr/>
          <p:nvPr/>
        </p:nvPicPr>
        <p:blipFill>
          <a:blip r:embed="rId2"/>
          <a:stretch/>
        </p:blipFill>
        <p:spPr>
          <a:xfrm>
            <a:off x="-72360" y="-6840"/>
            <a:ext cx="12336480" cy="6857640"/>
          </a:xfrm>
          <a:prstGeom prst="rect">
            <a:avLst/>
          </a:prstGeom>
          <a:ln w="0">
            <a:noFill/>
          </a:ln>
        </p:spPr>
      </p:pic>
      <p:pic>
        <p:nvPicPr>
          <p:cNvPr id="66" name="Grafik 7">
            <a:hlinkClick r:id="rId3"/>
          </p:cNvPr>
          <p:cNvPicPr/>
          <p:nvPr/>
        </p:nvPicPr>
        <p:blipFill>
          <a:blip r:embed="rId4"/>
          <a:stretch/>
        </p:blipFill>
        <p:spPr>
          <a:xfrm>
            <a:off x="4437360" y="6321240"/>
            <a:ext cx="883080" cy="308880"/>
          </a:xfrm>
          <a:prstGeom prst="rect">
            <a:avLst/>
          </a:prstGeom>
          <a:ln w="0">
            <a:noFill/>
          </a:ln>
        </p:spPr>
      </p:pic>
      <p:sp>
        <p:nvSpPr>
          <p:cNvPr id="67" name="Textfeld 8"/>
          <p:cNvSpPr/>
          <p:nvPr/>
        </p:nvSpPr>
        <p:spPr>
          <a:xfrm>
            <a:off x="5328720" y="6286632"/>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5"/>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6"/>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7"/>
              </a:rPr>
              <a:t>OER Policy Kit</a:t>
            </a:r>
            <a:r>
              <a:rPr lang="en-US" sz="800" b="0" strike="noStrike" spc="-1" dirty="0" smtClean="0">
                <a:solidFill>
                  <a:srgbClr val="000000"/>
                </a:solidFill>
                <a:latin typeface="Calibri"/>
              </a:rPr>
              <a:t>: Frank Homp und Yulia Loose (2024)</a:t>
            </a:r>
            <a:endParaRPr lang="en-US" sz="800" spc="-1" dirty="0"/>
          </a:p>
        </p:txBody>
      </p:sp>
      <p:sp>
        <p:nvSpPr>
          <p:cNvPr id="68" name="Textfeld 9"/>
          <p:cNvSpPr/>
          <p:nvPr/>
        </p:nvSpPr>
        <p:spPr>
          <a:xfrm>
            <a:off x="4336920" y="441360"/>
            <a:ext cx="7541280" cy="60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de-DE" sz="1800" b="1" strike="noStrike" spc="-1">
                <a:solidFill>
                  <a:srgbClr val="000000"/>
                </a:solidFill>
                <a:latin typeface="Roboto"/>
                <a:ea typeface="Roboto"/>
              </a:rPr>
              <a:t>Das 4. Kapitel “Executing the gap analysis” </a:t>
            </a:r>
            <a:r>
              <a:rPr lang="de-DE" sz="1800" b="0" strike="noStrike" spc="-1">
                <a:solidFill>
                  <a:srgbClr val="000000"/>
                </a:solidFill>
                <a:latin typeface="Roboto"/>
                <a:ea typeface="Roboto"/>
              </a:rPr>
              <a:t>widmet sich dem </a:t>
            </a:r>
            <a:r>
              <a:rPr lang="de-DE" sz="1800" b="1" strike="noStrike" spc="-1">
                <a:solidFill>
                  <a:srgbClr val="000000"/>
                </a:solidFill>
                <a:latin typeface="Roboto"/>
                <a:ea typeface="Roboto"/>
              </a:rPr>
              <a:t>Verstehen der aktuellen Situation</a:t>
            </a:r>
            <a:r>
              <a:rPr lang="de-DE" sz="1800" b="0" strike="noStrike" spc="-1">
                <a:solidFill>
                  <a:srgbClr val="000000"/>
                </a:solidFill>
                <a:latin typeface="Roboto"/>
                <a:ea typeface="Roboto"/>
              </a:rPr>
              <a:t>, auf der die Policy aufbauen soll.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Diese Erkenntnisse sollen dazu dienen, die Bereiche und das Ausmaß der Veränderungen zu erkennen, um die mit der Policy formulierten Erwartungen zu erfüllen, so dass weder eine zu ehrgeizige noch eine zu vorsichtige Policy formuliert wird.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Die Methode </a:t>
            </a:r>
            <a:r>
              <a:rPr lang="de-DE" sz="1800" b="1" strike="noStrike" spc="-1">
                <a:solidFill>
                  <a:srgbClr val="000000"/>
                </a:solidFill>
                <a:latin typeface="Roboto"/>
                <a:ea typeface="Roboto"/>
              </a:rPr>
              <a:t>“gap analysis”</a:t>
            </a:r>
            <a:r>
              <a:rPr lang="de-DE" sz="1800" b="0" strike="noStrike" spc="-1">
                <a:solidFill>
                  <a:srgbClr val="000000"/>
                </a:solidFill>
                <a:latin typeface="Roboto"/>
                <a:ea typeface="Roboto"/>
              </a:rPr>
              <a:t>, dient dazu Lücken bei der Bereitstellung von Lehr-/Lernmaterial zu ermitteln sowie </a:t>
            </a:r>
            <a:r>
              <a:rPr lang="de-DE" sz="1800" b="1" strike="noStrike" spc="-1">
                <a:solidFill>
                  <a:srgbClr val="000000"/>
                </a:solidFill>
                <a:latin typeface="Roboto"/>
                <a:ea typeface="Roboto"/>
              </a:rPr>
              <a:t>notwendige Änderungen in der technischen Infrastruktur, der Qualitätssicherung und der Unterstützung der Lehrenden</a:t>
            </a:r>
            <a:r>
              <a:rPr lang="de-DE" sz="1800" b="0" strike="noStrike" spc="-1">
                <a:solidFill>
                  <a:srgbClr val="000000"/>
                </a:solidFill>
                <a:latin typeface="Roboto"/>
                <a:ea typeface="Roboto"/>
              </a:rPr>
              <a:t> zu identifizieren - Aspekte die für die Wirksamkeit der Policy erforderlich sind.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Der Ausgangspunkt der Analyse ist ein </a:t>
            </a:r>
            <a:r>
              <a:rPr lang="de-DE" sz="1800" b="1" strike="noStrike" spc="-1">
                <a:solidFill>
                  <a:srgbClr val="000000"/>
                </a:solidFill>
                <a:latin typeface="Roboto"/>
                <a:ea typeface="Roboto"/>
              </a:rPr>
              <a:t>Assessment des Wissens von Stakeholdern über offene Lizenzen und OER</a:t>
            </a:r>
            <a:r>
              <a:rPr lang="de-DE" sz="1800" b="0" strike="noStrike" spc="-1">
                <a:solidFill>
                  <a:srgbClr val="000000"/>
                </a:solidFill>
                <a:latin typeface="Roboto"/>
                <a:ea typeface="Roboto"/>
              </a:rPr>
              <a:t>.</a:t>
            </a:r>
            <a:endParaRPr lang="de-D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rafik 4"/>
          <p:cNvPicPr/>
          <p:nvPr/>
        </p:nvPicPr>
        <p:blipFill>
          <a:blip r:embed="rId2"/>
          <a:stretch/>
        </p:blipFill>
        <p:spPr>
          <a:xfrm>
            <a:off x="-72360" y="0"/>
            <a:ext cx="12336480" cy="6857640"/>
          </a:xfrm>
          <a:prstGeom prst="rect">
            <a:avLst/>
          </a:prstGeom>
          <a:ln w="0">
            <a:noFill/>
          </a:ln>
        </p:spPr>
      </p:pic>
      <p:sp>
        <p:nvSpPr>
          <p:cNvPr id="70" name="Textfeld 7"/>
          <p:cNvSpPr/>
          <p:nvPr/>
        </p:nvSpPr>
        <p:spPr>
          <a:xfrm>
            <a:off x="4336920" y="441360"/>
            <a:ext cx="7541280" cy="477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de-DE" sz="1800" b="1" strike="noStrike" spc="-1">
                <a:solidFill>
                  <a:srgbClr val="000000"/>
                </a:solidFill>
                <a:latin typeface="Roboto"/>
                <a:ea typeface="Roboto"/>
              </a:rPr>
              <a:t>Das 5. Kapitel “Designing the masterplan” </a:t>
            </a:r>
            <a:r>
              <a:rPr lang="de-DE" sz="1800" b="0" strike="noStrike" spc="-1">
                <a:solidFill>
                  <a:srgbClr val="000000"/>
                </a:solidFill>
                <a:latin typeface="Roboto"/>
                <a:ea typeface="Roboto"/>
              </a:rPr>
              <a:t>soll dabei unterstützen, die konkreten Schritte (“building blocks”) zu identifizieren, die sich aus den Erkenntnissen der vorangehenden Kapitel ergeben haben. Zusammen bilden sie den Fahrplan für die Umsetzung der Policy (siehe Kapitel 6.). </a:t>
            </a:r>
            <a:endParaRPr lang="de-DE" sz="1800" b="0" strike="noStrike" spc="-1">
              <a:latin typeface="Arial"/>
            </a:endParaRPr>
          </a:p>
          <a:p>
            <a:pPr>
              <a:lnSpc>
                <a:spcPct val="115000"/>
              </a:lnSpc>
              <a:buNone/>
            </a:pPr>
            <a:endParaRPr lang="de-DE" sz="1800" b="0" strike="noStrike" spc="-1">
              <a:latin typeface="Arial"/>
            </a:endParaRPr>
          </a:p>
          <a:p>
            <a:pPr>
              <a:lnSpc>
                <a:spcPct val="115000"/>
              </a:lnSpc>
              <a:buNone/>
            </a:pPr>
            <a:r>
              <a:rPr lang="de-DE" sz="1800" b="0" strike="noStrike" spc="-1">
                <a:solidFill>
                  <a:srgbClr val="000000"/>
                </a:solidFill>
                <a:latin typeface="Roboto"/>
                <a:ea typeface="Roboto"/>
              </a:rPr>
              <a:t>Die „Building blocks“ sollen hierbei stets die folgenden Aspekte beinhalten: </a:t>
            </a:r>
            <a:endParaRPr lang="de-DE" sz="1800" b="0" strike="noStrike" spc="-1">
              <a:latin typeface="Arial"/>
            </a:endParaRPr>
          </a:p>
          <a:p>
            <a:pPr marL="800280" lvl="1" indent="-343080" algn="just">
              <a:lnSpc>
                <a:spcPct val="115000"/>
              </a:lnSpc>
              <a:buClr>
                <a:srgbClr val="000000"/>
              </a:buClr>
              <a:buFont typeface="Arial"/>
              <a:buChar char="●"/>
            </a:pPr>
            <a:r>
              <a:rPr lang="de-DE" sz="1800" b="0" strike="noStrike" spc="-1">
                <a:solidFill>
                  <a:srgbClr val="000000"/>
                </a:solidFill>
                <a:latin typeface="Roboto"/>
                <a:ea typeface="Roboto"/>
              </a:rPr>
              <a:t>Zielsetzung: Was ist das Ziel des Blocks?</a:t>
            </a:r>
            <a:endParaRPr lang="de-DE" sz="1800" b="0" strike="noStrike" spc="-1">
              <a:latin typeface="Arial"/>
            </a:endParaRPr>
          </a:p>
          <a:p>
            <a:pPr marL="800280" lvl="1" indent="-343080" algn="just">
              <a:lnSpc>
                <a:spcPct val="115000"/>
              </a:lnSpc>
              <a:buClr>
                <a:srgbClr val="000000"/>
              </a:buClr>
              <a:buFont typeface="Arial"/>
              <a:buChar char="●"/>
            </a:pPr>
            <a:r>
              <a:rPr lang="de-DE" sz="1800" b="0" strike="noStrike" spc="-1">
                <a:solidFill>
                  <a:srgbClr val="000000"/>
                </a:solidFill>
                <a:latin typeface="Roboto"/>
                <a:ea typeface="Roboto"/>
              </a:rPr>
              <a:t>Hauptaktivitäten und Zielbereiche/-gruppen: Was ist zu tun?</a:t>
            </a:r>
            <a:endParaRPr lang="de-DE" sz="1800" b="0" strike="noStrike" spc="-1">
              <a:latin typeface="Arial"/>
            </a:endParaRPr>
          </a:p>
          <a:p>
            <a:pPr marL="800280" lvl="1" indent="-343080" algn="just">
              <a:lnSpc>
                <a:spcPct val="115000"/>
              </a:lnSpc>
              <a:buClr>
                <a:srgbClr val="000000"/>
              </a:buClr>
              <a:buFont typeface="Arial"/>
              <a:buChar char="●"/>
            </a:pPr>
            <a:r>
              <a:rPr lang="de-DE" sz="1800" b="0" strike="noStrike" spc="-1">
                <a:solidFill>
                  <a:srgbClr val="000000"/>
                </a:solidFill>
                <a:latin typeface="Roboto"/>
                <a:ea typeface="Roboto"/>
              </a:rPr>
              <a:t>Wichtige Partner für die Umsetzung: Wer ist beteiligt? </a:t>
            </a:r>
            <a:endParaRPr lang="de-DE" sz="1800" b="0" strike="noStrike" spc="-1">
              <a:latin typeface="Arial"/>
            </a:endParaRPr>
          </a:p>
          <a:p>
            <a:pPr marL="800280" lvl="1" indent="-343080" algn="just">
              <a:lnSpc>
                <a:spcPct val="115000"/>
              </a:lnSpc>
              <a:buClr>
                <a:srgbClr val="000000"/>
              </a:buClr>
              <a:buFont typeface="Arial"/>
              <a:buChar char="●"/>
            </a:pPr>
            <a:r>
              <a:rPr lang="de-DE" sz="1800" b="0" strike="noStrike" spc="-1">
                <a:solidFill>
                  <a:srgbClr val="000000"/>
                </a:solidFill>
                <a:highlight>
                  <a:srgbClr val="FFFF00"/>
                </a:highlight>
                <a:latin typeface="Roboto"/>
                <a:ea typeface="Roboto"/>
              </a:rPr>
              <a:t>(siehe Anknüpfen und vernetzen)</a:t>
            </a:r>
            <a:endParaRPr lang="de-DE" sz="1800" b="0" strike="noStrike" spc="-1">
              <a:latin typeface="Arial"/>
            </a:endParaRPr>
          </a:p>
          <a:p>
            <a:pPr marL="457200" algn="just">
              <a:lnSpc>
                <a:spcPct val="115000"/>
              </a:lnSpc>
              <a:buNone/>
            </a:pPr>
            <a:endParaRPr lang="de-DE" sz="1800" b="0" strike="noStrike" spc="-1">
              <a:latin typeface="Arial"/>
            </a:endParaRPr>
          </a:p>
          <a:p>
            <a:pPr>
              <a:lnSpc>
                <a:spcPct val="100000"/>
              </a:lnSpc>
              <a:buNone/>
            </a:pPr>
            <a:r>
              <a:rPr lang="de-DE" sz="1800" b="0" strike="noStrike" spc="-1">
                <a:solidFill>
                  <a:srgbClr val="000000"/>
                </a:solidFill>
                <a:latin typeface="Roboto"/>
                <a:ea typeface="Roboto"/>
              </a:rPr>
              <a:t>Indikatoren: Wie wird der Erfolg gemessen?</a:t>
            </a:r>
            <a:endParaRPr lang="de-DE" sz="1800" b="0" strike="noStrike" spc="-1">
              <a:latin typeface="Arial"/>
            </a:endParaRPr>
          </a:p>
        </p:txBody>
      </p:sp>
      <p:sp>
        <p:nvSpPr>
          <p:cNvPr id="3" name="Rechteck 2"/>
          <p:cNvSpPr/>
          <p:nvPr/>
        </p:nvSpPr>
        <p:spPr>
          <a:xfrm>
            <a:off x="5989092" y="6208532"/>
            <a:ext cx="6498610" cy="338554"/>
          </a:xfrm>
          <a:prstGeom prst="rect">
            <a:avLst/>
          </a:prstGeom>
        </p:spPr>
        <p:txBody>
          <a:bodyPr wrap="square">
            <a:spAutoFit/>
          </a:bodyPr>
          <a:lstStyle/>
          <a:p>
            <a:pPr>
              <a:lnSpc>
                <a:spcPct val="100000"/>
              </a:lnSpc>
              <a:buNone/>
            </a:pPr>
            <a:r>
              <a:rPr lang="en-US" sz="800" spc="-1" dirty="0">
                <a:solidFill>
                  <a:srgbClr val="000000"/>
                </a:solidFill>
                <a:latin typeface="Calibri" panose="020F0502020204030204" pitchFamily="34" charset="0"/>
                <a:cs typeface="Calibri" panose="020F0502020204030204" pitchFamily="34" charset="0"/>
                <a:hlinkClick r:id="rId3"/>
              </a:rPr>
              <a:t>Guidelines on the development of open educational resources policies</a:t>
            </a:r>
            <a:r>
              <a:rPr lang="en-US" sz="800" spc="-1" dirty="0">
                <a:solidFill>
                  <a:srgbClr val="000000"/>
                </a:solidFill>
                <a:latin typeface="Calibri" panose="020F0502020204030204" pitchFamily="34" charset="0"/>
                <a:cs typeface="Calibri" panose="020F0502020204030204" pitchFamily="34" charset="0"/>
              </a:rPr>
              <a:t> von UNESCO &amp; COMMONWEALTH OF LEARNING </a:t>
            </a:r>
            <a:r>
              <a:rPr lang="en-US" sz="800" spc="-1" dirty="0" err="1">
                <a:solidFill>
                  <a:srgbClr val="000000"/>
                </a:solidFill>
                <a:latin typeface="Calibri" panose="020F0502020204030204" pitchFamily="34" charset="0"/>
                <a:cs typeface="Calibri" panose="020F0502020204030204" pitchFamily="34" charset="0"/>
              </a:rPr>
              <a:t>lizenziert</a:t>
            </a:r>
            <a:r>
              <a:rPr lang="en-US" sz="800" spc="-1" dirty="0">
                <a:solidFill>
                  <a:srgbClr val="000000"/>
                </a:solidFill>
                <a:latin typeface="Calibri" panose="020F0502020204030204" pitchFamily="34" charset="0"/>
                <a:cs typeface="Calibri" panose="020F0502020204030204" pitchFamily="34" charset="0"/>
              </a:rPr>
              <a:t> </a:t>
            </a:r>
            <a:r>
              <a:rPr lang="en-US" sz="800" spc="-1" dirty="0" err="1">
                <a:solidFill>
                  <a:srgbClr val="000000"/>
                </a:solidFill>
                <a:latin typeface="Calibri" panose="020F0502020204030204" pitchFamily="34" charset="0"/>
                <a:cs typeface="Calibri" panose="020F0502020204030204" pitchFamily="34" charset="0"/>
              </a:rPr>
              <a:t>unter</a:t>
            </a:r>
            <a:r>
              <a:rPr lang="en-US" sz="800" spc="-1" dirty="0">
                <a:solidFill>
                  <a:srgbClr val="000000"/>
                </a:solidFill>
                <a:latin typeface="Calibri" panose="020F0502020204030204" pitchFamily="34" charset="0"/>
                <a:cs typeface="Calibri" panose="020F0502020204030204" pitchFamily="34" charset="0"/>
              </a:rPr>
              <a:t> </a:t>
            </a:r>
            <a:r>
              <a:rPr lang="en-US" sz="800" spc="-1" dirty="0">
                <a:solidFill>
                  <a:srgbClr val="000000"/>
                </a:solidFill>
                <a:latin typeface="Calibri" panose="020F0502020204030204" pitchFamily="34" charset="0"/>
                <a:cs typeface="Calibri" panose="020F0502020204030204" pitchFamily="34" charset="0"/>
                <a:hlinkClick r:id="rId4"/>
              </a:rPr>
              <a:t>CC BY-SA</a:t>
            </a:r>
            <a:r>
              <a:rPr lang="en-US" sz="800" dirty="0">
                <a:latin typeface="Calibri" panose="020F0502020204030204" pitchFamily="34" charset="0"/>
                <a:cs typeface="Calibri" panose="020F0502020204030204" pitchFamily="34" charset="0"/>
              </a:rPr>
              <a:t/>
            </a:r>
            <a:br>
              <a:rPr lang="en-US" sz="800" dirty="0">
                <a:latin typeface="Calibri" panose="020F0502020204030204" pitchFamily="34" charset="0"/>
                <a:cs typeface="Calibri" panose="020F0502020204030204" pitchFamily="34" charset="0"/>
              </a:rPr>
            </a:br>
            <a:r>
              <a:rPr lang="en-US" sz="800" spc="-1" dirty="0">
                <a:solidFill>
                  <a:srgbClr val="000000"/>
                </a:solidFill>
                <a:latin typeface="Calibri" panose="020F0502020204030204" pitchFamily="34" charset="0"/>
                <a:cs typeface="Calibri" panose="020F0502020204030204" pitchFamily="34" charset="0"/>
              </a:rPr>
              <a:t>Deutsche </a:t>
            </a:r>
            <a:r>
              <a:rPr lang="en-US" sz="800" spc="-1" dirty="0" err="1">
                <a:solidFill>
                  <a:srgbClr val="000000"/>
                </a:solidFill>
                <a:latin typeface="Calibri" panose="020F0502020204030204" pitchFamily="34" charset="0"/>
                <a:cs typeface="Calibri" panose="020F0502020204030204" pitchFamily="34" charset="0"/>
              </a:rPr>
              <a:t>Zusammenfassung</a:t>
            </a:r>
            <a:r>
              <a:rPr lang="en-US" sz="800" spc="-1" dirty="0">
                <a:solidFill>
                  <a:srgbClr val="000000"/>
                </a:solidFill>
                <a:latin typeface="Calibri" panose="020F0502020204030204" pitchFamily="34" charset="0"/>
                <a:cs typeface="Calibri" panose="020F0502020204030204" pitchFamily="34" charset="0"/>
              </a:rPr>
              <a:t> </a:t>
            </a:r>
            <a:r>
              <a:rPr lang="en-US" sz="800" spc="-1" dirty="0" err="1">
                <a:solidFill>
                  <a:srgbClr val="000000"/>
                </a:solidFill>
                <a:latin typeface="Calibri" panose="020F0502020204030204" pitchFamily="34" charset="0"/>
                <a:cs typeface="Calibri" panose="020F0502020204030204" pitchFamily="34" charset="0"/>
              </a:rPr>
              <a:t>für</a:t>
            </a:r>
            <a:r>
              <a:rPr lang="en-US" sz="800" spc="-1" dirty="0">
                <a:solidFill>
                  <a:srgbClr val="000000"/>
                </a:solidFill>
                <a:latin typeface="Calibri" panose="020F0502020204030204" pitchFamily="34" charset="0"/>
                <a:cs typeface="Calibri" panose="020F0502020204030204" pitchFamily="34" charset="0"/>
              </a:rPr>
              <a:t> das </a:t>
            </a:r>
            <a:r>
              <a:rPr lang="en-US" sz="800" spc="-1" dirty="0">
                <a:solidFill>
                  <a:srgbClr val="000000"/>
                </a:solidFill>
                <a:latin typeface="Calibri" panose="020F0502020204030204" pitchFamily="34" charset="0"/>
                <a:cs typeface="Calibri" panose="020F0502020204030204" pitchFamily="34" charset="0"/>
                <a:hlinkClick r:id="rId5"/>
              </a:rPr>
              <a:t>OER Policy Kit</a:t>
            </a:r>
            <a:r>
              <a:rPr lang="en-US" sz="800" spc="-1" dirty="0">
                <a:solidFill>
                  <a:srgbClr val="000000"/>
                </a:solidFill>
                <a:latin typeface="Calibri" panose="020F0502020204030204" pitchFamily="34" charset="0"/>
                <a:cs typeface="Calibri" panose="020F0502020204030204" pitchFamily="34" charset="0"/>
              </a:rPr>
              <a:t>: Frank Homp und Yulia Loose (2024)</a:t>
            </a:r>
            <a:endParaRPr lang="en-US" sz="800" spc="-1" dirty="0">
              <a:latin typeface="Calibri" panose="020F0502020204030204" pitchFamily="34" charset="0"/>
              <a:cs typeface="Calibri" panose="020F0502020204030204" pitchFamily="34" charset="0"/>
            </a:endParaRPr>
          </a:p>
        </p:txBody>
      </p:sp>
      <p:pic>
        <p:nvPicPr>
          <p:cNvPr id="6" name="Grafik 8">
            <a:hlinkClick r:id="rId6"/>
          </p:cNvPr>
          <p:cNvPicPr/>
          <p:nvPr/>
        </p:nvPicPr>
        <p:blipFill>
          <a:blip r:embed="rId7"/>
          <a:stretch/>
        </p:blipFill>
        <p:spPr>
          <a:xfrm>
            <a:off x="5099204" y="6234150"/>
            <a:ext cx="883080" cy="308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rafik 3"/>
          <p:cNvPicPr/>
          <p:nvPr/>
        </p:nvPicPr>
        <p:blipFill>
          <a:blip r:embed="rId2"/>
          <a:stretch/>
        </p:blipFill>
        <p:spPr>
          <a:xfrm>
            <a:off x="-72360" y="0"/>
            <a:ext cx="12336480" cy="6857640"/>
          </a:xfrm>
          <a:prstGeom prst="rect">
            <a:avLst/>
          </a:prstGeom>
          <a:ln w="0">
            <a:noFill/>
          </a:ln>
        </p:spPr>
      </p:pic>
      <p:sp>
        <p:nvSpPr>
          <p:cNvPr id="72" name="Textfeld 6"/>
          <p:cNvSpPr/>
          <p:nvPr/>
        </p:nvSpPr>
        <p:spPr>
          <a:xfrm>
            <a:off x="4336920" y="441360"/>
            <a:ext cx="7593480" cy="639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15000"/>
              </a:lnSpc>
              <a:buNone/>
            </a:pPr>
            <a:r>
              <a:rPr lang="de-DE" sz="1800" b="0" strike="noStrike" spc="-1">
                <a:solidFill>
                  <a:srgbClr val="FFFFFF"/>
                </a:solidFill>
                <a:latin typeface="Roboto"/>
                <a:ea typeface="Roboto"/>
              </a:rPr>
              <a:t>Im </a:t>
            </a:r>
            <a:r>
              <a:rPr lang="de-DE" sz="1800" b="1" strike="noStrike" spc="-1">
                <a:solidFill>
                  <a:srgbClr val="FFFFFF"/>
                </a:solidFill>
                <a:latin typeface="Roboto"/>
                <a:ea typeface="Roboto"/>
              </a:rPr>
              <a:t>6. Kapitel “Planning for governance and implementation” </a:t>
            </a:r>
            <a:r>
              <a:rPr lang="de-DE" sz="1800" b="0" strike="noStrike" spc="-1">
                <a:solidFill>
                  <a:srgbClr val="FFFFFF"/>
                </a:solidFill>
                <a:latin typeface="Roboto"/>
                <a:ea typeface="Roboto"/>
              </a:rPr>
              <a:t>geht es darum, wie die erarbeitete Politik - die im Kapitel 5 identifizierten Schritte (“building blocks”) - in der Praxis in einem Fahrplan umgesetzt und kontrolliert werden können, um das Engagement wichtiger Stakeholder sicherzustellen. </a:t>
            </a:r>
            <a:endParaRPr lang="de-DE" sz="1800" b="0" strike="noStrike" spc="-1">
              <a:latin typeface="Arial"/>
            </a:endParaRPr>
          </a:p>
          <a:p>
            <a:pPr algn="just">
              <a:lnSpc>
                <a:spcPct val="115000"/>
              </a:lnSpc>
              <a:buNone/>
            </a:pPr>
            <a:endParaRPr lang="de-DE" sz="1800" b="0" strike="noStrike" spc="-1">
              <a:latin typeface="Arial"/>
            </a:endParaRPr>
          </a:p>
          <a:p>
            <a:pPr>
              <a:lnSpc>
                <a:spcPct val="115000"/>
              </a:lnSpc>
              <a:buNone/>
            </a:pPr>
            <a:r>
              <a:rPr lang="de-DE" sz="1800" b="0" strike="noStrike" spc="-1">
                <a:solidFill>
                  <a:srgbClr val="FFFFFF"/>
                </a:solidFill>
                <a:latin typeface="Roboto"/>
                <a:ea typeface="Roboto"/>
              </a:rPr>
              <a:t>Es wird vorgeschlagen, folgende Punkte bei der Erstellung des Fahrplans (Strategie) mitzudenken, auf die im Kapitel ausführlich eingegangen wird: </a:t>
            </a:r>
            <a:endParaRPr lang="de-DE" sz="1800" b="0" strike="noStrike" spc="-1">
              <a:latin typeface="Arial"/>
            </a:endParaRPr>
          </a:p>
          <a:p>
            <a:pPr marL="800280" lvl="1" indent="-343080">
              <a:lnSpc>
                <a:spcPct val="115000"/>
              </a:lnSpc>
              <a:buClr>
                <a:srgbClr val="FFFFFF"/>
              </a:buClr>
              <a:buFont typeface="Arial"/>
              <a:buChar char="●"/>
            </a:pPr>
            <a:r>
              <a:rPr lang="de-DE" sz="1800" b="0" strike="noStrike" spc="-1">
                <a:solidFill>
                  <a:srgbClr val="FFFFFF"/>
                </a:solidFill>
                <a:latin typeface="Roboto"/>
                <a:ea typeface="Roboto"/>
              </a:rPr>
              <a:t>Festlegung einer Umsetzungsmethode (Top-down/Bottom-up/gemischter Ansatz </a:t>
            </a:r>
            <a:r>
              <a:rPr lang="de-DE" sz="1800" b="0" strike="noStrike" spc="-1">
                <a:solidFill>
                  <a:srgbClr val="FFFFFF"/>
                </a:solidFill>
                <a:highlight>
                  <a:srgbClr val="FFFF00"/>
                </a:highlight>
                <a:latin typeface="Roboto"/>
                <a:ea typeface="Roboto"/>
              </a:rPr>
              <a:t>siehe </a:t>
            </a:r>
            <a:r>
              <a:rPr lang="de-DE" sz="1800" b="0" strike="noStrike" spc="-1">
                <a:solidFill>
                  <a:srgbClr val="FFFFFF"/>
                </a:solidFill>
                <a:highlight>
                  <a:srgbClr val="FFFF00"/>
                </a:highlight>
                <a:latin typeface="Roboto"/>
                <a:ea typeface="Roboto"/>
                <a:hlinkClick r:id="rId3"/>
              </a:rPr>
              <a:t>Kapitel 1 “OER-Initiativen: Top-Down oder Bottom-Up</a:t>
            </a:r>
            <a:r>
              <a:rPr lang="de-DE" sz="1800" b="0" strike="noStrike" spc="-1">
                <a:solidFill>
                  <a:srgbClr val="FFFFFF"/>
                </a:solidFill>
                <a:highlight>
                  <a:srgbClr val="FFFF00"/>
                </a:highlight>
                <a:latin typeface="Roboto"/>
                <a:ea typeface="Roboto"/>
              </a:rPr>
              <a:t>)</a:t>
            </a:r>
            <a:endParaRPr lang="de-DE" sz="1800" b="0" strike="noStrike" spc="-1">
              <a:latin typeface="Arial"/>
            </a:endParaRPr>
          </a:p>
          <a:p>
            <a:pPr marL="800280" lvl="1" indent="-343080">
              <a:lnSpc>
                <a:spcPct val="115000"/>
              </a:lnSpc>
              <a:buClr>
                <a:srgbClr val="FFFFFF"/>
              </a:buClr>
              <a:buFont typeface="Arial"/>
              <a:buChar char="●"/>
            </a:pPr>
            <a:r>
              <a:rPr lang="de-DE" sz="1800" b="0" strike="noStrike" spc="-1">
                <a:solidFill>
                  <a:srgbClr val="FFFFFF"/>
                </a:solidFill>
                <a:latin typeface="Roboto"/>
                <a:ea typeface="Roboto"/>
              </a:rPr>
              <a:t>Festlegung des Budgets und des Zeitplans für die Umsetzung</a:t>
            </a:r>
            <a:endParaRPr lang="de-DE" sz="1800" b="0" strike="noStrike" spc="-1">
              <a:latin typeface="Arial"/>
            </a:endParaRPr>
          </a:p>
          <a:p>
            <a:pPr marL="800280" lvl="1" indent="-343080">
              <a:lnSpc>
                <a:spcPct val="115000"/>
              </a:lnSpc>
              <a:buClr>
                <a:srgbClr val="FFFFFF"/>
              </a:buClr>
              <a:buFont typeface="Arial"/>
              <a:buChar char="●"/>
            </a:pPr>
            <a:r>
              <a:rPr lang="de-DE" sz="1800" b="0" strike="noStrike" spc="-1">
                <a:solidFill>
                  <a:srgbClr val="FFFFFF"/>
                </a:solidFill>
                <a:latin typeface="Roboto"/>
                <a:ea typeface="Roboto"/>
              </a:rPr>
              <a:t>Planung der Einbezieung von Stakeholdern</a:t>
            </a:r>
            <a:endParaRPr lang="de-DE" sz="1800" b="0" strike="noStrike" spc="-1">
              <a:latin typeface="Arial"/>
            </a:endParaRPr>
          </a:p>
          <a:p>
            <a:pPr marL="800280" lvl="1" indent="-343080">
              <a:lnSpc>
                <a:spcPct val="115000"/>
              </a:lnSpc>
              <a:buClr>
                <a:srgbClr val="FFFFFF"/>
              </a:buClr>
              <a:buFont typeface="Arial"/>
              <a:buChar char="●"/>
            </a:pPr>
            <a:r>
              <a:rPr lang="de-DE" sz="1800" b="0" strike="noStrike" spc="-1">
                <a:solidFill>
                  <a:srgbClr val="FFFFFF"/>
                </a:solidFill>
                <a:latin typeface="Roboto"/>
                <a:ea typeface="Roboto"/>
              </a:rPr>
              <a:t>Einrichtung einer Organisationsstruktur für die politische Steuerung und Koordinierung</a:t>
            </a:r>
            <a:endParaRPr lang="de-DE" sz="1800" b="0" strike="noStrike" spc="-1">
              <a:latin typeface="Arial"/>
            </a:endParaRPr>
          </a:p>
          <a:p>
            <a:pPr marL="800280" lvl="1" indent="-343080">
              <a:lnSpc>
                <a:spcPct val="115000"/>
              </a:lnSpc>
              <a:buClr>
                <a:srgbClr val="FFFFFF"/>
              </a:buClr>
              <a:buFont typeface="Arial"/>
              <a:buChar char="●"/>
            </a:pPr>
            <a:r>
              <a:rPr lang="de-DE" sz="1800" b="0" strike="noStrike" spc="-1">
                <a:solidFill>
                  <a:srgbClr val="FFFFFF"/>
                </a:solidFill>
                <a:latin typeface="Roboto"/>
                <a:ea typeface="Roboto"/>
              </a:rPr>
              <a:t>internationale Zusammenarbeit zur Förderung von Peer-Learning und Austausch von Ideen</a:t>
            </a:r>
            <a:endParaRPr lang="de-DE" sz="1800" b="0" strike="noStrike" spc="-1">
              <a:latin typeface="Arial"/>
            </a:endParaRPr>
          </a:p>
        </p:txBody>
      </p:sp>
      <p:pic>
        <p:nvPicPr>
          <p:cNvPr id="73" name="Grafik 7">
            <a:hlinkClick r:id="rId4"/>
          </p:cNvPr>
          <p:cNvPicPr/>
          <p:nvPr/>
        </p:nvPicPr>
        <p:blipFill>
          <a:blip r:embed="rId5"/>
          <a:stretch/>
        </p:blipFill>
        <p:spPr>
          <a:xfrm>
            <a:off x="4437360" y="6321240"/>
            <a:ext cx="883080" cy="308880"/>
          </a:xfrm>
          <a:prstGeom prst="rect">
            <a:avLst/>
          </a:prstGeom>
          <a:ln w="0">
            <a:noFill/>
          </a:ln>
        </p:spPr>
      </p:pic>
      <p:sp>
        <p:nvSpPr>
          <p:cNvPr id="74" name="Textfeld 8"/>
          <p:cNvSpPr/>
          <p:nvPr/>
        </p:nvSpPr>
        <p:spPr>
          <a:xfrm>
            <a:off x="5328720" y="6293456"/>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6"/>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7"/>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8"/>
              </a:rPr>
              <a:t>OER Policy Kit</a:t>
            </a:r>
            <a:r>
              <a:rPr lang="en-US" sz="800" b="0" strike="noStrike" spc="-1" dirty="0" smtClean="0">
                <a:solidFill>
                  <a:srgbClr val="000000"/>
                </a:solidFill>
                <a:latin typeface="Calibri"/>
              </a:rPr>
              <a:t>: Frank Homp und Yulia Loose (2024)</a:t>
            </a:r>
            <a:endParaRPr lang="en-US" sz="800" spc="-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Grafik 3"/>
          <p:cNvPicPr/>
          <p:nvPr/>
        </p:nvPicPr>
        <p:blipFill>
          <a:blip r:embed="rId2"/>
          <a:stretch/>
        </p:blipFill>
        <p:spPr>
          <a:xfrm>
            <a:off x="-72360" y="0"/>
            <a:ext cx="12336480" cy="6857640"/>
          </a:xfrm>
          <a:prstGeom prst="rect">
            <a:avLst/>
          </a:prstGeom>
          <a:ln w="0">
            <a:noFill/>
          </a:ln>
        </p:spPr>
      </p:pic>
      <p:pic>
        <p:nvPicPr>
          <p:cNvPr id="76" name="Grafik 6">
            <a:hlinkClick r:id="rId3"/>
          </p:cNvPr>
          <p:cNvPicPr/>
          <p:nvPr/>
        </p:nvPicPr>
        <p:blipFill>
          <a:blip r:embed="rId4"/>
          <a:stretch/>
        </p:blipFill>
        <p:spPr>
          <a:xfrm>
            <a:off x="4437360" y="6321240"/>
            <a:ext cx="883080" cy="308880"/>
          </a:xfrm>
          <a:prstGeom prst="rect">
            <a:avLst/>
          </a:prstGeom>
          <a:ln w="0">
            <a:noFill/>
          </a:ln>
        </p:spPr>
      </p:pic>
      <p:sp>
        <p:nvSpPr>
          <p:cNvPr id="77" name="Textfeld 7"/>
          <p:cNvSpPr/>
          <p:nvPr/>
        </p:nvSpPr>
        <p:spPr>
          <a:xfrm>
            <a:off x="5328720" y="6293456"/>
            <a:ext cx="722736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800" b="0" strike="noStrike" spc="-1" dirty="0" smtClean="0">
                <a:solidFill>
                  <a:srgbClr val="000000"/>
                </a:solidFill>
                <a:latin typeface="Calibri"/>
                <a:hlinkClick r:id="rId5"/>
              </a:rPr>
              <a:t>Guidelines on the development of open educational resources policies</a:t>
            </a:r>
            <a:r>
              <a:rPr lang="en-US" sz="800" b="0" strike="noStrike" spc="-1" dirty="0" smtClean="0">
                <a:solidFill>
                  <a:srgbClr val="000000"/>
                </a:solidFill>
                <a:latin typeface="Calibri"/>
              </a:rPr>
              <a:t> von UNESCO &amp; COMMONWEALTH OF LEARNING </a:t>
            </a:r>
            <a:r>
              <a:rPr lang="en-US" sz="800" spc="-1" dirty="0" err="1" smtClean="0">
                <a:solidFill>
                  <a:srgbClr val="000000"/>
                </a:solidFill>
                <a:latin typeface="Calibri"/>
              </a:rPr>
              <a:t>lizenziert</a:t>
            </a:r>
            <a:r>
              <a:rPr lang="en-US" sz="800" spc="-1" dirty="0" smtClean="0">
                <a:solidFill>
                  <a:srgbClr val="000000"/>
                </a:solidFill>
                <a:latin typeface="Calibri"/>
              </a:rPr>
              <a:t> </a:t>
            </a:r>
            <a:r>
              <a:rPr lang="en-US" sz="800" spc="-1" dirty="0" err="1" smtClean="0">
                <a:solidFill>
                  <a:srgbClr val="000000"/>
                </a:solidFill>
                <a:latin typeface="Calibri"/>
              </a:rPr>
              <a:t>unter</a:t>
            </a:r>
            <a:r>
              <a:rPr lang="en-US" sz="800" spc="-1" dirty="0" smtClean="0">
                <a:solidFill>
                  <a:srgbClr val="000000"/>
                </a:solidFill>
                <a:latin typeface="Calibri"/>
              </a:rPr>
              <a:t> </a:t>
            </a:r>
            <a:r>
              <a:rPr lang="en-US" sz="800" spc="-1" dirty="0" smtClean="0">
                <a:solidFill>
                  <a:srgbClr val="000000"/>
                </a:solidFill>
                <a:latin typeface="Calibri"/>
                <a:hlinkClick r:id="rId6"/>
              </a:rPr>
              <a:t>CC BY-SA</a:t>
            </a:r>
            <a:r>
              <a:rPr lang="en-US" sz="800" dirty="0" smtClean="0"/>
              <a:t/>
            </a:r>
            <a:br>
              <a:rPr lang="en-US" sz="800" dirty="0" smtClean="0"/>
            </a:br>
            <a:r>
              <a:rPr lang="en-US" sz="800" b="0" strike="noStrike" spc="-1" dirty="0" smtClean="0">
                <a:solidFill>
                  <a:srgbClr val="000000"/>
                </a:solidFill>
                <a:latin typeface="Calibri"/>
              </a:rPr>
              <a:t>Deutsche </a:t>
            </a:r>
            <a:r>
              <a:rPr lang="en-US" sz="800" b="0" strike="noStrike" spc="-1" dirty="0" err="1" smtClean="0">
                <a:solidFill>
                  <a:srgbClr val="000000"/>
                </a:solidFill>
                <a:latin typeface="Calibri"/>
              </a:rPr>
              <a:t>Zusammenfassung</a:t>
            </a:r>
            <a:r>
              <a:rPr lang="en-US" sz="800" b="0" strike="noStrike" spc="-1" dirty="0" smtClean="0">
                <a:solidFill>
                  <a:srgbClr val="000000"/>
                </a:solidFill>
                <a:latin typeface="Calibri"/>
              </a:rPr>
              <a:t> </a:t>
            </a:r>
            <a:r>
              <a:rPr lang="en-US" sz="800" b="0" strike="noStrike" spc="-1" dirty="0" err="1" smtClean="0">
                <a:solidFill>
                  <a:srgbClr val="000000"/>
                </a:solidFill>
                <a:latin typeface="Calibri"/>
              </a:rPr>
              <a:t>für</a:t>
            </a:r>
            <a:r>
              <a:rPr lang="en-US" sz="800" b="0" strike="noStrike" spc="-1" dirty="0" smtClean="0">
                <a:solidFill>
                  <a:srgbClr val="000000"/>
                </a:solidFill>
                <a:latin typeface="Calibri"/>
              </a:rPr>
              <a:t> das </a:t>
            </a:r>
            <a:r>
              <a:rPr lang="en-US" sz="800" b="0" strike="noStrike" spc="-1" dirty="0" smtClean="0">
                <a:solidFill>
                  <a:srgbClr val="000000"/>
                </a:solidFill>
                <a:latin typeface="Calibri"/>
                <a:hlinkClick r:id="rId7"/>
              </a:rPr>
              <a:t>OER Policy Kit</a:t>
            </a:r>
            <a:r>
              <a:rPr lang="en-US" sz="800" b="0" strike="noStrike" spc="-1" dirty="0" smtClean="0">
                <a:solidFill>
                  <a:srgbClr val="000000"/>
                </a:solidFill>
                <a:latin typeface="Calibri"/>
              </a:rPr>
              <a:t>: Frank Homp und Yulia Loose (2024)</a:t>
            </a:r>
            <a:endParaRPr lang="en-US" sz="800" spc="-1" dirty="0"/>
          </a:p>
        </p:txBody>
      </p:sp>
      <p:sp>
        <p:nvSpPr>
          <p:cNvPr id="78" name="Textfeld 8"/>
          <p:cNvSpPr/>
          <p:nvPr/>
        </p:nvSpPr>
        <p:spPr>
          <a:xfrm>
            <a:off x="4336920" y="441360"/>
            <a:ext cx="7541280" cy="626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ts val="2200"/>
              </a:lnSpc>
              <a:buNone/>
            </a:pPr>
            <a:r>
              <a:rPr lang="de-DE" sz="1800" b="0" strike="noStrike" spc="-1">
                <a:solidFill>
                  <a:srgbClr val="000000"/>
                </a:solidFill>
                <a:latin typeface="Roboto"/>
                <a:ea typeface="Roboto"/>
              </a:rPr>
              <a:t>Das</a:t>
            </a:r>
            <a:r>
              <a:rPr lang="de-DE" sz="1800" b="1" strike="noStrike" spc="-1">
                <a:solidFill>
                  <a:srgbClr val="000000"/>
                </a:solidFill>
                <a:latin typeface="Roboto"/>
                <a:ea typeface="Roboto"/>
              </a:rPr>
              <a:t> 7. Kapitel “Launching the OER policy” </a:t>
            </a:r>
            <a:r>
              <a:rPr lang="de-DE" sz="1800" b="0" strike="noStrike" spc="-1">
                <a:solidFill>
                  <a:srgbClr val="000000"/>
                </a:solidFill>
                <a:latin typeface="Roboto"/>
                <a:ea typeface="Roboto"/>
              </a:rPr>
              <a:t>beschreibt den Policy-Einführungsprozess. Dieser sollte folgende vier Schritte vorsehen:</a:t>
            </a:r>
            <a:endParaRPr lang="de-DE" sz="1800" b="0" strike="noStrike" spc="-1">
              <a:latin typeface="Arial"/>
            </a:endParaRPr>
          </a:p>
          <a:p>
            <a:pPr marL="800280" lvl="1" indent="-343080" algn="just">
              <a:lnSpc>
                <a:spcPts val="2200"/>
              </a:lnSpc>
              <a:spcAft>
                <a:spcPts val="601"/>
              </a:spcAft>
              <a:buClr>
                <a:srgbClr val="000000"/>
              </a:buClr>
              <a:buFont typeface="Calibri Light"/>
              <a:buAutoNum type="arabicParenR"/>
            </a:pPr>
            <a:r>
              <a:rPr lang="de-DE" sz="1800" b="0" strike="noStrike" spc="-1">
                <a:solidFill>
                  <a:srgbClr val="000000"/>
                </a:solidFill>
                <a:latin typeface="Roboto"/>
                <a:ea typeface="Roboto"/>
              </a:rPr>
              <a:t>abschließende Überprüfung der Policy und des Umsetzungsplans, um die Zustimmung der politischen Entscheidungsträger zu erhalten;</a:t>
            </a:r>
            <a:endParaRPr lang="de-DE" sz="1800" b="0" strike="noStrike" spc="-1">
              <a:latin typeface="Arial"/>
            </a:endParaRPr>
          </a:p>
          <a:p>
            <a:pPr marL="800280" lvl="1" indent="-343080" algn="just">
              <a:lnSpc>
                <a:spcPts val="2200"/>
              </a:lnSpc>
              <a:spcAft>
                <a:spcPts val="601"/>
              </a:spcAft>
              <a:buClr>
                <a:srgbClr val="000000"/>
              </a:buClr>
              <a:buFont typeface="Calibri Light"/>
              <a:buAutoNum type="arabicParenR"/>
            </a:pPr>
            <a:r>
              <a:rPr lang="de-DE" sz="1800" b="0" strike="noStrike" spc="-1">
                <a:solidFill>
                  <a:srgbClr val="000000"/>
                </a:solidFill>
                <a:latin typeface="Roboto"/>
                <a:ea typeface="Roboto"/>
              </a:rPr>
              <a:t>Entwicklung einer Kommunikationsstrategie, die die Policy-Einführung begleitet und sicherstellen soll, dass die wichtigen Interessengruppen ausreichend über die Ziele der OER-Policy und die geplanten Aktivitäten informiert sind (als Praxisbeispiel wird die deutsche OER-Informationsstelle OER.Info genannt);</a:t>
            </a:r>
            <a:endParaRPr lang="de-DE" sz="1800" b="0" strike="noStrike" spc="-1">
              <a:latin typeface="Arial"/>
            </a:endParaRPr>
          </a:p>
          <a:p>
            <a:pPr marL="800280" lvl="1" indent="-343080" algn="just">
              <a:lnSpc>
                <a:spcPts val="2200"/>
              </a:lnSpc>
              <a:spcAft>
                <a:spcPts val="601"/>
              </a:spcAft>
              <a:buClr>
                <a:srgbClr val="000000"/>
              </a:buClr>
              <a:buFont typeface="Calibri Light"/>
              <a:buAutoNum type="arabicParenR"/>
            </a:pPr>
            <a:r>
              <a:rPr lang="de-DE" sz="1800" b="0" strike="noStrike" spc="-1">
                <a:solidFill>
                  <a:srgbClr val="000000"/>
                </a:solidFill>
                <a:latin typeface="Roboto"/>
                <a:ea typeface="Roboto"/>
              </a:rPr>
              <a:t>Überwachung und Monitoring von OER-Produktion und Nutzung sowie OER-Praktiken während der Umsetzung der OER-Policy, um die Erkenntnisse daraus für die Verbesserung der OER-Politik zu nutzen;</a:t>
            </a:r>
            <a:endParaRPr lang="de-DE" sz="1800" b="0" strike="noStrike" spc="-1">
              <a:latin typeface="Arial"/>
            </a:endParaRPr>
          </a:p>
          <a:p>
            <a:pPr marL="800280" lvl="1" indent="-343080" algn="just">
              <a:lnSpc>
                <a:spcPts val="2200"/>
              </a:lnSpc>
              <a:spcAft>
                <a:spcPts val="601"/>
              </a:spcAft>
              <a:buClr>
                <a:srgbClr val="000000"/>
              </a:buClr>
              <a:buFont typeface="Calibri Light"/>
              <a:buAutoNum type="arabicParenR"/>
            </a:pPr>
            <a:r>
              <a:rPr lang="de-DE" sz="1800" b="0" strike="noStrike" spc="-1">
                <a:solidFill>
                  <a:srgbClr val="000000"/>
                </a:solidFill>
                <a:latin typeface="Roboto"/>
                <a:ea typeface="Roboto"/>
              </a:rPr>
              <a:t>notwendige Erkenntnisse aus den Erfahrungen mit der Policy-Umsetzung ziehen, um  OER in die Hochschulkultur längerfristig einzubeziehen.</a:t>
            </a:r>
            <a:endParaRPr lang="de-DE" sz="1800" b="0" strike="noStrike" spc="-1">
              <a:latin typeface="Arial"/>
            </a:endParaRPr>
          </a:p>
          <a:p>
            <a:pPr>
              <a:lnSpc>
                <a:spcPts val="2200"/>
              </a:lnSpc>
              <a:buNone/>
            </a:pPr>
            <a:r>
              <a:rPr lang="de-DE" sz="1800" b="0" strike="noStrike" spc="-1">
                <a:solidFill>
                  <a:srgbClr val="000000"/>
                </a:solidFill>
                <a:latin typeface="Roboto"/>
                <a:ea typeface="Roboto"/>
              </a:rPr>
              <a:t>Die Umsetzung dieser Schritte wird im Kapitel ausführlich beschrieben.</a:t>
            </a:r>
            <a:endParaRPr lang="de-DE"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1371</Words>
  <Application>Microsoft Office PowerPoint</Application>
  <PresentationFormat>Breitbild</PresentationFormat>
  <Paragraphs>68</Paragraphs>
  <Slides>9</Slides>
  <Notes>0</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9</vt:i4>
      </vt:variant>
    </vt:vector>
  </HeadingPairs>
  <TitlesOfParts>
    <vt:vector size="20" baseType="lpstr">
      <vt:lpstr>Arial Unicode MS</vt:lpstr>
      <vt:lpstr>Arial</vt:lpstr>
      <vt:lpstr>Calibri</vt:lpstr>
      <vt:lpstr>Calibri Light</vt:lpstr>
      <vt:lpstr>DejaVu Sans</vt:lpstr>
      <vt:lpstr>Roboto</vt:lpstr>
      <vt:lpstr>StarSymbol</vt:lpstr>
      <vt:lpstr>Symbol</vt:lpstr>
      <vt:lpstr>Times New Roman</vt:lpstr>
      <vt:lpstr>Wingdings</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Frank Homp</dc:creator>
  <dc:description/>
  <cp:lastModifiedBy>Czerwinski, Silvia</cp:lastModifiedBy>
  <cp:revision>16</cp:revision>
  <dcterms:created xsi:type="dcterms:W3CDTF">2024-02-19T23:35:02Z</dcterms:created>
  <dcterms:modified xsi:type="dcterms:W3CDTF">2024-03-20T20:21:11Z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9</vt:i4>
  </property>
</Properties>
</file>