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35DD6940-FF59-4774-9C9E-8A4F096D5B0D}" type="slidenum">
              <a:t>&lt;#&gt;</a:t>
            </a:fld>
          </a:p>
        </p:txBody>
      </p:sp>
      <p:sp>
        <p:nvSpPr>
          <p:cNvPr id="4" name="PlaceHolder 3"/>
          <p:cNvSpPr>
            <a:spLocks noGrp="1"/>
          </p:cNvSpPr>
          <p:nvPr>
            <p:ph type="dt" idx="1"/>
          </p:nvPr>
        </p:nvSpPr>
        <p:spPr/>
        <p:txBody>
          <a:bodyPr/>
          <a:p>
            <a:r>
              <a:rPr lang="de-D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807669B-2CBE-48AD-86B9-44D43AF00FF2}" type="slidenum">
              <a:t>&lt;#&gt;</a:t>
            </a:fld>
          </a:p>
        </p:txBody>
      </p:sp>
      <p:sp>
        <p:nvSpPr>
          <p:cNvPr id="7" name="PlaceHolder 6"/>
          <p:cNvSpPr>
            <a:spLocks noGrp="1"/>
          </p:cNvSpPr>
          <p:nvPr>
            <p:ph type="dt" idx="1"/>
          </p:nvPr>
        </p:nvSpPr>
        <p:spPr/>
        <p:txBody>
          <a:bodyPr/>
          <a:p>
            <a:r>
              <a:rPr lang="de-D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8B8A872-54CB-46B8-95BE-81B8C5ADCE0B}" type="slidenum">
              <a:t>&lt;#&gt;</a:t>
            </a:fld>
          </a:p>
        </p:txBody>
      </p:sp>
      <p:sp>
        <p:nvSpPr>
          <p:cNvPr id="9" name="PlaceHolder 8"/>
          <p:cNvSpPr>
            <a:spLocks noGrp="1"/>
          </p:cNvSpPr>
          <p:nvPr>
            <p:ph type="dt" idx="1"/>
          </p:nvPr>
        </p:nvSpPr>
        <p:spPr/>
        <p:txBody>
          <a:bodyPr/>
          <a:p>
            <a:r>
              <a:rPr lang="de-D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894447A-996B-402D-98D2-34EAFC532A0E}" type="slidenum">
              <a:t>&lt;#&gt;</a:t>
            </a:fld>
          </a:p>
        </p:txBody>
      </p:sp>
      <p:sp>
        <p:nvSpPr>
          <p:cNvPr id="11" name="PlaceHolder 10"/>
          <p:cNvSpPr>
            <a:spLocks noGrp="1"/>
          </p:cNvSpPr>
          <p:nvPr>
            <p:ph type="dt" idx="1"/>
          </p:nvPr>
        </p:nvSpPr>
        <p:spPr/>
        <p:txBody>
          <a:bodyPr/>
          <a:p>
            <a:r>
              <a:rPr lang="de-D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de-DE"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5C89CC5-C15F-45D8-B83A-A3D741D6BC00}" type="slidenum">
              <a:t>&lt;#&gt;</a:t>
            </a:fld>
          </a:p>
        </p:txBody>
      </p:sp>
      <p:sp>
        <p:nvSpPr>
          <p:cNvPr id="6" name="PlaceHolder 5"/>
          <p:cNvSpPr>
            <a:spLocks noGrp="1"/>
          </p:cNvSpPr>
          <p:nvPr>
            <p:ph type="dt" idx="1"/>
          </p:nvPr>
        </p:nvSpPr>
        <p:spPr/>
        <p:txBody>
          <a:bodyPr/>
          <a:p>
            <a:r>
              <a:rPr lang="de-D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5E80A2C-5444-4787-832A-3A337B14CD05}" type="slidenum">
              <a:t>&lt;#&gt;</a:t>
            </a:fld>
          </a:p>
        </p:txBody>
      </p:sp>
      <p:sp>
        <p:nvSpPr>
          <p:cNvPr id="6" name="PlaceHolder 5"/>
          <p:cNvSpPr>
            <a:spLocks noGrp="1"/>
          </p:cNvSpPr>
          <p:nvPr>
            <p:ph type="dt" idx="1"/>
          </p:nvPr>
        </p:nvSpPr>
        <p:spPr/>
        <p:txBody>
          <a:bodyPr/>
          <a:p>
            <a:r>
              <a:rPr lang="de-D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550BFE4-5480-4C4A-87E6-ED9C4713DBC8}" type="slidenum">
              <a:t>&lt;#&gt;</a:t>
            </a:fld>
          </a:p>
        </p:txBody>
      </p:sp>
      <p:sp>
        <p:nvSpPr>
          <p:cNvPr id="7" name="PlaceHolder 6"/>
          <p:cNvSpPr>
            <a:spLocks noGrp="1"/>
          </p:cNvSpPr>
          <p:nvPr>
            <p:ph type="dt" idx="1"/>
          </p:nvPr>
        </p:nvSpPr>
        <p:spPr/>
        <p:txBody>
          <a:bodyPr/>
          <a:p>
            <a:r>
              <a:rPr lang="de-D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E102B7C-AECA-473A-B194-58C0B4697875}" type="slidenum">
              <a:t>&lt;#&gt;</a:t>
            </a:fld>
          </a:p>
        </p:txBody>
      </p:sp>
      <p:sp>
        <p:nvSpPr>
          <p:cNvPr id="5" name="PlaceHolder 4"/>
          <p:cNvSpPr>
            <a:spLocks noGrp="1"/>
          </p:cNvSpPr>
          <p:nvPr>
            <p:ph type="dt" idx="1"/>
          </p:nvPr>
        </p:nvSpPr>
        <p:spPr/>
        <p:txBody>
          <a:bodyPr/>
          <a:p>
            <a:r>
              <a:rPr lang="de-D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buNone/>
            </a:pPr>
            <a:endParaRPr b="0" lang="de-DE"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7A32BA9-BF89-4C14-8E93-134EB3D80BC4}" type="slidenum">
              <a:t>&lt;#&gt;</a:t>
            </a:fld>
          </a:p>
        </p:txBody>
      </p:sp>
      <p:sp>
        <p:nvSpPr>
          <p:cNvPr id="5" name="PlaceHolder 4"/>
          <p:cNvSpPr>
            <a:spLocks noGrp="1"/>
          </p:cNvSpPr>
          <p:nvPr>
            <p:ph type="dt" idx="1"/>
          </p:nvPr>
        </p:nvSpPr>
        <p:spPr/>
        <p:txBody>
          <a:bodyPr/>
          <a:p>
            <a:r>
              <a:rPr lang="de-D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8B82C4F-4563-42E3-B783-3E3AC709421E}" type="slidenum">
              <a:t>&lt;#&gt;</a:t>
            </a:fld>
          </a:p>
        </p:txBody>
      </p:sp>
      <p:sp>
        <p:nvSpPr>
          <p:cNvPr id="8" name="PlaceHolder 7"/>
          <p:cNvSpPr>
            <a:spLocks noGrp="1"/>
          </p:cNvSpPr>
          <p:nvPr>
            <p:ph type="dt" idx="1"/>
          </p:nvPr>
        </p:nvSpPr>
        <p:spPr/>
        <p:txBody>
          <a:bodyPr/>
          <a:p>
            <a:r>
              <a:rPr lang="de-D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E6E2316-D2B0-4EB4-B1EC-208DD562EFC4}" type="slidenum">
              <a:t>&lt;#&gt;</a:t>
            </a:fld>
          </a:p>
        </p:txBody>
      </p:sp>
      <p:sp>
        <p:nvSpPr>
          <p:cNvPr id="8" name="PlaceHolder 7"/>
          <p:cNvSpPr>
            <a:spLocks noGrp="1"/>
          </p:cNvSpPr>
          <p:nvPr>
            <p:ph type="dt" idx="1"/>
          </p:nvPr>
        </p:nvSpPr>
        <p:spPr/>
        <p:txBody>
          <a:bodyPr/>
          <a:p>
            <a:r>
              <a:rPr lang="de-D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8053533-E4F1-4126-A5C9-AC4ADFCF842D}" type="slidenum">
              <a:t>&lt;#&gt;</a:t>
            </a:fld>
          </a:p>
        </p:txBody>
      </p:sp>
      <p:sp>
        <p:nvSpPr>
          <p:cNvPr id="8" name="PlaceHolder 7"/>
          <p:cNvSpPr>
            <a:spLocks noGrp="1"/>
          </p:cNvSpPr>
          <p:nvPr>
            <p:ph type="dt" idx="1"/>
          </p:nvPr>
        </p:nvSpPr>
        <p:spPr/>
        <p:txBody>
          <a:bodyPr/>
          <a:p>
            <a:r>
              <a:rPr lang="de-D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de-DE" sz="6000" spc="-1" strike="noStrike">
                <a:solidFill>
                  <a:srgbClr val="000000"/>
                </a:solidFill>
                <a:latin typeface="Calibri Light"/>
              </a:rPr>
              <a:t>Mastertitelformat bearbeiten</a:t>
            </a:r>
            <a:endParaRPr b="0" lang="de-DE"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de-DE" sz="1200" spc="-1" strike="noStrike">
                <a:solidFill>
                  <a:srgbClr val="8b8b8b"/>
                </a:solidFill>
                <a:latin typeface="Calibri"/>
              </a:defRPr>
            </a:lvl1pPr>
          </a:lstStyle>
          <a:p>
            <a:pPr>
              <a:lnSpc>
                <a:spcPct val="100000"/>
              </a:lnSpc>
              <a:buNone/>
            </a:pPr>
            <a:r>
              <a:rPr b="0" lang="de-DE" sz="1200" spc="-1" strike="noStrike">
                <a:solidFill>
                  <a:srgbClr val="8b8b8b"/>
                </a:solidFill>
                <a:latin typeface="Calibri"/>
              </a:rPr>
              <a:t>&lt;Datum/Uhrzeit&gt;</a:t>
            </a:r>
            <a:endParaRPr b="0" lang="de-DE"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de-DE" sz="1400" spc="-1" strike="noStrike">
                <a:latin typeface="Times New Roman"/>
              </a:defRPr>
            </a:lvl1pPr>
          </a:lstStyle>
          <a:p>
            <a:pPr algn="ctr">
              <a:buNone/>
            </a:pPr>
            <a:r>
              <a:rPr b="0" lang="de-DE" sz="1400" spc="-1" strike="noStrike">
                <a:latin typeface="Times New Roman"/>
              </a:rPr>
              <a:t>&lt;Fußzeile&gt;</a:t>
            </a:r>
            <a:endParaRPr b="0" lang="de-DE"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de-DE" sz="1200" spc="-1" strike="noStrike">
                <a:solidFill>
                  <a:srgbClr val="8b8b8b"/>
                </a:solidFill>
                <a:latin typeface="Calibri"/>
              </a:defRPr>
            </a:lvl1pPr>
          </a:lstStyle>
          <a:p>
            <a:pPr algn="r">
              <a:lnSpc>
                <a:spcPct val="100000"/>
              </a:lnSpc>
              <a:buNone/>
            </a:pPr>
            <a:fld id="{39185532-345F-4DD1-BEAC-D3E50F7D665B}" type="slidenum">
              <a:rPr b="0" lang="de-DE" sz="1200" spc="-1" strike="noStrike">
                <a:solidFill>
                  <a:srgbClr val="8b8b8b"/>
                </a:solidFill>
                <a:latin typeface="Calibri"/>
              </a:rPr>
              <a:t>&lt;Foliennummer&gt;</a:t>
            </a:fld>
            <a:endParaRPr b="0" lang="de-DE"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de-DE" sz="2800" spc="-1" strike="noStrike">
                <a:solidFill>
                  <a:srgbClr val="000000"/>
                </a:solidFill>
                <a:latin typeface="Calibri"/>
              </a:rPr>
              <a:t>Format des Gliederungstextes durch Klicken bearbeiten</a:t>
            </a:r>
            <a:endParaRPr b="0" lang="de-DE"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de-DE" sz="2000" spc="-1" strike="noStrike">
                <a:solidFill>
                  <a:srgbClr val="000000"/>
                </a:solidFill>
                <a:latin typeface="Calibri"/>
              </a:rPr>
              <a:t>Zweite Gliederungsebene</a:t>
            </a:r>
            <a:endParaRPr b="0" lang="de-DE"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de-DE" sz="1800" spc="-1" strike="noStrike">
                <a:solidFill>
                  <a:srgbClr val="000000"/>
                </a:solidFill>
                <a:latin typeface="Calibri"/>
              </a:rPr>
              <a:t>Dritte Gliederungsebene</a:t>
            </a:r>
            <a:endParaRPr b="0" lang="de-DE"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de-DE" sz="1800" spc="-1" strike="noStrike">
                <a:solidFill>
                  <a:srgbClr val="000000"/>
                </a:solidFill>
                <a:latin typeface="Calibri"/>
              </a:rPr>
              <a:t>Vierte Gliederungsebene</a:t>
            </a:r>
            <a:endParaRPr b="0" lang="de-DE"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de-DE" sz="2000" spc="-1" strike="noStrike">
                <a:solidFill>
                  <a:srgbClr val="000000"/>
                </a:solidFill>
                <a:latin typeface="Calibri"/>
              </a:rPr>
              <a:t>Fünfte Gliederungsebene</a:t>
            </a:r>
            <a:endParaRPr b="0" lang="de-DE"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de-DE" sz="2000" spc="-1" strike="noStrike">
                <a:solidFill>
                  <a:srgbClr val="000000"/>
                </a:solidFill>
                <a:latin typeface="Calibri"/>
              </a:rPr>
              <a:t>Sechste Gliederungsebene</a:t>
            </a:r>
            <a:endParaRPr b="0" lang="de-DE"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de-DE" sz="2000" spc="-1" strike="noStrike">
                <a:solidFill>
                  <a:srgbClr val="000000"/>
                </a:solidFill>
                <a:latin typeface="Calibri"/>
              </a:rPr>
              <a:t>Siebte Gliederungsebene</a:t>
            </a:r>
            <a:endParaRPr b="0" lang="de-DE"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creativecommons.org/licenses/by-sa/4.0/" TargetMode="External"/><Relationship Id="rId3" Type="http://schemas.openxmlformats.org/officeDocument/2006/relationships/image" Target="../media/image2.png"/><Relationship Id="rId4" Type="http://schemas.openxmlformats.org/officeDocument/2006/relationships/hyperlink" Target="https://www.unesco.de/sites/default/files/2020-01/Guidelines_on_the_Development_of_OER_Policies_2019.pdf" TargetMode="External"/><Relationship Id="rId5" Type="http://schemas.openxmlformats.org/officeDocument/2006/relationships/hyperlink" Target="https://liascript.github.io/course/?https://raw.githubusercontent.com/twillo-lehre-teilen/OER-Policy-Kit/main/OER_Policy_Kit.md#1" TargetMode="External"/><Relationship Id="rId6" Type="http://schemas.openxmlformats.org/officeDocument/2006/relationships/hyperlink" Target="https://www.unesco.de/sites/default/files/2020-01/Guidelines_on_the_Development_of_OER_Policies_2019.pdf" TargetMode="External"/><Relationship Id="rId7"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image" Target="../media/image3.png"/><Relationship Id="rId3" Type="http://schemas.openxmlformats.org/officeDocument/2006/relationships/hyperlink" Target="https://www.unesco.de/sites/default/files/2020-01/Guidelines_on_the_Development_of_OER_Policies_2019.pdf" TargetMode="External"/><Relationship Id="rId4" Type="http://schemas.openxmlformats.org/officeDocument/2006/relationships/image" Target="../media/image4.png"/><Relationship Id="rId5"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hyperlink" Target="https://creativecommons.org/licenses/by-sa/4.0/" TargetMode="External"/><Relationship Id="rId4" Type="http://schemas.openxmlformats.org/officeDocument/2006/relationships/image" Target="../media/image7.png"/><Relationship Id="rId5" Type="http://schemas.openxmlformats.org/officeDocument/2006/relationships/hyperlink" Target="https://www.unesco.de/sites/default/files/2020-01/Guidelines_on_the_Development_of_OER_Policies_2019.pdf" TargetMode="External"/><Relationship Id="rId6" Type="http://schemas.openxmlformats.org/officeDocument/2006/relationships/hyperlink" Target="https://docs.google.com/document/d/1fKveNZWtiFf4CH6zDilyy5QRHVZpXKasKm0QifEKHKo/edit#heading=h.ligmxc8jxzsm" TargetMode="External"/><Relationship Id="rId7" Type="http://schemas.openxmlformats.org/officeDocument/2006/relationships/hyperlink" Target="https://docs.google.com/document/d/1fKveNZWtiFf4CH6zDilyy5QRHVZpXKasKm0QifEKHKo/edit#heading=h.ox09x5xa6scp" TargetMode="External"/><Relationship Id="rId8"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s://creativecommons.org/licenses/by-sa/4.0/" TargetMode="External"/><Relationship Id="rId3" Type="http://schemas.openxmlformats.org/officeDocument/2006/relationships/image" Target="../media/image9.png"/><Relationship Id="rId4" Type="http://schemas.openxmlformats.org/officeDocument/2006/relationships/hyperlink" Target="https://www.unesco.de/sites/default/files/2020-01/Guidelines_on_the_Development_of_OER_Policies_2019.pdf" TargetMode="External"/><Relationship Id="rId5"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creativecommons.org/licenses/by-sa/4.0/" TargetMode="External"/><Relationship Id="rId3" Type="http://schemas.openxmlformats.org/officeDocument/2006/relationships/image" Target="../media/image11.png"/><Relationship Id="rId4" Type="http://schemas.openxmlformats.org/officeDocument/2006/relationships/hyperlink" Target="https://www.unesco.de/sites/default/files/2020-01/Guidelines_on_the_Development_of_OER_Policies_2019.pdf" TargetMode="External"/><Relationship Id="rId5"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hyperlink" Target="https://creativecommons.org/licenses/by-sa/4.0/" TargetMode="External"/><Relationship Id="rId3" Type="http://schemas.openxmlformats.org/officeDocument/2006/relationships/image" Target="../media/image13.png"/><Relationship Id="rId4" Type="http://schemas.openxmlformats.org/officeDocument/2006/relationships/hyperlink" Target="https://www.unesco.de/sites/default/files/2020-01/Guidelines_on_the_Development_of_OER_Policies_2019.pdf" TargetMode="External"/><Relationship Id="rId5"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hyperlink" Target="https://docs.google.com/document/d/1fKveNZWtiFf4CH6zDilyy5QRHVZpXKasKm0QifEKHKo/edit#heading=h.83pa1gq92vnv" TargetMode="External"/><Relationship Id="rId3" Type="http://schemas.openxmlformats.org/officeDocument/2006/relationships/hyperlink" Target="https://creativecommons.org/licenses/by-sa/4.0/" TargetMode="External"/><Relationship Id="rId4" Type="http://schemas.openxmlformats.org/officeDocument/2006/relationships/image" Target="../media/image16.png"/><Relationship Id="rId5" Type="http://schemas.openxmlformats.org/officeDocument/2006/relationships/hyperlink" Target="https://www.unesco.de/sites/default/files/2020-01/Guidelines_on_the_Development_of_OER_Policies_2019.pdf" TargetMode="External"/><Relationship Id="rId6"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hyperlink" Target="https://creativecommons.org/licenses/by-sa/4.0/" TargetMode="External"/><Relationship Id="rId3" Type="http://schemas.openxmlformats.org/officeDocument/2006/relationships/image" Target="../media/image18.png"/><Relationship Id="rId4" Type="http://schemas.openxmlformats.org/officeDocument/2006/relationships/hyperlink" Target="https://www.unesco.de/sites/default/files/2020-01/Guidelines_on_the_Development_of_OER_Policies_2019.pdf" TargetMode="External"/><Relationship Id="rId5"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Grafik 2" descr=""/>
          <p:cNvPicPr/>
          <p:nvPr/>
        </p:nvPicPr>
        <p:blipFill>
          <a:blip r:embed="rId1"/>
          <a:stretch/>
        </p:blipFill>
        <p:spPr>
          <a:xfrm>
            <a:off x="530280" y="1494720"/>
            <a:ext cx="3139920" cy="4429800"/>
          </a:xfrm>
          <a:prstGeom prst="rect">
            <a:avLst/>
          </a:prstGeom>
          <a:ln w="0">
            <a:solidFill>
              <a:srgbClr val="ffffff">
                <a:lumMod val="65000"/>
              </a:srgbClr>
            </a:solidFill>
          </a:ln>
        </p:spPr>
      </p:pic>
      <p:pic>
        <p:nvPicPr>
          <p:cNvPr id="42" name="Grafik 3" descr="">
            <a:hlinkClick r:id="rId2"/>
          </p:cNvPr>
          <p:cNvPicPr/>
          <p:nvPr/>
        </p:nvPicPr>
        <p:blipFill>
          <a:blip r:embed="rId3"/>
          <a:stretch/>
        </p:blipFill>
        <p:spPr>
          <a:xfrm>
            <a:off x="4437360" y="6321240"/>
            <a:ext cx="883080" cy="308880"/>
          </a:xfrm>
          <a:prstGeom prst="rect">
            <a:avLst/>
          </a:prstGeom>
          <a:ln w="0">
            <a:noFill/>
          </a:ln>
        </p:spPr>
      </p:pic>
      <p:sp>
        <p:nvSpPr>
          <p:cNvPr id="43" name="Textfeld 4"/>
          <p:cNvSpPr/>
          <p:nvPr/>
        </p:nvSpPr>
        <p:spPr>
          <a:xfrm>
            <a:off x="5328720" y="6266160"/>
            <a:ext cx="7227360" cy="576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800" spc="-1" strike="noStrike">
                <a:solidFill>
                  <a:srgbClr val="000000"/>
                </a:solidFill>
                <a:latin typeface="Calibri"/>
              </a:rPr>
              <a:t>Quelle: Guidelines on the development of open educational resources policies: UNESCO &amp; COMMONWEALTH OF LEARNING (2019) </a:t>
            </a:r>
            <a:br>
              <a:rPr sz="800"/>
            </a:br>
            <a:r>
              <a:rPr b="0" lang="en-US" sz="800" spc="-1" strike="noStrike" u="sng">
                <a:solidFill>
                  <a:srgbClr val="0563c1"/>
                </a:solidFill>
                <a:uFillTx/>
                <a:latin typeface="Calibri"/>
                <a:hlinkClick r:id="rId4"/>
              </a:rPr>
              <a:t>https://www.unesco.de/sites/default/files/2020-01/Guidelines_on_the_Development_of_OER_Policies_2019.pdf</a:t>
            </a:r>
            <a:endParaRPr b="0" lang="de-DE" sz="800" spc="-1" strike="noStrike">
              <a:latin typeface="Arial"/>
            </a:endParaRPr>
          </a:p>
          <a:p>
            <a:pPr>
              <a:lnSpc>
                <a:spcPct val="100000"/>
              </a:lnSpc>
              <a:buNone/>
            </a:pPr>
            <a:r>
              <a:rPr b="0" lang="en-US" sz="800" spc="-1" strike="noStrike">
                <a:solidFill>
                  <a:srgbClr val="000000"/>
                </a:solidFill>
                <a:latin typeface="Calibri"/>
              </a:rPr>
              <a:t>Deutsche Zusammenfassung für das OER Policy Kit: Frank Homp (2024)</a:t>
            </a:r>
            <a:br>
              <a:rPr sz="800"/>
            </a:br>
            <a:r>
              <a:rPr b="0" lang="en-US" sz="800" spc="-1" strike="noStrike">
                <a:solidFill>
                  <a:srgbClr val="000000"/>
                </a:solidFill>
                <a:latin typeface="Calibri"/>
              </a:rPr>
              <a:t>[[Link]]</a:t>
            </a:r>
            <a:endParaRPr b="0" lang="de-DE" sz="800" spc="-1" strike="noStrike">
              <a:latin typeface="Arial"/>
            </a:endParaRPr>
          </a:p>
        </p:txBody>
      </p:sp>
      <p:sp>
        <p:nvSpPr>
          <p:cNvPr id="44" name="Textfeld 9"/>
          <p:cNvSpPr/>
          <p:nvPr/>
        </p:nvSpPr>
        <p:spPr>
          <a:xfrm>
            <a:off x="4336920" y="1494720"/>
            <a:ext cx="7324560" cy="276264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0" lang="de-DE" sz="1300" spc="-1" strike="noStrike">
                <a:solidFill>
                  <a:srgbClr val="000000"/>
                </a:solidFill>
                <a:latin typeface="Roboto"/>
              </a:rPr>
              <a:t>Dieses Dokument ist ein Zusatzmaterial des </a:t>
            </a:r>
            <a:r>
              <a:rPr b="0" lang="de-DE" sz="1300" spc="-1" strike="noStrike">
                <a:solidFill>
                  <a:srgbClr val="000000"/>
                </a:solidFill>
                <a:latin typeface="Roboto"/>
                <a:hlinkClick r:id="rId5"/>
              </a:rPr>
              <a:t>OER-Policy Kits</a:t>
            </a:r>
            <a:r>
              <a:rPr b="0" lang="de-DE" sz="1300" spc="-1" strike="noStrike">
                <a:solidFill>
                  <a:srgbClr val="000000"/>
                </a:solidFill>
                <a:latin typeface="Roboto"/>
              </a:rPr>
              <a:t> bzw. eine Auskopplung aus dem dortigen Kapitel 02 "Entwurf" (Link), in dem es darum geht was Sie beim ersten Entwurf Ihres Policydokuments berücksichtigen sollten und welche Hilfsmittel Ihnen dabei zur Verfügung stehen. Dieses Dokument ist zugleich eine Zusammenfassung der </a:t>
            </a:r>
            <a:r>
              <a:rPr b="0" lang="en-GB" sz="1300" spc="-1" strike="noStrike">
                <a:solidFill>
                  <a:srgbClr val="000000"/>
                </a:solidFill>
                <a:latin typeface="Roboto"/>
              </a:rPr>
              <a:t>“</a:t>
            </a:r>
            <a:r>
              <a:rPr b="0" lang="en-GB" sz="1300" spc="-1" strike="noStrike" u="sng">
                <a:solidFill>
                  <a:srgbClr val="000000"/>
                </a:solidFill>
                <a:uFillTx/>
                <a:latin typeface="Roboto"/>
                <a:hlinkClick r:id="rId6"/>
              </a:rPr>
              <a:t>Guidelines on the development of open educational resources policies</a:t>
            </a:r>
            <a:r>
              <a:rPr b="0" lang="de-DE" sz="1300" spc="-1" strike="noStrike">
                <a:solidFill>
                  <a:srgbClr val="000000"/>
                </a:solidFill>
                <a:latin typeface="Roboto"/>
              </a:rPr>
              <a:t> </a:t>
            </a:r>
            <a:r>
              <a:rPr b="0" lang="en-GB" sz="1300" spc="-1" strike="noStrike">
                <a:solidFill>
                  <a:srgbClr val="000000"/>
                </a:solidFill>
                <a:latin typeface="Roboto"/>
              </a:rPr>
              <a:t>” (UNESCO &amp; COL, 2019), </a:t>
            </a:r>
            <a:r>
              <a:rPr b="0" lang="de-DE" sz="1300" spc="-1" strike="noStrike">
                <a:solidFill>
                  <a:srgbClr val="000000"/>
                </a:solidFill>
                <a:latin typeface="Roboto"/>
              </a:rPr>
              <a:t>ein sehr ausführliches Dokument, welches mitunter erst relevant wird, wenn Sie im Policyentwicklungsprozess schon etwas vorangeschritten sind, also tendenziell eher nichts für Anfänger:innen.</a:t>
            </a:r>
            <a:endParaRPr b="0" lang="de-DE" sz="1300" spc="-1" strike="noStrike">
              <a:latin typeface="Arial"/>
            </a:endParaRPr>
          </a:p>
        </p:txBody>
      </p:sp>
      <p:sp>
        <p:nvSpPr>
          <p:cNvPr id="45" name="Textfeld 10"/>
          <p:cNvSpPr/>
          <p:nvPr/>
        </p:nvSpPr>
        <p:spPr>
          <a:xfrm>
            <a:off x="428400" y="227880"/>
            <a:ext cx="11334960" cy="1070280"/>
          </a:xfrm>
          <a:prstGeom prst="rect">
            <a:avLst/>
          </a:prstGeom>
          <a:noFill/>
          <a:ln w="0">
            <a:noFill/>
          </a:ln>
        </p:spPr>
        <p:style>
          <a:lnRef idx="0"/>
          <a:fillRef idx="0"/>
          <a:effectRef idx="0"/>
          <a:fontRef idx="minor"/>
        </p:style>
        <p:txBody>
          <a:bodyPr lIns="90000" rIns="90000" tIns="45000" bIns="45000" anchor="t">
            <a:spAutoFit/>
          </a:bodyPr>
          <a:p>
            <a:pPr>
              <a:lnSpc>
                <a:spcPct val="115000"/>
              </a:lnSpc>
              <a:spcBef>
                <a:spcPts val="1599"/>
              </a:spcBef>
              <a:spcAft>
                <a:spcPts val="400"/>
              </a:spcAft>
              <a:buNone/>
            </a:pPr>
            <a:r>
              <a:rPr b="1" lang="de-DE" sz="2800" spc="-1" strike="noStrike">
                <a:solidFill>
                  <a:srgbClr val="000000"/>
                </a:solidFill>
                <a:latin typeface="Roboto"/>
              </a:rPr>
              <a:t>Walkthrough: Unesco Guidelines zur Erstellung von OER Policies </a:t>
            </a:r>
            <a:endParaRPr b="0" lang="de-DE"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 name="Grafik 3" descr="">
            <a:hlinkClick r:id="rId1"/>
          </p:cNvPr>
          <p:cNvPicPr/>
          <p:nvPr/>
        </p:nvPicPr>
        <p:blipFill>
          <a:blip r:embed="rId2"/>
          <a:stretch/>
        </p:blipFill>
        <p:spPr>
          <a:xfrm rot="16200000">
            <a:off x="10966320" y="5957280"/>
            <a:ext cx="883080" cy="308880"/>
          </a:xfrm>
          <a:prstGeom prst="rect">
            <a:avLst/>
          </a:prstGeom>
          <a:ln w="0">
            <a:noFill/>
          </a:ln>
        </p:spPr>
      </p:pic>
      <p:sp>
        <p:nvSpPr>
          <p:cNvPr id="47" name="Textfeld 5"/>
          <p:cNvSpPr/>
          <p:nvPr/>
        </p:nvSpPr>
        <p:spPr>
          <a:xfrm rot="16200000">
            <a:off x="8237160" y="2728080"/>
            <a:ext cx="7227360" cy="576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800" spc="-1" strike="noStrike">
                <a:solidFill>
                  <a:srgbClr val="000000"/>
                </a:solidFill>
                <a:latin typeface="Calibri"/>
              </a:rPr>
              <a:t>Quelle: Guidelines on the development of open educational resources policies: UNESCO &amp; COMMONWEALTH OF LEARNING (2019) </a:t>
            </a:r>
            <a:br>
              <a:rPr sz="800"/>
            </a:br>
            <a:r>
              <a:rPr b="0" lang="en-US" sz="800" spc="-1" strike="noStrike" u="sng">
                <a:solidFill>
                  <a:srgbClr val="0563c1"/>
                </a:solidFill>
                <a:uFillTx/>
                <a:latin typeface="Calibri"/>
                <a:hlinkClick r:id="rId3"/>
              </a:rPr>
              <a:t>https://www.unesco.de/sites/default/files/2020-01/Guidelines_on_the_Development_of_OER_Policies_2019.pdf</a:t>
            </a:r>
            <a:endParaRPr b="0" lang="de-DE" sz="800" spc="-1" strike="noStrike">
              <a:latin typeface="Arial"/>
            </a:endParaRPr>
          </a:p>
          <a:p>
            <a:pPr>
              <a:lnSpc>
                <a:spcPct val="100000"/>
              </a:lnSpc>
              <a:buNone/>
            </a:pPr>
            <a:r>
              <a:rPr b="0" lang="en-US" sz="800" spc="-1" strike="noStrike">
                <a:solidFill>
                  <a:srgbClr val="000000"/>
                </a:solidFill>
                <a:latin typeface="Calibri"/>
              </a:rPr>
              <a:t>Deutsche Zusammenfassung für das OER Policy Kit: Frank Homp (2024)</a:t>
            </a:r>
            <a:br>
              <a:rPr sz="800"/>
            </a:br>
            <a:r>
              <a:rPr b="0" lang="en-US" sz="800" spc="-1" strike="noStrike">
                <a:solidFill>
                  <a:srgbClr val="000000"/>
                </a:solidFill>
                <a:latin typeface="Calibri"/>
              </a:rPr>
              <a:t>[[Link]]</a:t>
            </a:r>
            <a:endParaRPr b="0" lang="de-DE" sz="800" spc="-1" strike="noStrike">
              <a:latin typeface="Arial"/>
            </a:endParaRPr>
          </a:p>
        </p:txBody>
      </p:sp>
      <p:pic>
        <p:nvPicPr>
          <p:cNvPr id="48" name="Grafik 7" descr=""/>
          <p:cNvPicPr/>
          <p:nvPr/>
        </p:nvPicPr>
        <p:blipFill>
          <a:blip r:embed="rId4"/>
          <a:srcRect l="0" t="10578" r="0" b="0"/>
          <a:stretch/>
        </p:blipFill>
        <p:spPr>
          <a:xfrm>
            <a:off x="3070080" y="2322720"/>
            <a:ext cx="7280640" cy="3970800"/>
          </a:xfrm>
          <a:prstGeom prst="rect">
            <a:avLst/>
          </a:prstGeom>
          <a:ln w="0">
            <a:noFill/>
          </a:ln>
        </p:spPr>
      </p:pic>
      <p:sp>
        <p:nvSpPr>
          <p:cNvPr id="49" name="Textfeld 9"/>
          <p:cNvSpPr/>
          <p:nvPr/>
        </p:nvSpPr>
        <p:spPr>
          <a:xfrm>
            <a:off x="428400" y="1121040"/>
            <a:ext cx="10962000" cy="1614600"/>
          </a:xfrm>
          <a:prstGeom prst="rect">
            <a:avLst/>
          </a:prstGeom>
          <a:noFill/>
          <a:ln w="0">
            <a:noFill/>
          </a:ln>
        </p:spPr>
        <p:style>
          <a:lnRef idx="0"/>
          <a:fillRef idx="0"/>
          <a:effectRef idx="0"/>
          <a:fontRef idx="minor"/>
        </p:style>
        <p:txBody>
          <a:bodyPr lIns="90000" rIns="90000" tIns="45000" bIns="45000" anchor="t">
            <a:spAutoFit/>
          </a:bodyPr>
          <a:p>
            <a:pPr>
              <a:lnSpc>
                <a:spcPts val="2001"/>
              </a:lnSpc>
              <a:buNone/>
            </a:pPr>
            <a:r>
              <a:rPr b="0" lang="de-DE" sz="1400" spc="-1" strike="noStrike">
                <a:solidFill>
                  <a:srgbClr val="000000"/>
                </a:solidFill>
                <a:latin typeface="Roboto"/>
                <a:ea typeface="Roboto"/>
              </a:rPr>
              <a:t>Im Rahmen dieser englischsprachigen Leitlinie werden Sie anhand der folgenden </a:t>
            </a:r>
            <a:r>
              <a:rPr b="1" lang="de-DE" sz="1400" spc="-1" strike="noStrike">
                <a:solidFill>
                  <a:srgbClr val="000000"/>
                </a:solidFill>
                <a:latin typeface="Roboto"/>
                <a:ea typeface="Roboto"/>
              </a:rPr>
              <a:t>sieben  Kapitel </a:t>
            </a:r>
            <a:r>
              <a:rPr b="0" lang="de-DE" sz="1400" spc="-1" strike="noStrike">
                <a:solidFill>
                  <a:srgbClr val="000000"/>
                </a:solidFill>
                <a:latin typeface="Roboto"/>
                <a:ea typeface="Roboto"/>
              </a:rPr>
              <a:t>durch </a:t>
            </a:r>
            <a:r>
              <a:rPr b="1" lang="de-DE" sz="1400" spc="-1" strike="noStrike">
                <a:solidFill>
                  <a:srgbClr val="000000"/>
                </a:solidFill>
                <a:latin typeface="Roboto"/>
                <a:ea typeface="Roboto"/>
              </a:rPr>
              <a:t>sieben Phasen</a:t>
            </a:r>
            <a:r>
              <a:rPr b="0" lang="de-DE" sz="1400" spc="-1" strike="noStrike">
                <a:solidFill>
                  <a:srgbClr val="000000"/>
                </a:solidFill>
                <a:latin typeface="Roboto"/>
                <a:ea typeface="Roboto"/>
              </a:rPr>
              <a:t> des Entwicklungsprozesses an die Erstellung einer Policy herangeführt. </a:t>
            </a:r>
            <a:r>
              <a:rPr b="0" lang="de-DE" sz="1400" spc="-1" strike="noStrike">
                <a:solidFill>
                  <a:srgbClr val="454545"/>
                </a:solidFill>
                <a:latin typeface="Roboto"/>
                <a:ea typeface="Roboto"/>
              </a:rPr>
              <a:t>Jedes Kapitel beginnt mit einem </a:t>
            </a:r>
            <a:r>
              <a:rPr b="1" lang="de-DE" sz="1400" spc="-1" strike="noStrike">
                <a:solidFill>
                  <a:srgbClr val="454545"/>
                </a:solidFill>
                <a:latin typeface="Roboto"/>
                <a:ea typeface="Roboto"/>
              </a:rPr>
              <a:t>Abstract </a:t>
            </a:r>
            <a:r>
              <a:rPr b="0" lang="de-DE" sz="1400" spc="-1" strike="noStrike">
                <a:solidFill>
                  <a:srgbClr val="454545"/>
                </a:solidFill>
                <a:latin typeface="Roboto"/>
                <a:ea typeface="Roboto"/>
              </a:rPr>
              <a:t>und einer Liste von drei bis fünf </a:t>
            </a:r>
            <a:r>
              <a:rPr b="1" lang="de-DE" sz="1400" spc="-1" strike="noStrike">
                <a:solidFill>
                  <a:srgbClr val="454545"/>
                </a:solidFill>
                <a:latin typeface="Roboto"/>
                <a:ea typeface="Roboto"/>
              </a:rPr>
              <a:t>(Lern-)Zielen</a:t>
            </a:r>
            <a:r>
              <a:rPr b="0" lang="de-DE" sz="1400" spc="-1" strike="noStrike">
                <a:solidFill>
                  <a:srgbClr val="454545"/>
                </a:solidFill>
                <a:latin typeface="Roboto"/>
                <a:ea typeface="Roboto"/>
              </a:rPr>
              <a:t>, die durch die Auseinandersetzung mit dem Kapitel angebahnt werden sollen. Jedes Kapitel endet mit ausführlichen </a:t>
            </a:r>
            <a:r>
              <a:rPr b="1" lang="de-DE" sz="1400" spc="-1" strike="noStrike">
                <a:solidFill>
                  <a:srgbClr val="454545"/>
                </a:solidFill>
                <a:latin typeface="Roboto"/>
                <a:ea typeface="Roboto"/>
              </a:rPr>
              <a:t>Leitfragen </a:t>
            </a:r>
            <a:r>
              <a:rPr b="0" lang="de-DE" sz="1400" spc="-1" strike="noStrike">
                <a:solidFill>
                  <a:srgbClr val="454545"/>
                </a:solidFill>
                <a:latin typeface="Roboto"/>
                <a:ea typeface="Roboto"/>
              </a:rPr>
              <a:t>(“Guiding Questions"), die die Leser:innen zu ersten Formulierungen für die OER Policy anregen sollen. </a:t>
            </a:r>
            <a:endParaRPr b="0" lang="de-DE" sz="1400" spc="-1" strike="noStrike">
              <a:latin typeface="Arial"/>
            </a:endParaRPr>
          </a:p>
          <a:p>
            <a:pPr>
              <a:lnSpc>
                <a:spcPts val="2001"/>
              </a:lnSpc>
              <a:buNone/>
            </a:pPr>
            <a:endParaRPr b="0" lang="de-DE" sz="1400" spc="-1" strike="noStrike">
              <a:latin typeface="Arial"/>
            </a:endParaRPr>
          </a:p>
        </p:txBody>
      </p:sp>
      <p:sp>
        <p:nvSpPr>
          <p:cNvPr id="50" name="Textfeld 10"/>
          <p:cNvSpPr/>
          <p:nvPr/>
        </p:nvSpPr>
        <p:spPr>
          <a:xfrm>
            <a:off x="428400" y="227880"/>
            <a:ext cx="11334960" cy="1070280"/>
          </a:xfrm>
          <a:prstGeom prst="rect">
            <a:avLst/>
          </a:prstGeom>
          <a:noFill/>
          <a:ln w="0">
            <a:noFill/>
          </a:ln>
        </p:spPr>
        <p:style>
          <a:lnRef idx="0"/>
          <a:fillRef idx="0"/>
          <a:effectRef idx="0"/>
          <a:fontRef idx="minor"/>
        </p:style>
        <p:txBody>
          <a:bodyPr lIns="90000" rIns="90000" tIns="45000" bIns="45000" anchor="t">
            <a:spAutoFit/>
          </a:bodyPr>
          <a:p>
            <a:pPr>
              <a:lnSpc>
                <a:spcPct val="115000"/>
              </a:lnSpc>
              <a:spcBef>
                <a:spcPts val="1599"/>
              </a:spcBef>
              <a:spcAft>
                <a:spcPts val="400"/>
              </a:spcAft>
              <a:buNone/>
            </a:pPr>
            <a:r>
              <a:rPr b="1" lang="de-DE" sz="2800" spc="-1" strike="noStrike">
                <a:solidFill>
                  <a:srgbClr val="000000"/>
                </a:solidFill>
                <a:latin typeface="Roboto"/>
              </a:rPr>
              <a:t>Walkthrough: Unesco Guidelines zur Erstellung von OER Policies </a:t>
            </a:r>
            <a:endParaRPr b="0" lang="de-DE" sz="2800" spc="-1" strike="noStrike">
              <a:latin typeface="Arial"/>
            </a:endParaRPr>
          </a:p>
        </p:txBody>
      </p:sp>
      <p:sp>
        <p:nvSpPr>
          <p:cNvPr id="51" name="Textfeld 12"/>
          <p:cNvSpPr/>
          <p:nvPr/>
        </p:nvSpPr>
        <p:spPr>
          <a:xfrm>
            <a:off x="387000" y="5526720"/>
            <a:ext cx="7280640" cy="11552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de-DE" sz="1400" spc="-1" strike="noStrike">
                <a:solidFill>
                  <a:srgbClr val="454545"/>
                </a:solidFill>
                <a:latin typeface="Arial Unicode MS"/>
                <a:ea typeface="Arial Unicode MS"/>
              </a:rPr>
              <a:t>⚠ </a:t>
            </a:r>
            <a:r>
              <a:rPr b="1" lang="de-DE" sz="1400" spc="-1" strike="noStrike">
                <a:solidFill>
                  <a:srgbClr val="454545"/>
                </a:solidFill>
                <a:latin typeface="Arial Unicode MS"/>
                <a:ea typeface="Arial Unicode MS"/>
              </a:rPr>
              <a:t>Callout</a:t>
            </a:r>
            <a:r>
              <a:rPr b="1" lang="de-DE" sz="1400" spc="-1" strike="noStrike">
                <a:solidFill>
                  <a:srgbClr val="454545"/>
                </a:solidFill>
                <a:latin typeface="Roboto"/>
                <a:ea typeface="Roboto"/>
              </a:rPr>
              <a:t>: Policy =/= Policy</a:t>
            </a:r>
            <a:endParaRPr b="0" lang="de-DE" sz="1400" spc="-1" strike="noStrike">
              <a:latin typeface="Arial"/>
            </a:endParaRPr>
          </a:p>
          <a:p>
            <a:pPr algn="just">
              <a:lnSpc>
                <a:spcPct val="100000"/>
              </a:lnSpc>
              <a:buNone/>
            </a:pPr>
            <a:r>
              <a:rPr b="0" lang="de-DE" sz="1400" spc="-1" strike="noStrike">
                <a:solidFill>
                  <a:srgbClr val="454545"/>
                </a:solidFill>
                <a:latin typeface="Roboto"/>
                <a:ea typeface="Roboto"/>
              </a:rPr>
              <a:t>Achtung: Hierbei wird unter “Policy” nicht (ausschließlich) das Dokument verstanden, was wir im Rahmen dieses Kits als Policy bezeichnen, sondern eher eine umfassende Strategie zur Förderung des Themas OER. Hierzu gehört natürlich auch das schriftliche Fixieren dieser Strategien.</a:t>
            </a:r>
            <a:endParaRPr b="0" lang="de-DE"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 name="Grafik 14" descr=""/>
          <p:cNvPicPr/>
          <p:nvPr/>
        </p:nvPicPr>
        <p:blipFill>
          <a:blip r:embed="rId1"/>
          <a:stretch/>
        </p:blipFill>
        <p:spPr>
          <a:xfrm>
            <a:off x="-72360" y="0"/>
            <a:ext cx="12336480" cy="6857640"/>
          </a:xfrm>
          <a:prstGeom prst="rect">
            <a:avLst/>
          </a:prstGeom>
          <a:ln w="0">
            <a:noFill/>
          </a:ln>
        </p:spPr>
      </p:pic>
      <p:pic>
        <p:nvPicPr>
          <p:cNvPr id="53" name="Grafik 16" descr=""/>
          <p:cNvPicPr/>
          <p:nvPr/>
        </p:nvPicPr>
        <p:blipFill>
          <a:blip r:embed="rId2"/>
          <a:stretch/>
        </p:blipFill>
        <p:spPr>
          <a:xfrm>
            <a:off x="-72360" y="0"/>
            <a:ext cx="12336480" cy="6857640"/>
          </a:xfrm>
          <a:prstGeom prst="rect">
            <a:avLst/>
          </a:prstGeom>
          <a:ln w="0">
            <a:noFill/>
          </a:ln>
        </p:spPr>
      </p:pic>
      <p:pic>
        <p:nvPicPr>
          <p:cNvPr id="54" name="Grafik 8" descr="">
            <a:hlinkClick r:id="rId3"/>
          </p:cNvPr>
          <p:cNvPicPr/>
          <p:nvPr/>
        </p:nvPicPr>
        <p:blipFill>
          <a:blip r:embed="rId4"/>
          <a:stretch/>
        </p:blipFill>
        <p:spPr>
          <a:xfrm>
            <a:off x="4437360" y="6321240"/>
            <a:ext cx="883080" cy="308880"/>
          </a:xfrm>
          <a:prstGeom prst="rect">
            <a:avLst/>
          </a:prstGeom>
          <a:ln w="0">
            <a:noFill/>
          </a:ln>
        </p:spPr>
      </p:pic>
      <p:sp>
        <p:nvSpPr>
          <p:cNvPr id="55" name="Textfeld 9"/>
          <p:cNvSpPr/>
          <p:nvPr/>
        </p:nvSpPr>
        <p:spPr>
          <a:xfrm>
            <a:off x="5328720" y="6266160"/>
            <a:ext cx="7227360" cy="576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800" spc="-1" strike="noStrike">
                <a:solidFill>
                  <a:srgbClr val="000000"/>
                </a:solidFill>
                <a:latin typeface="Calibri"/>
              </a:rPr>
              <a:t>Quelle: Guidelines on the development of open educational resources policies: UNESCO &amp; COMMONWEALTH OF LEARNING (2019) </a:t>
            </a:r>
            <a:br>
              <a:rPr sz="800"/>
            </a:br>
            <a:r>
              <a:rPr b="0" lang="en-US" sz="800" spc="-1" strike="noStrike" u="sng">
                <a:solidFill>
                  <a:srgbClr val="0563c1"/>
                </a:solidFill>
                <a:uFillTx/>
                <a:latin typeface="Calibri"/>
                <a:hlinkClick r:id="rId5"/>
              </a:rPr>
              <a:t>https://www.unesco.de/sites/default/files/2020-01/Guidelines_on_the_Development_of_OER_Policies_2019.pdf</a:t>
            </a:r>
            <a:endParaRPr b="0" lang="de-DE" sz="800" spc="-1" strike="noStrike">
              <a:latin typeface="Arial"/>
            </a:endParaRPr>
          </a:p>
          <a:p>
            <a:pPr>
              <a:lnSpc>
                <a:spcPct val="100000"/>
              </a:lnSpc>
              <a:buNone/>
            </a:pPr>
            <a:r>
              <a:rPr b="0" lang="en-US" sz="800" spc="-1" strike="noStrike">
                <a:solidFill>
                  <a:srgbClr val="000000"/>
                </a:solidFill>
                <a:latin typeface="Calibri"/>
              </a:rPr>
              <a:t>Deutsche Zusammenfassung für das OER Policy Kit: Frank Homp (2024)</a:t>
            </a:r>
            <a:br>
              <a:rPr sz="800"/>
            </a:br>
            <a:r>
              <a:rPr b="0" lang="en-US" sz="800" spc="-1" strike="noStrike">
                <a:solidFill>
                  <a:srgbClr val="000000"/>
                </a:solidFill>
                <a:latin typeface="Calibri"/>
              </a:rPr>
              <a:t>[[Link]]</a:t>
            </a:r>
            <a:endParaRPr b="0" lang="de-DE" sz="800" spc="-1" strike="noStrike">
              <a:latin typeface="Arial"/>
            </a:endParaRPr>
          </a:p>
        </p:txBody>
      </p:sp>
      <p:sp>
        <p:nvSpPr>
          <p:cNvPr id="56" name="Textfeld 11"/>
          <p:cNvSpPr/>
          <p:nvPr/>
        </p:nvSpPr>
        <p:spPr>
          <a:xfrm>
            <a:off x="4336920" y="441360"/>
            <a:ext cx="6165360" cy="4204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de-DE" sz="1800" spc="-1" strike="noStrike">
                <a:solidFill>
                  <a:srgbClr val="000000"/>
                </a:solidFill>
                <a:latin typeface="Roboto"/>
                <a:ea typeface="Roboto"/>
              </a:rPr>
              <a:t>Das erste Kapitel: “</a:t>
            </a:r>
            <a:r>
              <a:rPr b="1" i="1" lang="de-DE" sz="1800" spc="-1" strike="noStrike">
                <a:solidFill>
                  <a:srgbClr val="000000"/>
                </a:solidFill>
                <a:latin typeface="Roboto"/>
                <a:ea typeface="Roboto"/>
              </a:rPr>
              <a:t>Understanding the potential of OER</a:t>
            </a:r>
            <a:r>
              <a:rPr b="1" lang="de-DE" sz="1800" spc="-1" strike="noStrike">
                <a:solidFill>
                  <a:srgbClr val="000000"/>
                </a:solidFill>
                <a:latin typeface="Roboto"/>
                <a:ea typeface="Roboto"/>
              </a:rPr>
              <a:t>”</a:t>
            </a:r>
            <a:r>
              <a:rPr b="0" lang="de-DE" sz="1800" spc="-1" strike="noStrike">
                <a:solidFill>
                  <a:srgbClr val="000000"/>
                </a:solidFill>
                <a:latin typeface="Roboto"/>
                <a:ea typeface="Roboto"/>
              </a:rPr>
              <a:t> führt zunächst noch einmal grundlegend in das Konzept OER ein. Hierbei wird auch (ausführlich) auf offene Lizenzen eingegangen. </a:t>
            </a:r>
            <a:endParaRPr b="0" lang="de-DE" sz="1800" spc="-1" strike="noStrike">
              <a:latin typeface="Arial"/>
            </a:endParaRPr>
          </a:p>
          <a:p>
            <a:pPr>
              <a:lnSpc>
                <a:spcPct val="100000"/>
              </a:lnSpc>
              <a:buNone/>
            </a:pPr>
            <a:endParaRPr b="0" lang="de-DE" sz="1800" spc="-1" strike="noStrike">
              <a:latin typeface="Arial"/>
            </a:endParaRPr>
          </a:p>
          <a:p>
            <a:pPr>
              <a:lnSpc>
                <a:spcPct val="100000"/>
              </a:lnSpc>
              <a:buNone/>
            </a:pPr>
            <a:r>
              <a:rPr b="0" lang="de-DE" sz="1800" spc="-1" strike="noStrike">
                <a:solidFill>
                  <a:srgbClr val="000000"/>
                </a:solidFill>
                <a:latin typeface="Roboto"/>
                <a:ea typeface="Roboto"/>
              </a:rPr>
              <a:t>Ein Schwerpunkt des Kapitels bildet eine ausführliche Erläuterung des Zusammenhangs zwischen OER und den Sustainable Development Goals (SDG) der UN, insbesondere dem 4. SDG “</a:t>
            </a:r>
            <a:r>
              <a:rPr b="0" i="1" lang="de-DE" sz="1800" spc="-1" strike="noStrike">
                <a:solidFill>
                  <a:srgbClr val="000000"/>
                </a:solidFill>
                <a:latin typeface="Roboto"/>
                <a:ea typeface="Roboto"/>
              </a:rPr>
              <a:t>Chancengerechte und hochwertige Bildung</a:t>
            </a:r>
            <a:r>
              <a:rPr b="0" lang="de-DE" sz="1800" spc="-1" strike="noStrike">
                <a:solidFill>
                  <a:srgbClr val="000000"/>
                </a:solidFill>
                <a:latin typeface="Roboto"/>
                <a:ea typeface="Roboto"/>
              </a:rPr>
              <a:t>”. </a:t>
            </a:r>
            <a:endParaRPr b="0" lang="de-DE" sz="1800" spc="-1" strike="noStrike">
              <a:latin typeface="Arial"/>
            </a:endParaRPr>
          </a:p>
          <a:p>
            <a:pPr>
              <a:lnSpc>
                <a:spcPct val="100000"/>
              </a:lnSpc>
              <a:buNone/>
            </a:pPr>
            <a:endParaRPr b="0" lang="de-DE" sz="1800" spc="-1" strike="noStrike">
              <a:latin typeface="Arial"/>
            </a:endParaRPr>
          </a:p>
          <a:p>
            <a:pPr>
              <a:lnSpc>
                <a:spcPct val="100000"/>
              </a:lnSpc>
              <a:buNone/>
            </a:pPr>
            <a:r>
              <a:rPr b="0" lang="de-DE" sz="1800" spc="-1" strike="noStrike">
                <a:solidFill>
                  <a:srgbClr val="000000"/>
                </a:solidFill>
                <a:latin typeface="Roboto"/>
                <a:ea typeface="Roboto"/>
              </a:rPr>
              <a:t>(Siehe hierzu auch im Kapitel 1 des Policy Kits der Abschnitt “</a:t>
            </a:r>
            <a:r>
              <a:rPr b="0" lang="de-DE" sz="1800" spc="-1" strike="noStrike" u="sng">
                <a:solidFill>
                  <a:srgbClr val="0563c1"/>
                </a:solidFill>
                <a:uFillTx/>
                <a:latin typeface="Roboto"/>
                <a:ea typeface="Roboto"/>
                <a:hlinkClick r:id="rId6"/>
              </a:rPr>
              <a:t>Themen</a:t>
            </a:r>
            <a:r>
              <a:rPr b="0" lang="de-DE" sz="1800" spc="-1" strike="noStrike">
                <a:solidFill>
                  <a:srgbClr val="000000"/>
                </a:solidFill>
                <a:latin typeface="Roboto"/>
                <a:ea typeface="Roboto"/>
              </a:rPr>
              <a:t>” oder der Exkurs “</a:t>
            </a:r>
            <a:r>
              <a:rPr b="0" lang="de-DE" sz="1800" spc="-1" strike="noStrike" u="sng">
                <a:solidFill>
                  <a:srgbClr val="0563c1"/>
                </a:solidFill>
                <a:uFillTx/>
                <a:latin typeface="Roboto"/>
                <a:ea typeface="Roboto"/>
                <a:hlinkClick r:id="rId7"/>
              </a:rPr>
              <a:t>OER und Nachhaltigkeit</a:t>
            </a:r>
            <a:r>
              <a:rPr b="0" lang="de-DE" sz="1800" spc="-1" strike="noStrike">
                <a:solidFill>
                  <a:srgbClr val="000000"/>
                </a:solidFill>
                <a:latin typeface="Roboto"/>
                <a:ea typeface="Roboto"/>
              </a:rPr>
              <a:t>”).</a:t>
            </a:r>
            <a:endParaRPr b="0" lang="de-DE"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 name="Grafik 7" descr=""/>
          <p:cNvPicPr/>
          <p:nvPr/>
        </p:nvPicPr>
        <p:blipFill>
          <a:blip r:embed="rId1"/>
          <a:stretch/>
        </p:blipFill>
        <p:spPr>
          <a:xfrm>
            <a:off x="-72360" y="0"/>
            <a:ext cx="12336480" cy="6857640"/>
          </a:xfrm>
          <a:prstGeom prst="rect">
            <a:avLst/>
          </a:prstGeom>
          <a:ln w="0">
            <a:noFill/>
          </a:ln>
        </p:spPr>
      </p:pic>
      <p:sp>
        <p:nvSpPr>
          <p:cNvPr id="58" name="Textfeld 8"/>
          <p:cNvSpPr/>
          <p:nvPr/>
        </p:nvSpPr>
        <p:spPr>
          <a:xfrm>
            <a:off x="4336920" y="441360"/>
            <a:ext cx="7541280" cy="6081480"/>
          </a:xfrm>
          <a:prstGeom prst="rect">
            <a:avLst/>
          </a:prstGeom>
          <a:noFill/>
          <a:ln w="0">
            <a:noFill/>
          </a:ln>
        </p:spPr>
        <p:style>
          <a:lnRef idx="0"/>
          <a:fillRef idx="0"/>
          <a:effectRef idx="0"/>
          <a:fontRef idx="minor"/>
        </p:style>
        <p:txBody>
          <a:bodyPr lIns="90000" rIns="90000" tIns="45000" bIns="45000" anchor="t">
            <a:spAutoFit/>
          </a:bodyPr>
          <a:p>
            <a:pPr>
              <a:lnSpc>
                <a:spcPct val="115000"/>
              </a:lnSpc>
              <a:buNone/>
            </a:pPr>
            <a:r>
              <a:rPr b="1" lang="de-DE" sz="1800" spc="-1" strike="noStrike">
                <a:solidFill>
                  <a:srgbClr val="000000"/>
                </a:solidFill>
                <a:latin typeface="Roboto"/>
                <a:ea typeface="Roboto"/>
              </a:rPr>
              <a:t>Im 2. Kapitel: </a:t>
            </a:r>
            <a:r>
              <a:rPr b="1" i="1" lang="de-DE" sz="1800" spc="-1" strike="noStrike">
                <a:solidFill>
                  <a:srgbClr val="000000"/>
                </a:solidFill>
                <a:latin typeface="Roboto"/>
                <a:ea typeface="Roboto"/>
              </a:rPr>
              <a:t>“Determining the OER policy vision”</a:t>
            </a:r>
            <a:r>
              <a:rPr b="1" lang="de-DE" sz="1800" spc="-1" strike="noStrike">
                <a:solidFill>
                  <a:srgbClr val="000000"/>
                </a:solidFill>
                <a:latin typeface="Roboto"/>
                <a:ea typeface="Roboto"/>
              </a:rPr>
              <a:t> </a:t>
            </a:r>
            <a:r>
              <a:rPr b="0" lang="de-DE" sz="1800" spc="-1" strike="noStrike">
                <a:solidFill>
                  <a:srgbClr val="000000"/>
                </a:solidFill>
                <a:latin typeface="Roboto"/>
                <a:ea typeface="Roboto"/>
              </a:rPr>
              <a:t>geht es zunächst kurz darum, was</a:t>
            </a:r>
            <a:r>
              <a:rPr b="1" lang="de-DE" sz="1800" spc="-1" strike="noStrike">
                <a:solidFill>
                  <a:srgbClr val="000000"/>
                </a:solidFill>
                <a:latin typeface="Roboto"/>
                <a:ea typeface="Roboto"/>
              </a:rPr>
              <a:t> eine Policy ist</a:t>
            </a:r>
            <a:r>
              <a:rPr b="0" lang="de-DE" sz="1800" spc="-1" strike="noStrike">
                <a:solidFill>
                  <a:srgbClr val="000000"/>
                </a:solidFill>
                <a:latin typeface="Roboto"/>
                <a:ea typeface="Roboto"/>
              </a:rPr>
              <a:t>. Im Anschluss wird dazu angeregt, Überlegungen anzustellen, </a:t>
            </a:r>
            <a:r>
              <a:rPr b="1" lang="de-DE" sz="1800" spc="-1" strike="noStrike">
                <a:solidFill>
                  <a:srgbClr val="000000"/>
                </a:solidFill>
                <a:latin typeface="Roboto"/>
                <a:ea typeface="Roboto"/>
              </a:rPr>
              <a:t>welchen Herausforderungen </a:t>
            </a:r>
            <a:r>
              <a:rPr b="0" lang="de-DE" sz="1800" spc="-1" strike="noStrike">
                <a:solidFill>
                  <a:srgbClr val="000000"/>
                </a:solidFill>
                <a:latin typeface="Roboto"/>
                <a:ea typeface="Roboto"/>
              </a:rPr>
              <a:t>bzw. Problemen in der Lehre durch die Nutzung von OER begegnet werden soll. Diese Überlegungen formen </a:t>
            </a:r>
            <a:r>
              <a:rPr b="1" lang="de-DE" sz="1800" spc="-1" strike="noStrike">
                <a:solidFill>
                  <a:srgbClr val="000000"/>
                </a:solidFill>
                <a:latin typeface="Roboto"/>
                <a:ea typeface="Roboto"/>
              </a:rPr>
              <a:t>die Vision, den Kern der Policy</a:t>
            </a:r>
            <a:r>
              <a:rPr b="0" lang="de-DE" sz="1800" spc="-1" strike="noStrike">
                <a:solidFill>
                  <a:srgbClr val="000000"/>
                </a:solidFill>
                <a:latin typeface="Roboto"/>
                <a:ea typeface="Roboto"/>
              </a:rPr>
              <a:t>. </a:t>
            </a:r>
            <a:endParaRPr b="0" lang="de-DE" sz="1800" spc="-1" strike="noStrike">
              <a:latin typeface="Arial"/>
            </a:endParaRPr>
          </a:p>
          <a:p>
            <a:pPr>
              <a:lnSpc>
                <a:spcPct val="115000"/>
              </a:lnSpc>
              <a:buNone/>
            </a:pPr>
            <a:r>
              <a:rPr b="0" lang="de-DE" sz="1800" spc="-1" strike="noStrike">
                <a:solidFill>
                  <a:srgbClr val="000000"/>
                </a:solidFill>
                <a:latin typeface="Roboto"/>
                <a:ea typeface="Roboto"/>
              </a:rPr>
              <a:t>Hierbei sollen drei Perspektiven helfen das Denken zu strukturieren </a:t>
            </a:r>
            <a:endParaRPr b="0" lang="de-DE" sz="1800" spc="-1" strike="noStrike">
              <a:latin typeface="Arial"/>
            </a:endParaRPr>
          </a:p>
          <a:p>
            <a:pPr lvl="1" marL="800280" indent="-343080">
              <a:lnSpc>
                <a:spcPct val="115000"/>
              </a:lnSpc>
              <a:buClr>
                <a:srgbClr val="000000"/>
              </a:buClr>
              <a:buFont typeface="StarSymbol"/>
              <a:buAutoNum type="arabicParenR"/>
            </a:pPr>
            <a:r>
              <a:rPr b="0" lang="de-DE" sz="1800" spc="-1" strike="noStrike">
                <a:solidFill>
                  <a:srgbClr val="000000"/>
                </a:solidFill>
                <a:latin typeface="Roboto"/>
                <a:ea typeface="Roboto"/>
              </a:rPr>
              <a:t>Seeing ahead and behind, </a:t>
            </a:r>
            <a:endParaRPr b="0" lang="de-DE" sz="1800" spc="-1" strike="noStrike">
              <a:latin typeface="Arial"/>
            </a:endParaRPr>
          </a:p>
          <a:p>
            <a:pPr lvl="1" marL="800280" indent="-343080">
              <a:lnSpc>
                <a:spcPct val="115000"/>
              </a:lnSpc>
              <a:buClr>
                <a:srgbClr val="000000"/>
              </a:buClr>
              <a:buFont typeface="StarSymbol"/>
              <a:buAutoNum type="arabicParenR"/>
            </a:pPr>
            <a:r>
              <a:rPr b="0" lang="de-DE" sz="1800" spc="-1" strike="noStrike">
                <a:solidFill>
                  <a:srgbClr val="000000"/>
                </a:solidFill>
                <a:latin typeface="Roboto"/>
                <a:ea typeface="Roboto"/>
              </a:rPr>
              <a:t>down and below und </a:t>
            </a:r>
            <a:endParaRPr b="0" lang="de-DE" sz="1800" spc="-1" strike="noStrike">
              <a:latin typeface="Arial"/>
            </a:endParaRPr>
          </a:p>
          <a:p>
            <a:pPr lvl="1" marL="800280" indent="-343080">
              <a:lnSpc>
                <a:spcPct val="115000"/>
              </a:lnSpc>
              <a:buClr>
                <a:srgbClr val="000000"/>
              </a:buClr>
              <a:buFont typeface="StarSymbol"/>
              <a:buAutoNum type="arabicParenR"/>
            </a:pPr>
            <a:r>
              <a:rPr b="0" lang="de-DE" sz="1800" spc="-1" strike="noStrike">
                <a:solidFill>
                  <a:srgbClr val="000000"/>
                </a:solidFill>
                <a:latin typeface="Roboto"/>
                <a:ea typeface="Roboto"/>
              </a:rPr>
              <a:t>beside and beyond </a:t>
            </a:r>
            <a:endParaRPr b="0" lang="de-DE" sz="1800" spc="-1" strike="noStrike">
              <a:latin typeface="Arial"/>
            </a:endParaRPr>
          </a:p>
          <a:p>
            <a:pPr>
              <a:lnSpc>
                <a:spcPct val="115000"/>
              </a:lnSpc>
              <a:buNone/>
            </a:pPr>
            <a:endParaRPr b="0" lang="de-DE" sz="1800" spc="-1" strike="noStrike">
              <a:latin typeface="Arial"/>
            </a:endParaRPr>
          </a:p>
          <a:p>
            <a:pPr>
              <a:lnSpc>
                <a:spcPct val="115000"/>
              </a:lnSpc>
              <a:buNone/>
            </a:pPr>
            <a:r>
              <a:rPr b="0" lang="de-DE" sz="1800" spc="-1" strike="noStrike">
                <a:solidFill>
                  <a:srgbClr val="000000"/>
                </a:solidFill>
                <a:latin typeface="Roboto"/>
                <a:ea typeface="Roboto"/>
              </a:rPr>
              <a:t>Außerdem soll sich darüber Gedanken gemacht werden, in welchem Ausmaß OER in das Lehren und Lernen integriert werden soll: </a:t>
            </a:r>
            <a:endParaRPr b="0" lang="de-DE" sz="1800" spc="-1" strike="noStrike">
              <a:latin typeface="Arial"/>
            </a:endParaRPr>
          </a:p>
          <a:p>
            <a:pPr lvl="1" marL="800280" indent="-343080">
              <a:lnSpc>
                <a:spcPct val="115000"/>
              </a:lnSpc>
              <a:buClr>
                <a:srgbClr val="000000"/>
              </a:buClr>
              <a:buFont typeface="StarSymbol"/>
              <a:buAutoNum type="arabicParenR"/>
            </a:pPr>
            <a:r>
              <a:rPr b="0" lang="de-DE" sz="1800" spc="-1" strike="noStrike">
                <a:solidFill>
                  <a:srgbClr val="000000"/>
                </a:solidFill>
                <a:latin typeface="Roboto"/>
                <a:ea typeface="Roboto"/>
              </a:rPr>
              <a:t>Substitution </a:t>
            </a:r>
            <a:endParaRPr b="0" lang="de-DE" sz="1800" spc="-1" strike="noStrike">
              <a:latin typeface="Arial"/>
            </a:endParaRPr>
          </a:p>
          <a:p>
            <a:pPr lvl="1" marL="800280" indent="-343080">
              <a:lnSpc>
                <a:spcPct val="115000"/>
              </a:lnSpc>
              <a:buClr>
                <a:srgbClr val="000000"/>
              </a:buClr>
              <a:buFont typeface="StarSymbol"/>
              <a:buAutoNum type="arabicParenR"/>
            </a:pPr>
            <a:r>
              <a:rPr b="0" lang="de-DE" sz="1800" spc="-1" strike="noStrike">
                <a:solidFill>
                  <a:srgbClr val="000000"/>
                </a:solidFill>
                <a:latin typeface="Roboto"/>
                <a:ea typeface="Roboto"/>
              </a:rPr>
              <a:t>Augmentation </a:t>
            </a:r>
            <a:endParaRPr b="0" lang="de-DE" sz="1800" spc="-1" strike="noStrike">
              <a:latin typeface="Arial"/>
            </a:endParaRPr>
          </a:p>
          <a:p>
            <a:pPr lvl="1" marL="800280" indent="-343080">
              <a:lnSpc>
                <a:spcPct val="115000"/>
              </a:lnSpc>
              <a:buClr>
                <a:srgbClr val="000000"/>
              </a:buClr>
              <a:buFont typeface="StarSymbol"/>
              <a:buAutoNum type="arabicParenR"/>
            </a:pPr>
            <a:r>
              <a:rPr b="0" lang="de-DE" sz="1800" spc="-1" strike="noStrike">
                <a:solidFill>
                  <a:srgbClr val="000000"/>
                </a:solidFill>
                <a:latin typeface="Roboto"/>
                <a:ea typeface="Roboto"/>
              </a:rPr>
              <a:t>Modification und </a:t>
            </a:r>
            <a:endParaRPr b="0" lang="de-DE" sz="1800" spc="-1" strike="noStrike">
              <a:latin typeface="Arial"/>
            </a:endParaRPr>
          </a:p>
          <a:p>
            <a:pPr lvl="1" marL="800280" indent="-343080">
              <a:lnSpc>
                <a:spcPct val="115000"/>
              </a:lnSpc>
              <a:buClr>
                <a:srgbClr val="000000"/>
              </a:buClr>
              <a:buFont typeface="StarSymbol"/>
              <a:buAutoNum type="arabicParenR"/>
            </a:pPr>
            <a:r>
              <a:rPr b="0" lang="de-DE" sz="1800" spc="-1" strike="noStrike">
                <a:solidFill>
                  <a:srgbClr val="000000"/>
                </a:solidFill>
                <a:latin typeface="Roboto"/>
                <a:ea typeface="Roboto"/>
              </a:rPr>
              <a:t>Redefinition.</a:t>
            </a:r>
            <a:endParaRPr b="0" lang="de-DE" sz="1800" spc="-1" strike="noStrike">
              <a:latin typeface="Arial"/>
            </a:endParaRPr>
          </a:p>
        </p:txBody>
      </p:sp>
      <p:pic>
        <p:nvPicPr>
          <p:cNvPr id="59" name="Grafik 9" descr="">
            <a:hlinkClick r:id="rId2"/>
          </p:cNvPr>
          <p:cNvPicPr/>
          <p:nvPr/>
        </p:nvPicPr>
        <p:blipFill>
          <a:blip r:embed="rId3"/>
          <a:stretch/>
        </p:blipFill>
        <p:spPr>
          <a:xfrm>
            <a:off x="4437360" y="6321240"/>
            <a:ext cx="883080" cy="308880"/>
          </a:xfrm>
          <a:prstGeom prst="rect">
            <a:avLst/>
          </a:prstGeom>
          <a:ln w="0">
            <a:noFill/>
          </a:ln>
        </p:spPr>
      </p:pic>
      <p:sp>
        <p:nvSpPr>
          <p:cNvPr id="60" name="Textfeld 10"/>
          <p:cNvSpPr/>
          <p:nvPr/>
        </p:nvSpPr>
        <p:spPr>
          <a:xfrm>
            <a:off x="5328720" y="6266160"/>
            <a:ext cx="7227360" cy="576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800" spc="-1" strike="noStrike">
                <a:solidFill>
                  <a:srgbClr val="000000"/>
                </a:solidFill>
                <a:latin typeface="Calibri"/>
              </a:rPr>
              <a:t>Quelle: Guidelines on the development of open educational resources policies: UNESCO &amp; COMMONWEALTH OF LEARNING (2019) </a:t>
            </a:r>
            <a:br>
              <a:rPr sz="800"/>
            </a:br>
            <a:r>
              <a:rPr b="0" lang="en-US" sz="800" spc="-1" strike="noStrike" u="sng">
                <a:solidFill>
                  <a:srgbClr val="0563c1"/>
                </a:solidFill>
                <a:uFillTx/>
                <a:latin typeface="Calibri"/>
                <a:hlinkClick r:id="rId4"/>
              </a:rPr>
              <a:t>https://www.unesco.de/sites/default/files/2020-01/Guidelines_on_the_Development_of_OER_Policies_2019.pdf</a:t>
            </a:r>
            <a:endParaRPr b="0" lang="de-DE" sz="800" spc="-1" strike="noStrike">
              <a:latin typeface="Arial"/>
            </a:endParaRPr>
          </a:p>
          <a:p>
            <a:pPr>
              <a:lnSpc>
                <a:spcPct val="100000"/>
              </a:lnSpc>
              <a:buNone/>
            </a:pPr>
            <a:r>
              <a:rPr b="0" lang="en-US" sz="800" spc="-1" strike="noStrike">
                <a:solidFill>
                  <a:srgbClr val="000000"/>
                </a:solidFill>
                <a:latin typeface="Calibri"/>
              </a:rPr>
              <a:t>Deutsche Zusammenfassung für das OER Policy Kit: Frank Homp (2024)</a:t>
            </a:r>
            <a:br>
              <a:rPr sz="800"/>
            </a:br>
            <a:r>
              <a:rPr b="0" lang="en-US" sz="800" spc="-1" strike="noStrike">
                <a:solidFill>
                  <a:srgbClr val="000000"/>
                </a:solidFill>
                <a:latin typeface="Calibri"/>
              </a:rPr>
              <a:t>[[Link]]</a:t>
            </a:r>
            <a:endParaRPr b="0" lang="de-DE" sz="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1" name="Grafik 4" descr=""/>
          <p:cNvPicPr/>
          <p:nvPr/>
        </p:nvPicPr>
        <p:blipFill>
          <a:blip r:embed="rId1"/>
          <a:stretch/>
        </p:blipFill>
        <p:spPr>
          <a:xfrm>
            <a:off x="-72360" y="0"/>
            <a:ext cx="12336480" cy="6857640"/>
          </a:xfrm>
          <a:prstGeom prst="rect">
            <a:avLst/>
          </a:prstGeom>
          <a:ln w="0">
            <a:noFill/>
          </a:ln>
        </p:spPr>
      </p:pic>
      <p:pic>
        <p:nvPicPr>
          <p:cNvPr id="62" name="Grafik 7" descr="">
            <a:hlinkClick r:id="rId2"/>
          </p:cNvPr>
          <p:cNvPicPr/>
          <p:nvPr/>
        </p:nvPicPr>
        <p:blipFill>
          <a:blip r:embed="rId3"/>
          <a:stretch/>
        </p:blipFill>
        <p:spPr>
          <a:xfrm>
            <a:off x="4437360" y="6321240"/>
            <a:ext cx="883080" cy="308880"/>
          </a:xfrm>
          <a:prstGeom prst="rect">
            <a:avLst/>
          </a:prstGeom>
          <a:ln w="0">
            <a:noFill/>
          </a:ln>
        </p:spPr>
      </p:pic>
      <p:sp>
        <p:nvSpPr>
          <p:cNvPr id="63" name="Textfeld 8"/>
          <p:cNvSpPr/>
          <p:nvPr/>
        </p:nvSpPr>
        <p:spPr>
          <a:xfrm>
            <a:off x="5328720" y="6266160"/>
            <a:ext cx="7227360" cy="576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800" spc="-1" strike="noStrike">
                <a:solidFill>
                  <a:srgbClr val="000000"/>
                </a:solidFill>
                <a:latin typeface="Calibri"/>
              </a:rPr>
              <a:t>Quelle: Guidelines on the development of open educational resources policies: UNESCO and COMMONWEALTH OF LEARNING (2019) </a:t>
            </a:r>
            <a:br>
              <a:rPr sz="800"/>
            </a:br>
            <a:r>
              <a:rPr b="0" lang="en-US" sz="800" spc="-1" strike="noStrike" u="sng">
                <a:solidFill>
                  <a:srgbClr val="0563c1"/>
                </a:solidFill>
                <a:uFillTx/>
                <a:latin typeface="Calibri"/>
                <a:hlinkClick r:id="rId4"/>
              </a:rPr>
              <a:t>https://www.unesco.de/sites/default/files/2020-01/Guidelines_on_the_Development_of_OER_Policies_2019.pdf</a:t>
            </a:r>
            <a:endParaRPr b="0" lang="de-DE" sz="800" spc="-1" strike="noStrike">
              <a:latin typeface="Arial"/>
            </a:endParaRPr>
          </a:p>
          <a:p>
            <a:pPr>
              <a:lnSpc>
                <a:spcPct val="100000"/>
              </a:lnSpc>
              <a:buNone/>
            </a:pPr>
            <a:r>
              <a:rPr b="0" lang="en-US" sz="800" spc="-1" strike="noStrike">
                <a:solidFill>
                  <a:srgbClr val="000000"/>
                </a:solidFill>
                <a:latin typeface="Calibri"/>
              </a:rPr>
              <a:t>Deutsche Zusammenfassung für das OER Policy Kit: Frank Homp (2024)</a:t>
            </a:r>
            <a:br>
              <a:rPr sz="800"/>
            </a:br>
            <a:r>
              <a:rPr b="0" lang="en-US" sz="800" spc="-1" strike="noStrike">
                <a:solidFill>
                  <a:srgbClr val="000000"/>
                </a:solidFill>
                <a:latin typeface="Calibri"/>
              </a:rPr>
              <a:t>[[Link]]</a:t>
            </a:r>
            <a:endParaRPr b="0" lang="de-DE" sz="800" spc="-1" strike="noStrike">
              <a:latin typeface="Arial"/>
            </a:endParaRPr>
          </a:p>
        </p:txBody>
      </p:sp>
      <p:sp>
        <p:nvSpPr>
          <p:cNvPr id="64" name="Textfeld 9"/>
          <p:cNvSpPr/>
          <p:nvPr/>
        </p:nvSpPr>
        <p:spPr>
          <a:xfrm>
            <a:off x="4336920" y="441360"/>
            <a:ext cx="7541280" cy="5135400"/>
          </a:xfrm>
          <a:prstGeom prst="rect">
            <a:avLst/>
          </a:prstGeom>
          <a:noFill/>
          <a:ln w="0">
            <a:noFill/>
          </a:ln>
        </p:spPr>
        <p:style>
          <a:lnRef idx="0"/>
          <a:fillRef idx="0"/>
          <a:effectRef idx="0"/>
          <a:fontRef idx="minor"/>
        </p:style>
        <p:txBody>
          <a:bodyPr lIns="90000" rIns="90000" tIns="45000" bIns="45000" anchor="t">
            <a:spAutoFit/>
          </a:bodyPr>
          <a:p>
            <a:pPr>
              <a:lnSpc>
                <a:spcPct val="115000"/>
              </a:lnSpc>
              <a:buNone/>
            </a:pPr>
            <a:r>
              <a:rPr b="1" lang="de-DE" sz="1800" spc="-1" strike="noStrike">
                <a:solidFill>
                  <a:srgbClr val="000000"/>
                </a:solidFill>
                <a:latin typeface="Roboto"/>
                <a:ea typeface="Roboto"/>
              </a:rPr>
              <a:t>Im 3. Kapitel „Framing the OER policy“</a:t>
            </a:r>
            <a:r>
              <a:rPr b="0" lang="de-DE" sz="1800" spc="-1" strike="noStrike">
                <a:solidFill>
                  <a:srgbClr val="000000"/>
                </a:solidFill>
                <a:latin typeface="Roboto"/>
                <a:ea typeface="Roboto"/>
              </a:rPr>
              <a:t> kann anhand einer Matrix </a:t>
            </a:r>
            <a:r>
              <a:rPr b="1" lang="de-DE" sz="1800" spc="-1" strike="noStrike">
                <a:solidFill>
                  <a:srgbClr val="000000"/>
                </a:solidFill>
                <a:latin typeface="Roboto"/>
                <a:ea typeface="Roboto"/>
              </a:rPr>
              <a:t>Ausmaß und Umfang</a:t>
            </a:r>
            <a:r>
              <a:rPr b="0" lang="de-DE" sz="1800" spc="-1" strike="noStrike">
                <a:solidFill>
                  <a:srgbClr val="000000"/>
                </a:solidFill>
                <a:latin typeface="Roboto"/>
                <a:ea typeface="Roboto"/>
              </a:rPr>
              <a:t> (“scope &amp; scale”) der Policy festgelegt werden.</a:t>
            </a:r>
            <a:endParaRPr b="0" lang="de-DE" sz="1800" spc="-1" strike="noStrike">
              <a:latin typeface="Arial"/>
            </a:endParaRPr>
          </a:p>
          <a:p>
            <a:pPr>
              <a:lnSpc>
                <a:spcPct val="115000"/>
              </a:lnSpc>
              <a:buNone/>
            </a:pPr>
            <a:endParaRPr b="0" lang="de-DE" sz="1800" spc="-1" strike="noStrike">
              <a:latin typeface="Arial"/>
            </a:endParaRPr>
          </a:p>
          <a:p>
            <a:pPr>
              <a:lnSpc>
                <a:spcPct val="115000"/>
              </a:lnSpc>
              <a:buNone/>
            </a:pPr>
            <a:r>
              <a:rPr b="0" lang="de-DE" sz="1800" spc="-1" strike="noStrike">
                <a:solidFill>
                  <a:srgbClr val="000000"/>
                </a:solidFill>
                <a:latin typeface="Roboto"/>
                <a:ea typeface="Roboto"/>
              </a:rPr>
              <a:t>Hierbei sollte stets </a:t>
            </a:r>
            <a:r>
              <a:rPr b="1" lang="de-DE" sz="1800" spc="-1" strike="noStrike">
                <a:solidFill>
                  <a:srgbClr val="000000"/>
                </a:solidFill>
                <a:latin typeface="Roboto"/>
                <a:ea typeface="Roboto"/>
              </a:rPr>
              <a:t>der eigene Kontext</a:t>
            </a:r>
            <a:r>
              <a:rPr b="0" lang="de-DE" sz="1800" spc="-1" strike="noStrike">
                <a:solidFill>
                  <a:srgbClr val="000000"/>
                </a:solidFill>
                <a:latin typeface="Roboto"/>
                <a:ea typeface="Roboto"/>
              </a:rPr>
              <a:t> (i.e. die Hochschule) leitend sein. Das Kapitel nennt Deutschland als explizites Beispiel dafür, dass hier die Entwicklung von Policies in kleinerem Maßstab (“pilot-based policy”) sinnvoll ist, da man hier das Potenzial von OER erst noch auf experimenteller Basis durch (Pilot-)Projekte auslotet. </a:t>
            </a:r>
            <a:endParaRPr b="0" lang="de-DE" sz="1800" spc="-1" strike="noStrike">
              <a:latin typeface="Arial"/>
            </a:endParaRPr>
          </a:p>
          <a:p>
            <a:pPr>
              <a:lnSpc>
                <a:spcPct val="115000"/>
              </a:lnSpc>
              <a:buNone/>
            </a:pPr>
            <a:endParaRPr b="0" lang="de-DE" sz="1800" spc="-1" strike="noStrike">
              <a:latin typeface="Arial"/>
            </a:endParaRPr>
          </a:p>
          <a:p>
            <a:pPr>
              <a:lnSpc>
                <a:spcPct val="115000"/>
              </a:lnSpc>
              <a:buNone/>
            </a:pPr>
            <a:r>
              <a:rPr b="0" lang="de-DE" sz="1800" spc="-1" strike="noStrike">
                <a:solidFill>
                  <a:srgbClr val="000000"/>
                </a:solidFill>
                <a:latin typeface="Roboto"/>
                <a:ea typeface="Roboto"/>
              </a:rPr>
              <a:t>Das Kapitel thematisiert auch, welche Rolle Regulierungen bzw. Vorschriften bei der Umsetzung einer Policy spielen </a:t>
            </a:r>
            <a:endParaRPr b="0" lang="de-DE" sz="1800" spc="-1" strike="noStrike">
              <a:latin typeface="Arial"/>
            </a:endParaRPr>
          </a:p>
          <a:p>
            <a:pPr>
              <a:lnSpc>
                <a:spcPct val="115000"/>
              </a:lnSpc>
              <a:buNone/>
            </a:pPr>
            <a:endParaRPr b="0" lang="de-DE" sz="1800" spc="-1" strike="noStrike">
              <a:latin typeface="Arial"/>
            </a:endParaRPr>
          </a:p>
          <a:p>
            <a:pPr>
              <a:lnSpc>
                <a:spcPct val="115000"/>
              </a:lnSpc>
              <a:buNone/>
            </a:pPr>
            <a:r>
              <a:rPr b="0" lang="de-DE" sz="1800" spc="-1" strike="noStrike">
                <a:solidFill>
                  <a:srgbClr val="000000"/>
                </a:solidFill>
                <a:highlight>
                  <a:srgbClr val="ffff00"/>
                </a:highlight>
                <a:latin typeface="Roboto"/>
                <a:ea typeface="Roboto"/>
              </a:rPr>
              <a:t>(siehe Abschnitt: Muster Policy zum Thema  "empfehlend vs verpflichtend”</a:t>
            </a:r>
            <a:r>
              <a:rPr b="0" lang="de-DE" sz="1800" spc="-1" strike="noStrike">
                <a:solidFill>
                  <a:srgbClr val="000000"/>
                </a:solidFill>
                <a:latin typeface="Roboto"/>
                <a:ea typeface="Roboto"/>
              </a:rPr>
              <a:t>).</a:t>
            </a:r>
            <a:endParaRPr b="0" lang="de-DE"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5" name="Grafik 4" descr=""/>
          <p:cNvPicPr/>
          <p:nvPr/>
        </p:nvPicPr>
        <p:blipFill>
          <a:blip r:embed="rId1"/>
          <a:stretch/>
        </p:blipFill>
        <p:spPr>
          <a:xfrm>
            <a:off x="-72360" y="-6840"/>
            <a:ext cx="12336480" cy="6857640"/>
          </a:xfrm>
          <a:prstGeom prst="rect">
            <a:avLst/>
          </a:prstGeom>
          <a:ln w="0">
            <a:noFill/>
          </a:ln>
        </p:spPr>
      </p:pic>
      <p:pic>
        <p:nvPicPr>
          <p:cNvPr id="66" name="Grafik 7" descr="">
            <a:hlinkClick r:id="rId2"/>
          </p:cNvPr>
          <p:cNvPicPr/>
          <p:nvPr/>
        </p:nvPicPr>
        <p:blipFill>
          <a:blip r:embed="rId3"/>
          <a:stretch/>
        </p:blipFill>
        <p:spPr>
          <a:xfrm>
            <a:off x="4437360" y="6321240"/>
            <a:ext cx="883080" cy="308880"/>
          </a:xfrm>
          <a:prstGeom prst="rect">
            <a:avLst/>
          </a:prstGeom>
          <a:ln w="0">
            <a:noFill/>
          </a:ln>
        </p:spPr>
      </p:pic>
      <p:sp>
        <p:nvSpPr>
          <p:cNvPr id="67" name="Textfeld 8"/>
          <p:cNvSpPr/>
          <p:nvPr/>
        </p:nvSpPr>
        <p:spPr>
          <a:xfrm>
            <a:off x="5328720" y="6266160"/>
            <a:ext cx="7227360" cy="576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800" spc="-1" strike="noStrike">
                <a:solidFill>
                  <a:srgbClr val="000000"/>
                </a:solidFill>
                <a:latin typeface="Calibri"/>
              </a:rPr>
              <a:t>Quelle: Guidelines on the development of open educational resources policies: UNESCO and COMMONWEALTH OF LEARNING (2019) </a:t>
            </a:r>
            <a:br>
              <a:rPr sz="800"/>
            </a:br>
            <a:r>
              <a:rPr b="0" lang="en-US" sz="800" spc="-1" strike="noStrike" u="sng">
                <a:solidFill>
                  <a:srgbClr val="0563c1"/>
                </a:solidFill>
                <a:uFillTx/>
                <a:latin typeface="Calibri"/>
                <a:hlinkClick r:id="rId4"/>
              </a:rPr>
              <a:t>https://www.unesco.de/sites/default/files/2020-01/Guidelines_on_the_Development_of_OER_Policies_2019.pdf</a:t>
            </a:r>
            <a:endParaRPr b="0" lang="de-DE" sz="800" spc="-1" strike="noStrike">
              <a:latin typeface="Arial"/>
            </a:endParaRPr>
          </a:p>
          <a:p>
            <a:pPr>
              <a:lnSpc>
                <a:spcPct val="100000"/>
              </a:lnSpc>
              <a:buNone/>
            </a:pPr>
            <a:r>
              <a:rPr b="0" lang="en-US" sz="800" spc="-1" strike="noStrike">
                <a:solidFill>
                  <a:srgbClr val="000000"/>
                </a:solidFill>
                <a:latin typeface="Calibri"/>
              </a:rPr>
              <a:t>Deutsche Zusammenfassung für das OER Policy Kit: Frank Homp (2024)</a:t>
            </a:r>
            <a:br>
              <a:rPr sz="800"/>
            </a:br>
            <a:r>
              <a:rPr b="0" lang="en-US" sz="800" spc="-1" strike="noStrike">
                <a:solidFill>
                  <a:srgbClr val="000000"/>
                </a:solidFill>
                <a:latin typeface="Calibri"/>
              </a:rPr>
              <a:t>[[Link]]</a:t>
            </a:r>
            <a:endParaRPr b="0" lang="de-DE" sz="800" spc="-1" strike="noStrike">
              <a:latin typeface="Arial"/>
            </a:endParaRPr>
          </a:p>
        </p:txBody>
      </p:sp>
      <p:sp>
        <p:nvSpPr>
          <p:cNvPr id="68" name="Textfeld 9"/>
          <p:cNvSpPr/>
          <p:nvPr/>
        </p:nvSpPr>
        <p:spPr>
          <a:xfrm>
            <a:off x="4336920" y="441360"/>
            <a:ext cx="7541280" cy="6081480"/>
          </a:xfrm>
          <a:prstGeom prst="rect">
            <a:avLst/>
          </a:prstGeom>
          <a:noFill/>
          <a:ln w="0">
            <a:noFill/>
          </a:ln>
        </p:spPr>
        <p:style>
          <a:lnRef idx="0"/>
          <a:fillRef idx="0"/>
          <a:effectRef idx="0"/>
          <a:fontRef idx="minor"/>
        </p:style>
        <p:txBody>
          <a:bodyPr lIns="90000" rIns="90000" tIns="45000" bIns="45000" anchor="t">
            <a:spAutoFit/>
          </a:bodyPr>
          <a:p>
            <a:pPr>
              <a:lnSpc>
                <a:spcPct val="115000"/>
              </a:lnSpc>
              <a:buNone/>
            </a:pPr>
            <a:r>
              <a:rPr b="1" lang="de-DE" sz="1800" spc="-1" strike="noStrike">
                <a:solidFill>
                  <a:srgbClr val="000000"/>
                </a:solidFill>
                <a:latin typeface="Roboto"/>
                <a:ea typeface="Roboto"/>
              </a:rPr>
              <a:t>Das 4. Kapitel “Executing the gap analysis” </a:t>
            </a:r>
            <a:r>
              <a:rPr b="0" lang="de-DE" sz="1800" spc="-1" strike="noStrike">
                <a:solidFill>
                  <a:srgbClr val="000000"/>
                </a:solidFill>
                <a:latin typeface="Roboto"/>
                <a:ea typeface="Roboto"/>
              </a:rPr>
              <a:t>widmet sich dem </a:t>
            </a:r>
            <a:r>
              <a:rPr b="1" lang="de-DE" sz="1800" spc="-1" strike="noStrike">
                <a:solidFill>
                  <a:srgbClr val="000000"/>
                </a:solidFill>
                <a:latin typeface="Roboto"/>
                <a:ea typeface="Roboto"/>
              </a:rPr>
              <a:t>Verstehen der aktuellen Situation</a:t>
            </a:r>
            <a:r>
              <a:rPr b="0" lang="de-DE" sz="1800" spc="-1" strike="noStrike">
                <a:solidFill>
                  <a:srgbClr val="000000"/>
                </a:solidFill>
                <a:latin typeface="Roboto"/>
                <a:ea typeface="Roboto"/>
              </a:rPr>
              <a:t>, auf der die Policy aufbauen soll. </a:t>
            </a:r>
            <a:endParaRPr b="0" lang="de-DE" sz="1800" spc="-1" strike="noStrike">
              <a:latin typeface="Arial"/>
            </a:endParaRPr>
          </a:p>
          <a:p>
            <a:pPr>
              <a:lnSpc>
                <a:spcPct val="115000"/>
              </a:lnSpc>
              <a:buNone/>
            </a:pPr>
            <a:endParaRPr b="0" lang="de-DE" sz="1800" spc="-1" strike="noStrike">
              <a:latin typeface="Arial"/>
            </a:endParaRPr>
          </a:p>
          <a:p>
            <a:pPr>
              <a:lnSpc>
                <a:spcPct val="115000"/>
              </a:lnSpc>
              <a:buNone/>
            </a:pPr>
            <a:r>
              <a:rPr b="0" lang="de-DE" sz="1800" spc="-1" strike="noStrike">
                <a:solidFill>
                  <a:srgbClr val="000000"/>
                </a:solidFill>
                <a:latin typeface="Roboto"/>
                <a:ea typeface="Roboto"/>
              </a:rPr>
              <a:t>Diese Erkenntnisse sollen dazu dienen, die Bereiche und das Ausmaß der Veränderungen zu erkennen, um die mit der Policy formulierten Erwartungen zu erfüllen, so dass weder eine zu ehrgeizige noch eine zu vorsichtige Policy formuliert wird. </a:t>
            </a:r>
            <a:endParaRPr b="0" lang="de-DE" sz="1800" spc="-1" strike="noStrike">
              <a:latin typeface="Arial"/>
            </a:endParaRPr>
          </a:p>
          <a:p>
            <a:pPr>
              <a:lnSpc>
                <a:spcPct val="115000"/>
              </a:lnSpc>
              <a:buNone/>
            </a:pPr>
            <a:endParaRPr b="0" lang="de-DE" sz="1800" spc="-1" strike="noStrike">
              <a:latin typeface="Arial"/>
            </a:endParaRPr>
          </a:p>
          <a:p>
            <a:pPr>
              <a:lnSpc>
                <a:spcPct val="115000"/>
              </a:lnSpc>
              <a:buNone/>
            </a:pPr>
            <a:r>
              <a:rPr b="0" lang="de-DE" sz="1800" spc="-1" strike="noStrike">
                <a:solidFill>
                  <a:srgbClr val="000000"/>
                </a:solidFill>
                <a:latin typeface="Roboto"/>
                <a:ea typeface="Roboto"/>
              </a:rPr>
              <a:t>Die Methode </a:t>
            </a:r>
            <a:r>
              <a:rPr b="1" lang="de-DE" sz="1800" spc="-1" strike="noStrike">
                <a:solidFill>
                  <a:srgbClr val="000000"/>
                </a:solidFill>
                <a:latin typeface="Roboto"/>
                <a:ea typeface="Roboto"/>
              </a:rPr>
              <a:t>“gap analysis”</a:t>
            </a:r>
            <a:r>
              <a:rPr b="0" lang="de-DE" sz="1800" spc="-1" strike="noStrike">
                <a:solidFill>
                  <a:srgbClr val="000000"/>
                </a:solidFill>
                <a:latin typeface="Roboto"/>
                <a:ea typeface="Roboto"/>
              </a:rPr>
              <a:t>, dient dazu Lücken bei der Bereitstellung von Lehr-/Lernmaterial zu ermitteln sowie </a:t>
            </a:r>
            <a:r>
              <a:rPr b="1" lang="de-DE" sz="1800" spc="-1" strike="noStrike">
                <a:solidFill>
                  <a:srgbClr val="000000"/>
                </a:solidFill>
                <a:latin typeface="Roboto"/>
                <a:ea typeface="Roboto"/>
              </a:rPr>
              <a:t>notwendige Änderungen in der technischen Infrastruktur, der Qualitätssicherung und der Unterstützung der Lehrenden</a:t>
            </a:r>
            <a:r>
              <a:rPr b="0" lang="de-DE" sz="1800" spc="-1" strike="noStrike">
                <a:solidFill>
                  <a:srgbClr val="000000"/>
                </a:solidFill>
                <a:latin typeface="Roboto"/>
                <a:ea typeface="Roboto"/>
              </a:rPr>
              <a:t> zu identifizieren - Aspekte die für die Wirksamkeit der Policy erforderlich sind. </a:t>
            </a:r>
            <a:endParaRPr b="0" lang="de-DE" sz="1800" spc="-1" strike="noStrike">
              <a:latin typeface="Arial"/>
            </a:endParaRPr>
          </a:p>
          <a:p>
            <a:pPr>
              <a:lnSpc>
                <a:spcPct val="115000"/>
              </a:lnSpc>
              <a:buNone/>
            </a:pPr>
            <a:endParaRPr b="0" lang="de-DE" sz="1800" spc="-1" strike="noStrike">
              <a:latin typeface="Arial"/>
            </a:endParaRPr>
          </a:p>
          <a:p>
            <a:pPr>
              <a:lnSpc>
                <a:spcPct val="115000"/>
              </a:lnSpc>
              <a:buNone/>
            </a:pPr>
            <a:r>
              <a:rPr b="0" lang="de-DE" sz="1800" spc="-1" strike="noStrike">
                <a:solidFill>
                  <a:srgbClr val="000000"/>
                </a:solidFill>
                <a:latin typeface="Roboto"/>
                <a:ea typeface="Roboto"/>
              </a:rPr>
              <a:t>Der Ausgangspunkt der Analyse ist ein </a:t>
            </a:r>
            <a:r>
              <a:rPr b="1" lang="de-DE" sz="1800" spc="-1" strike="noStrike">
                <a:solidFill>
                  <a:srgbClr val="000000"/>
                </a:solidFill>
                <a:latin typeface="Roboto"/>
                <a:ea typeface="Roboto"/>
              </a:rPr>
              <a:t>Assessment des Wissens von Stakeholdern über offene Lizenzen und OER</a:t>
            </a:r>
            <a:r>
              <a:rPr b="0" lang="de-DE" sz="1800" spc="-1" strike="noStrike">
                <a:solidFill>
                  <a:srgbClr val="000000"/>
                </a:solidFill>
                <a:latin typeface="Roboto"/>
                <a:ea typeface="Roboto"/>
              </a:rPr>
              <a:t>.</a:t>
            </a:r>
            <a:endParaRPr b="0" lang="de-DE"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9" name="Grafik 4" descr=""/>
          <p:cNvPicPr/>
          <p:nvPr/>
        </p:nvPicPr>
        <p:blipFill>
          <a:blip r:embed="rId1"/>
          <a:stretch/>
        </p:blipFill>
        <p:spPr>
          <a:xfrm>
            <a:off x="-72360" y="0"/>
            <a:ext cx="12336480" cy="6857640"/>
          </a:xfrm>
          <a:prstGeom prst="rect">
            <a:avLst/>
          </a:prstGeom>
          <a:ln w="0">
            <a:noFill/>
          </a:ln>
        </p:spPr>
      </p:pic>
      <p:sp>
        <p:nvSpPr>
          <p:cNvPr id="70" name="Textfeld 7"/>
          <p:cNvSpPr/>
          <p:nvPr/>
        </p:nvSpPr>
        <p:spPr>
          <a:xfrm>
            <a:off x="4336920" y="441360"/>
            <a:ext cx="7541280" cy="4779000"/>
          </a:xfrm>
          <a:prstGeom prst="rect">
            <a:avLst/>
          </a:prstGeom>
          <a:noFill/>
          <a:ln w="0">
            <a:noFill/>
          </a:ln>
        </p:spPr>
        <p:style>
          <a:lnRef idx="0"/>
          <a:fillRef idx="0"/>
          <a:effectRef idx="0"/>
          <a:fontRef idx="minor"/>
        </p:style>
        <p:txBody>
          <a:bodyPr lIns="90000" rIns="90000" tIns="45000" bIns="45000" anchor="t">
            <a:spAutoFit/>
          </a:bodyPr>
          <a:p>
            <a:pPr>
              <a:lnSpc>
                <a:spcPct val="115000"/>
              </a:lnSpc>
              <a:buNone/>
            </a:pPr>
            <a:r>
              <a:rPr b="1" lang="de-DE" sz="1800" spc="-1" strike="noStrike">
                <a:solidFill>
                  <a:srgbClr val="000000"/>
                </a:solidFill>
                <a:latin typeface="Roboto"/>
                <a:ea typeface="Roboto"/>
              </a:rPr>
              <a:t>Das 5. Kapitel “Designing the masterplan” </a:t>
            </a:r>
            <a:r>
              <a:rPr b="0" lang="de-DE" sz="1800" spc="-1" strike="noStrike">
                <a:solidFill>
                  <a:srgbClr val="000000"/>
                </a:solidFill>
                <a:latin typeface="Roboto"/>
                <a:ea typeface="Roboto"/>
              </a:rPr>
              <a:t>soll dabei unterstützen, die konkreten Schritte (“building blocks”) zu identifizieren, die sich aus den Erkenntnissen der vorangehenden Kapitel ergeben haben. Zusammen bilden sie den Fahrplan für die Umsetzung der Policy (siehe Kapitel 6.). </a:t>
            </a:r>
            <a:endParaRPr b="0" lang="de-DE" sz="1800" spc="-1" strike="noStrike">
              <a:latin typeface="Arial"/>
            </a:endParaRPr>
          </a:p>
          <a:p>
            <a:pPr>
              <a:lnSpc>
                <a:spcPct val="115000"/>
              </a:lnSpc>
              <a:buNone/>
            </a:pPr>
            <a:endParaRPr b="0" lang="de-DE" sz="1800" spc="-1" strike="noStrike">
              <a:latin typeface="Arial"/>
            </a:endParaRPr>
          </a:p>
          <a:p>
            <a:pPr>
              <a:lnSpc>
                <a:spcPct val="115000"/>
              </a:lnSpc>
              <a:buNone/>
            </a:pPr>
            <a:r>
              <a:rPr b="0" lang="de-DE" sz="1800" spc="-1" strike="noStrike">
                <a:solidFill>
                  <a:srgbClr val="000000"/>
                </a:solidFill>
                <a:latin typeface="Roboto"/>
                <a:ea typeface="Roboto"/>
              </a:rPr>
              <a:t>Die „Building blocks“ sollen hierbei stets die folgenden Aspekte beinhalten: </a:t>
            </a:r>
            <a:endParaRPr b="0" lang="de-DE" sz="1800" spc="-1" strike="noStrike">
              <a:latin typeface="Arial"/>
            </a:endParaRPr>
          </a:p>
          <a:p>
            <a:pPr lvl="1" marL="800280" indent="-343080" algn="just">
              <a:lnSpc>
                <a:spcPct val="115000"/>
              </a:lnSpc>
              <a:buClr>
                <a:srgbClr val="000000"/>
              </a:buClr>
              <a:buFont typeface="Arial"/>
              <a:buChar char="●"/>
            </a:pPr>
            <a:r>
              <a:rPr b="0" lang="de-DE" sz="1800" spc="-1" strike="noStrike">
                <a:solidFill>
                  <a:srgbClr val="000000"/>
                </a:solidFill>
                <a:latin typeface="Roboto"/>
                <a:ea typeface="Roboto"/>
              </a:rPr>
              <a:t>Zielsetzung: Was ist das Ziel des Blocks?</a:t>
            </a:r>
            <a:endParaRPr b="0" lang="de-DE" sz="1800" spc="-1" strike="noStrike">
              <a:latin typeface="Arial"/>
            </a:endParaRPr>
          </a:p>
          <a:p>
            <a:pPr lvl="1" marL="800280" indent="-343080" algn="just">
              <a:lnSpc>
                <a:spcPct val="115000"/>
              </a:lnSpc>
              <a:buClr>
                <a:srgbClr val="000000"/>
              </a:buClr>
              <a:buFont typeface="Arial"/>
              <a:buChar char="●"/>
            </a:pPr>
            <a:r>
              <a:rPr b="0" lang="de-DE" sz="1800" spc="-1" strike="noStrike">
                <a:solidFill>
                  <a:srgbClr val="000000"/>
                </a:solidFill>
                <a:latin typeface="Roboto"/>
                <a:ea typeface="Roboto"/>
              </a:rPr>
              <a:t>Hauptaktivitäten und Zielbereiche/-gruppen: Was ist zu tun?</a:t>
            </a:r>
            <a:endParaRPr b="0" lang="de-DE" sz="1800" spc="-1" strike="noStrike">
              <a:latin typeface="Arial"/>
            </a:endParaRPr>
          </a:p>
          <a:p>
            <a:pPr lvl="1" marL="800280" indent="-343080" algn="just">
              <a:lnSpc>
                <a:spcPct val="115000"/>
              </a:lnSpc>
              <a:buClr>
                <a:srgbClr val="000000"/>
              </a:buClr>
              <a:buFont typeface="Arial"/>
              <a:buChar char="●"/>
            </a:pPr>
            <a:r>
              <a:rPr b="0" lang="de-DE" sz="1800" spc="-1" strike="noStrike">
                <a:solidFill>
                  <a:srgbClr val="000000"/>
                </a:solidFill>
                <a:latin typeface="Roboto"/>
                <a:ea typeface="Roboto"/>
              </a:rPr>
              <a:t>Wichtige Partner für die Umsetzung: Wer ist beteiligt? </a:t>
            </a:r>
            <a:endParaRPr b="0" lang="de-DE" sz="1800" spc="-1" strike="noStrike">
              <a:latin typeface="Arial"/>
            </a:endParaRPr>
          </a:p>
          <a:p>
            <a:pPr lvl="1" marL="800280" indent="-343080" algn="just">
              <a:lnSpc>
                <a:spcPct val="115000"/>
              </a:lnSpc>
              <a:buClr>
                <a:srgbClr val="000000"/>
              </a:buClr>
              <a:buFont typeface="Arial"/>
              <a:buChar char="●"/>
            </a:pPr>
            <a:r>
              <a:rPr b="0" lang="de-DE" sz="1800" spc="-1" strike="noStrike">
                <a:solidFill>
                  <a:srgbClr val="000000"/>
                </a:solidFill>
                <a:highlight>
                  <a:srgbClr val="ffff00"/>
                </a:highlight>
                <a:latin typeface="Roboto"/>
                <a:ea typeface="Roboto"/>
              </a:rPr>
              <a:t>(siehe Anknüpfen und vernetzen)</a:t>
            </a:r>
            <a:endParaRPr b="0" lang="de-DE" sz="1800" spc="-1" strike="noStrike">
              <a:latin typeface="Arial"/>
            </a:endParaRPr>
          </a:p>
          <a:p>
            <a:pPr marL="457200" algn="just">
              <a:lnSpc>
                <a:spcPct val="115000"/>
              </a:lnSpc>
              <a:buNone/>
            </a:pPr>
            <a:endParaRPr b="0" lang="de-DE" sz="1800" spc="-1" strike="noStrike">
              <a:latin typeface="Arial"/>
            </a:endParaRPr>
          </a:p>
          <a:p>
            <a:pPr>
              <a:lnSpc>
                <a:spcPct val="100000"/>
              </a:lnSpc>
              <a:buNone/>
            </a:pPr>
            <a:r>
              <a:rPr b="0" lang="de-DE" sz="1800" spc="-1" strike="noStrike">
                <a:solidFill>
                  <a:srgbClr val="000000"/>
                </a:solidFill>
                <a:latin typeface="Roboto"/>
                <a:ea typeface="Roboto"/>
              </a:rPr>
              <a:t>Indikatoren: Wie wird der Erfolg gemessen?</a:t>
            </a:r>
            <a:endParaRPr b="0" lang="de-DE"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1" name="Grafik 3" descr=""/>
          <p:cNvPicPr/>
          <p:nvPr/>
        </p:nvPicPr>
        <p:blipFill>
          <a:blip r:embed="rId1"/>
          <a:stretch/>
        </p:blipFill>
        <p:spPr>
          <a:xfrm>
            <a:off x="-72360" y="0"/>
            <a:ext cx="12336480" cy="6857640"/>
          </a:xfrm>
          <a:prstGeom prst="rect">
            <a:avLst/>
          </a:prstGeom>
          <a:ln w="0">
            <a:noFill/>
          </a:ln>
        </p:spPr>
      </p:pic>
      <p:sp>
        <p:nvSpPr>
          <p:cNvPr id="72" name="Textfeld 6"/>
          <p:cNvSpPr/>
          <p:nvPr/>
        </p:nvSpPr>
        <p:spPr>
          <a:xfrm>
            <a:off x="4336920" y="441360"/>
            <a:ext cx="7593480" cy="639684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buNone/>
            </a:pPr>
            <a:r>
              <a:rPr b="0" lang="de-DE" sz="1800" spc="-1" strike="noStrike">
                <a:solidFill>
                  <a:srgbClr val="ffffff"/>
                </a:solidFill>
                <a:latin typeface="Roboto"/>
                <a:ea typeface="Roboto"/>
              </a:rPr>
              <a:t>Im </a:t>
            </a:r>
            <a:r>
              <a:rPr b="1" lang="de-DE" sz="1800" spc="-1" strike="noStrike">
                <a:solidFill>
                  <a:srgbClr val="ffffff"/>
                </a:solidFill>
                <a:latin typeface="Roboto"/>
                <a:ea typeface="Roboto"/>
              </a:rPr>
              <a:t>6. Kapitel “Planning for governance and implementation” </a:t>
            </a:r>
            <a:r>
              <a:rPr b="0" lang="de-DE" sz="1800" spc="-1" strike="noStrike">
                <a:solidFill>
                  <a:srgbClr val="ffffff"/>
                </a:solidFill>
                <a:latin typeface="Roboto"/>
                <a:ea typeface="Roboto"/>
              </a:rPr>
              <a:t>geht es darum, wie die erarbeitete Politik - die im Kapitel 5 identifizierten Schritte (“building blocks”) - in der Praxis in einem Fahrplan umgesetzt und kontrolliert werden können, um das Engagement wichtiger Stakeholder sicherzustellen. </a:t>
            </a:r>
            <a:endParaRPr b="0" lang="de-DE" sz="1800" spc="-1" strike="noStrike">
              <a:latin typeface="Arial"/>
            </a:endParaRPr>
          </a:p>
          <a:p>
            <a:pPr algn="just">
              <a:lnSpc>
                <a:spcPct val="115000"/>
              </a:lnSpc>
              <a:buNone/>
            </a:pPr>
            <a:endParaRPr b="0" lang="de-DE" sz="1800" spc="-1" strike="noStrike">
              <a:latin typeface="Arial"/>
            </a:endParaRPr>
          </a:p>
          <a:p>
            <a:pPr>
              <a:lnSpc>
                <a:spcPct val="115000"/>
              </a:lnSpc>
              <a:buNone/>
            </a:pPr>
            <a:r>
              <a:rPr b="0" lang="de-DE" sz="1800" spc="-1" strike="noStrike">
                <a:solidFill>
                  <a:srgbClr val="ffffff"/>
                </a:solidFill>
                <a:latin typeface="Roboto"/>
                <a:ea typeface="Roboto"/>
              </a:rPr>
              <a:t>Es wird vorgeschlagen, folgende Punkte bei der Erstellung des Fahrplans (Strategie) mitzudenken, auf die im Kapitel ausführlich eingegangen wird: </a:t>
            </a:r>
            <a:endParaRPr b="0" lang="de-DE" sz="1800" spc="-1" strike="noStrike">
              <a:latin typeface="Arial"/>
            </a:endParaRPr>
          </a:p>
          <a:p>
            <a:pPr lvl="1" marL="800280" indent="-343080">
              <a:lnSpc>
                <a:spcPct val="115000"/>
              </a:lnSpc>
              <a:buClr>
                <a:srgbClr val="ffffff"/>
              </a:buClr>
              <a:buFont typeface="Arial"/>
              <a:buChar char="●"/>
            </a:pPr>
            <a:r>
              <a:rPr b="0" lang="de-DE" sz="1800" spc="-1" strike="noStrike">
                <a:solidFill>
                  <a:srgbClr val="ffffff"/>
                </a:solidFill>
                <a:latin typeface="Roboto"/>
                <a:ea typeface="Roboto"/>
              </a:rPr>
              <a:t>Festlegung einer Umsetzungsmethode (Top-down/Bottom-up/gemischter Ansatz </a:t>
            </a:r>
            <a:r>
              <a:rPr b="0" lang="de-DE" sz="1800" spc="-1" strike="noStrike">
                <a:solidFill>
                  <a:srgbClr val="ffffff"/>
                </a:solidFill>
                <a:highlight>
                  <a:srgbClr val="ffff00"/>
                </a:highlight>
                <a:latin typeface="Roboto"/>
                <a:ea typeface="Roboto"/>
              </a:rPr>
              <a:t>siehe </a:t>
            </a:r>
            <a:r>
              <a:rPr b="0" lang="de-DE" sz="1800" spc="-1" strike="noStrike">
                <a:solidFill>
                  <a:srgbClr val="ffffff"/>
                </a:solidFill>
                <a:highlight>
                  <a:srgbClr val="ffff00"/>
                </a:highlight>
                <a:latin typeface="Roboto"/>
                <a:ea typeface="Roboto"/>
                <a:hlinkClick r:id="rId2"/>
              </a:rPr>
              <a:t>Kapitel 1 “OER-Initiativen: Top-Down oder Bottom-Up</a:t>
            </a:r>
            <a:r>
              <a:rPr b="0" lang="de-DE" sz="1800" spc="-1" strike="noStrike">
                <a:solidFill>
                  <a:srgbClr val="ffffff"/>
                </a:solidFill>
                <a:highlight>
                  <a:srgbClr val="ffff00"/>
                </a:highlight>
                <a:latin typeface="Roboto"/>
                <a:ea typeface="Roboto"/>
              </a:rPr>
              <a:t>)</a:t>
            </a:r>
            <a:endParaRPr b="0" lang="de-DE" sz="1800" spc="-1" strike="noStrike">
              <a:latin typeface="Arial"/>
            </a:endParaRPr>
          </a:p>
          <a:p>
            <a:pPr lvl="1" marL="800280" indent="-343080">
              <a:lnSpc>
                <a:spcPct val="115000"/>
              </a:lnSpc>
              <a:buClr>
                <a:srgbClr val="ffffff"/>
              </a:buClr>
              <a:buFont typeface="Arial"/>
              <a:buChar char="●"/>
            </a:pPr>
            <a:r>
              <a:rPr b="0" lang="de-DE" sz="1800" spc="-1" strike="noStrike">
                <a:solidFill>
                  <a:srgbClr val="ffffff"/>
                </a:solidFill>
                <a:latin typeface="Roboto"/>
                <a:ea typeface="Roboto"/>
              </a:rPr>
              <a:t>Festlegung des Budgets und des Zeitplans für die Umsetzung</a:t>
            </a:r>
            <a:endParaRPr b="0" lang="de-DE" sz="1800" spc="-1" strike="noStrike">
              <a:latin typeface="Arial"/>
            </a:endParaRPr>
          </a:p>
          <a:p>
            <a:pPr lvl="1" marL="800280" indent="-343080">
              <a:lnSpc>
                <a:spcPct val="115000"/>
              </a:lnSpc>
              <a:buClr>
                <a:srgbClr val="ffffff"/>
              </a:buClr>
              <a:buFont typeface="Arial"/>
              <a:buChar char="●"/>
            </a:pPr>
            <a:r>
              <a:rPr b="0" lang="de-DE" sz="1800" spc="-1" strike="noStrike">
                <a:solidFill>
                  <a:srgbClr val="ffffff"/>
                </a:solidFill>
                <a:latin typeface="Roboto"/>
                <a:ea typeface="Roboto"/>
              </a:rPr>
              <a:t>Planung der Einbezieung von Stakeholdern</a:t>
            </a:r>
            <a:endParaRPr b="0" lang="de-DE" sz="1800" spc="-1" strike="noStrike">
              <a:latin typeface="Arial"/>
            </a:endParaRPr>
          </a:p>
          <a:p>
            <a:pPr lvl="1" marL="800280" indent="-343080">
              <a:lnSpc>
                <a:spcPct val="115000"/>
              </a:lnSpc>
              <a:buClr>
                <a:srgbClr val="ffffff"/>
              </a:buClr>
              <a:buFont typeface="Arial"/>
              <a:buChar char="●"/>
            </a:pPr>
            <a:r>
              <a:rPr b="0" lang="de-DE" sz="1800" spc="-1" strike="noStrike">
                <a:solidFill>
                  <a:srgbClr val="ffffff"/>
                </a:solidFill>
                <a:latin typeface="Roboto"/>
                <a:ea typeface="Roboto"/>
              </a:rPr>
              <a:t>Einrichtung einer Organisationsstruktur für die politische Steuerung und Koordinierung</a:t>
            </a:r>
            <a:endParaRPr b="0" lang="de-DE" sz="1800" spc="-1" strike="noStrike">
              <a:latin typeface="Arial"/>
            </a:endParaRPr>
          </a:p>
          <a:p>
            <a:pPr lvl="1" marL="800280" indent="-343080">
              <a:lnSpc>
                <a:spcPct val="115000"/>
              </a:lnSpc>
              <a:buClr>
                <a:srgbClr val="ffffff"/>
              </a:buClr>
              <a:buFont typeface="Arial"/>
              <a:buChar char="●"/>
            </a:pPr>
            <a:r>
              <a:rPr b="0" lang="de-DE" sz="1800" spc="-1" strike="noStrike">
                <a:solidFill>
                  <a:srgbClr val="ffffff"/>
                </a:solidFill>
                <a:latin typeface="Roboto"/>
                <a:ea typeface="Roboto"/>
              </a:rPr>
              <a:t>internationale Zusammenarbeit zur Förderung von Peer-Learning und Austausch von Ideen</a:t>
            </a:r>
            <a:endParaRPr b="0" lang="de-DE" sz="1800" spc="-1" strike="noStrike">
              <a:latin typeface="Arial"/>
            </a:endParaRPr>
          </a:p>
        </p:txBody>
      </p:sp>
      <p:pic>
        <p:nvPicPr>
          <p:cNvPr id="73" name="Grafik 7" descr="">
            <a:hlinkClick r:id="rId3"/>
          </p:cNvPr>
          <p:cNvPicPr/>
          <p:nvPr/>
        </p:nvPicPr>
        <p:blipFill>
          <a:blip r:embed="rId4"/>
          <a:stretch/>
        </p:blipFill>
        <p:spPr>
          <a:xfrm>
            <a:off x="4437360" y="6321240"/>
            <a:ext cx="883080" cy="308880"/>
          </a:xfrm>
          <a:prstGeom prst="rect">
            <a:avLst/>
          </a:prstGeom>
          <a:ln w="0">
            <a:noFill/>
          </a:ln>
        </p:spPr>
      </p:pic>
      <p:sp>
        <p:nvSpPr>
          <p:cNvPr id="74" name="Textfeld 8"/>
          <p:cNvSpPr/>
          <p:nvPr/>
        </p:nvSpPr>
        <p:spPr>
          <a:xfrm>
            <a:off x="5328720" y="6266160"/>
            <a:ext cx="7227360" cy="576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800" spc="-1" strike="noStrike">
                <a:solidFill>
                  <a:srgbClr val="ffffff"/>
                </a:solidFill>
                <a:latin typeface="Calibri"/>
              </a:rPr>
              <a:t>Quelle: Guidelines on the development of open educational resources policies: UNESCO and COMMONWEALTH OF LEARNING (2019) </a:t>
            </a:r>
            <a:br>
              <a:rPr sz="800"/>
            </a:br>
            <a:r>
              <a:rPr b="0" lang="en-US" sz="800" spc="-1" strike="noStrike" u="sng">
                <a:solidFill>
                  <a:srgbClr val="ffffff"/>
                </a:solidFill>
                <a:uFillTx/>
                <a:latin typeface="Calibri"/>
                <a:hlinkClick r:id="rId5"/>
              </a:rPr>
              <a:t>https://www.unesco.de/sites/default/files/2020-01/Guidelines_on_the_Development_of_OER_Policies_2019.pdf</a:t>
            </a:r>
            <a:endParaRPr b="0" lang="de-DE" sz="800" spc="-1" strike="noStrike">
              <a:latin typeface="Arial"/>
            </a:endParaRPr>
          </a:p>
          <a:p>
            <a:pPr>
              <a:lnSpc>
                <a:spcPct val="100000"/>
              </a:lnSpc>
              <a:buNone/>
            </a:pPr>
            <a:r>
              <a:rPr b="0" lang="en-US" sz="800" spc="-1" strike="noStrike">
                <a:solidFill>
                  <a:srgbClr val="ffffff"/>
                </a:solidFill>
                <a:latin typeface="Calibri"/>
              </a:rPr>
              <a:t>Deutsche Zusammenfassung für das OER Policy Kit: Frank Homp (2024)</a:t>
            </a:r>
            <a:br>
              <a:rPr sz="800"/>
            </a:br>
            <a:r>
              <a:rPr b="0" lang="en-US" sz="800" spc="-1" strike="noStrike">
                <a:solidFill>
                  <a:srgbClr val="ffffff"/>
                </a:solidFill>
                <a:latin typeface="Calibri"/>
              </a:rPr>
              <a:t>[[Link]]</a:t>
            </a:r>
            <a:endParaRPr b="0" lang="de-DE" sz="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5" name="Grafik 3" descr=""/>
          <p:cNvPicPr/>
          <p:nvPr/>
        </p:nvPicPr>
        <p:blipFill>
          <a:blip r:embed="rId1"/>
          <a:stretch/>
        </p:blipFill>
        <p:spPr>
          <a:xfrm>
            <a:off x="-72360" y="0"/>
            <a:ext cx="12336480" cy="6857640"/>
          </a:xfrm>
          <a:prstGeom prst="rect">
            <a:avLst/>
          </a:prstGeom>
          <a:ln w="0">
            <a:noFill/>
          </a:ln>
        </p:spPr>
      </p:pic>
      <p:pic>
        <p:nvPicPr>
          <p:cNvPr id="76" name="Grafik 6" descr="">
            <a:hlinkClick r:id="rId2"/>
          </p:cNvPr>
          <p:cNvPicPr/>
          <p:nvPr/>
        </p:nvPicPr>
        <p:blipFill>
          <a:blip r:embed="rId3"/>
          <a:stretch/>
        </p:blipFill>
        <p:spPr>
          <a:xfrm>
            <a:off x="4437360" y="6321240"/>
            <a:ext cx="883080" cy="308880"/>
          </a:xfrm>
          <a:prstGeom prst="rect">
            <a:avLst/>
          </a:prstGeom>
          <a:ln w="0">
            <a:noFill/>
          </a:ln>
        </p:spPr>
      </p:pic>
      <p:sp>
        <p:nvSpPr>
          <p:cNvPr id="77" name="Textfeld 7"/>
          <p:cNvSpPr/>
          <p:nvPr/>
        </p:nvSpPr>
        <p:spPr>
          <a:xfrm>
            <a:off x="5328720" y="6266160"/>
            <a:ext cx="7227360" cy="576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800" spc="-1" strike="noStrike">
                <a:solidFill>
                  <a:srgbClr val="000000"/>
                </a:solidFill>
                <a:latin typeface="Calibri"/>
              </a:rPr>
              <a:t>Quelle: Guidelines on the development of open educational resources policies: UNESCO and COMMONWEALTH OF LEARNING (2019) </a:t>
            </a:r>
            <a:br>
              <a:rPr sz="800"/>
            </a:br>
            <a:r>
              <a:rPr b="0" lang="en-US" sz="800" spc="-1" strike="noStrike" u="sng">
                <a:solidFill>
                  <a:srgbClr val="0563c1"/>
                </a:solidFill>
                <a:uFillTx/>
                <a:latin typeface="Calibri"/>
                <a:hlinkClick r:id="rId4"/>
              </a:rPr>
              <a:t>https://www.unesco.de/sites/default/files/2020-01/Guidelines_on_the_Development_of_OER_Policies_2019.pdf</a:t>
            </a:r>
            <a:endParaRPr b="0" lang="de-DE" sz="800" spc="-1" strike="noStrike">
              <a:latin typeface="Arial"/>
            </a:endParaRPr>
          </a:p>
          <a:p>
            <a:pPr>
              <a:lnSpc>
                <a:spcPct val="100000"/>
              </a:lnSpc>
              <a:buNone/>
            </a:pPr>
            <a:r>
              <a:rPr b="0" lang="en-US" sz="800" spc="-1" strike="noStrike">
                <a:solidFill>
                  <a:srgbClr val="000000"/>
                </a:solidFill>
                <a:latin typeface="Calibri"/>
              </a:rPr>
              <a:t>Deutsche Zusammenfassung für das OER Policy Kit: Frank Homp (2024)</a:t>
            </a:r>
            <a:br>
              <a:rPr sz="800"/>
            </a:br>
            <a:r>
              <a:rPr b="0" lang="en-US" sz="800" spc="-1" strike="noStrike">
                <a:solidFill>
                  <a:srgbClr val="000000"/>
                </a:solidFill>
                <a:latin typeface="Calibri"/>
              </a:rPr>
              <a:t>[[Link]]</a:t>
            </a:r>
            <a:endParaRPr b="0" lang="de-DE" sz="800" spc="-1" strike="noStrike">
              <a:latin typeface="Arial"/>
            </a:endParaRPr>
          </a:p>
        </p:txBody>
      </p:sp>
      <p:sp>
        <p:nvSpPr>
          <p:cNvPr id="78" name="Textfeld 8"/>
          <p:cNvSpPr/>
          <p:nvPr/>
        </p:nvSpPr>
        <p:spPr>
          <a:xfrm>
            <a:off x="4336920" y="441360"/>
            <a:ext cx="7541280" cy="6261480"/>
          </a:xfrm>
          <a:prstGeom prst="rect">
            <a:avLst/>
          </a:prstGeom>
          <a:noFill/>
          <a:ln w="0">
            <a:noFill/>
          </a:ln>
        </p:spPr>
        <p:style>
          <a:lnRef idx="0"/>
          <a:fillRef idx="0"/>
          <a:effectRef idx="0"/>
          <a:fontRef idx="minor"/>
        </p:style>
        <p:txBody>
          <a:bodyPr lIns="90000" rIns="90000" tIns="45000" bIns="45000" anchor="t">
            <a:spAutoFit/>
          </a:bodyPr>
          <a:p>
            <a:pPr algn="just">
              <a:lnSpc>
                <a:spcPts val="2200"/>
              </a:lnSpc>
              <a:buNone/>
            </a:pPr>
            <a:r>
              <a:rPr b="0" lang="de-DE" sz="1800" spc="-1" strike="noStrike">
                <a:solidFill>
                  <a:srgbClr val="000000"/>
                </a:solidFill>
                <a:latin typeface="Roboto"/>
                <a:ea typeface="Roboto"/>
              </a:rPr>
              <a:t>Das</a:t>
            </a:r>
            <a:r>
              <a:rPr b="1" lang="de-DE" sz="1800" spc="-1" strike="noStrike">
                <a:solidFill>
                  <a:srgbClr val="000000"/>
                </a:solidFill>
                <a:latin typeface="Roboto"/>
                <a:ea typeface="Roboto"/>
              </a:rPr>
              <a:t> 7. Kapitel “Launching the OER policy” </a:t>
            </a:r>
            <a:r>
              <a:rPr b="0" lang="de-DE" sz="1800" spc="-1" strike="noStrike">
                <a:solidFill>
                  <a:srgbClr val="000000"/>
                </a:solidFill>
                <a:latin typeface="Roboto"/>
                <a:ea typeface="Roboto"/>
              </a:rPr>
              <a:t>beschreibt den Policy-Einführungsprozess. Dieser sollte folgende vier Schritte vorsehen:</a:t>
            </a:r>
            <a:endParaRPr b="0" lang="de-DE" sz="1800" spc="-1" strike="noStrike">
              <a:latin typeface="Arial"/>
            </a:endParaRPr>
          </a:p>
          <a:p>
            <a:pPr lvl="1" marL="800280" indent="-343080" algn="just">
              <a:lnSpc>
                <a:spcPts val="2200"/>
              </a:lnSpc>
              <a:spcAft>
                <a:spcPts val="601"/>
              </a:spcAft>
              <a:buClr>
                <a:srgbClr val="000000"/>
              </a:buClr>
              <a:buFont typeface="Calibri Light"/>
              <a:buAutoNum type="arabicParenR"/>
            </a:pPr>
            <a:r>
              <a:rPr b="0" lang="de-DE" sz="1800" spc="-1" strike="noStrike">
                <a:solidFill>
                  <a:srgbClr val="000000"/>
                </a:solidFill>
                <a:latin typeface="Roboto"/>
                <a:ea typeface="Roboto"/>
              </a:rPr>
              <a:t>abschließende Überprüfung der Policy und des Umsetzungsplans, um die Zustimmung der politischen Entscheidungsträger zu erhalten;</a:t>
            </a:r>
            <a:endParaRPr b="0" lang="de-DE" sz="1800" spc="-1" strike="noStrike">
              <a:latin typeface="Arial"/>
            </a:endParaRPr>
          </a:p>
          <a:p>
            <a:pPr lvl="1" marL="800280" indent="-343080" algn="just">
              <a:lnSpc>
                <a:spcPts val="2200"/>
              </a:lnSpc>
              <a:spcAft>
                <a:spcPts val="601"/>
              </a:spcAft>
              <a:buClr>
                <a:srgbClr val="000000"/>
              </a:buClr>
              <a:buFont typeface="Calibri Light"/>
              <a:buAutoNum type="arabicParenR"/>
            </a:pPr>
            <a:r>
              <a:rPr b="0" lang="de-DE" sz="1800" spc="-1" strike="noStrike">
                <a:solidFill>
                  <a:srgbClr val="000000"/>
                </a:solidFill>
                <a:latin typeface="Roboto"/>
                <a:ea typeface="Roboto"/>
              </a:rPr>
              <a:t>Entwicklung einer Kommunikationsstrategie, die die Policy-Einführung begleitet und sicherstellen soll, dass die wichtigen Interessengruppen ausreichend über die Ziele der OER-Policy und die geplanten Aktivitäten informiert sind (als Praxisbeispiel wird die deutsche OER-Informationsstelle OER.Info genannt);</a:t>
            </a:r>
            <a:endParaRPr b="0" lang="de-DE" sz="1800" spc="-1" strike="noStrike">
              <a:latin typeface="Arial"/>
            </a:endParaRPr>
          </a:p>
          <a:p>
            <a:pPr lvl="1" marL="800280" indent="-343080" algn="just">
              <a:lnSpc>
                <a:spcPts val="2200"/>
              </a:lnSpc>
              <a:spcAft>
                <a:spcPts val="601"/>
              </a:spcAft>
              <a:buClr>
                <a:srgbClr val="000000"/>
              </a:buClr>
              <a:buFont typeface="Calibri Light"/>
              <a:buAutoNum type="arabicParenR"/>
            </a:pPr>
            <a:r>
              <a:rPr b="0" lang="de-DE" sz="1800" spc="-1" strike="noStrike">
                <a:solidFill>
                  <a:srgbClr val="000000"/>
                </a:solidFill>
                <a:latin typeface="Roboto"/>
                <a:ea typeface="Roboto"/>
              </a:rPr>
              <a:t>Überwachung und Monitoring von OER-Produktion und Nutzung sowie OER-Praktiken während der Umsetzung der OER-Policy, um die Erkenntnisse daraus für die Verbesserung der OER-Politik zu nutzen;</a:t>
            </a:r>
            <a:endParaRPr b="0" lang="de-DE" sz="1800" spc="-1" strike="noStrike">
              <a:latin typeface="Arial"/>
            </a:endParaRPr>
          </a:p>
          <a:p>
            <a:pPr lvl="1" marL="800280" indent="-343080" algn="just">
              <a:lnSpc>
                <a:spcPts val="2200"/>
              </a:lnSpc>
              <a:spcAft>
                <a:spcPts val="601"/>
              </a:spcAft>
              <a:buClr>
                <a:srgbClr val="000000"/>
              </a:buClr>
              <a:buFont typeface="Calibri Light"/>
              <a:buAutoNum type="arabicParenR"/>
            </a:pPr>
            <a:r>
              <a:rPr b="0" lang="de-DE" sz="1800" spc="-1" strike="noStrike">
                <a:solidFill>
                  <a:srgbClr val="000000"/>
                </a:solidFill>
                <a:latin typeface="Roboto"/>
                <a:ea typeface="Roboto"/>
              </a:rPr>
              <a:t>notwendige Erkenntnisse aus den Erfahrungen mit der Policy-Umsetzung ziehen, um  OER in die Hochschulkultur längerfristig einzubeziehen.</a:t>
            </a:r>
            <a:endParaRPr b="0" lang="de-DE" sz="1800" spc="-1" strike="noStrike">
              <a:latin typeface="Arial"/>
            </a:endParaRPr>
          </a:p>
          <a:p>
            <a:pPr>
              <a:lnSpc>
                <a:spcPts val="2200"/>
              </a:lnSpc>
              <a:buNone/>
            </a:pPr>
            <a:r>
              <a:rPr b="0" lang="de-DE" sz="1800" spc="-1" strike="noStrike">
                <a:solidFill>
                  <a:srgbClr val="000000"/>
                </a:solidFill>
                <a:latin typeface="Roboto"/>
                <a:ea typeface="Roboto"/>
              </a:rPr>
              <a:t>Die Umsetzung dieser Schritte wird im Kapitel ausführlich beschrieben.</a:t>
            </a:r>
            <a:endParaRPr b="0" lang="de-DE"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LibreOffice/7.3.7.2$Linux_X86_64 LibreOffice_project/30$Build-2</Application>
  <AppVersion>15.0000</AppVersion>
  <Words>1636</Words>
  <Paragraphs>75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2024-02-19T23:35:02Z</dcterms:created>
  <dc:creator>Frank Homp</dc:creator>
  <dc:description/>
  <dc:language>de-DE</dc:language>
  <cp:lastModifiedBy/>
  <dcterms:modified xsi:type="dcterms:W3CDTF">2024-03-11T11:14:46Z</dcterms:modified>
  <cp:revision>13</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Breitbild</vt:lpwstr>
  </property>
  <property fmtid="{D5CDD505-2E9C-101B-9397-08002B2CF9AE}" pid="3" name="Slides">
    <vt:i4>9</vt:i4>
  </property>
</Properties>
</file>