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C253CF6-DFE7-42E3-A578-B42A41360DE6}" type="slidenum">
              <a:t>&lt;#&gt;</a:t>
            </a:fld>
          </a:p>
        </p:txBody>
      </p:sp>
      <p:sp>
        <p:nvSpPr>
          <p:cNvPr id="4" name="PlaceHolder 3"/>
          <p:cNvSpPr>
            <a:spLocks noGrp="1"/>
          </p:cNvSpPr>
          <p:nvPr>
            <p:ph type="dt" idx="1"/>
          </p:nvPr>
        </p:nvSpPr>
        <p:spPr/>
        <p:txBody>
          <a:bodyPr/>
          <a:p>
            <a:r>
              <a:rPr lang="de-D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ADD219B-EB8E-4B17-9D5B-3252622882D4}" type="slidenum">
              <a:t>&lt;#&gt;</a:t>
            </a:fld>
          </a:p>
        </p:txBody>
      </p:sp>
      <p:sp>
        <p:nvSpPr>
          <p:cNvPr id="7" name="PlaceHolder 6"/>
          <p:cNvSpPr>
            <a:spLocks noGrp="1"/>
          </p:cNvSpPr>
          <p:nvPr>
            <p:ph type="dt" idx="1"/>
          </p:nvPr>
        </p:nvSpPr>
        <p:spPr/>
        <p:txBody>
          <a:bodyPr/>
          <a:p>
            <a:r>
              <a:rPr lang="de-D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9C0CE1C-E915-4295-862C-91A7832050BF}" type="slidenum">
              <a:t>&lt;#&gt;</a:t>
            </a:fld>
          </a:p>
        </p:txBody>
      </p:sp>
      <p:sp>
        <p:nvSpPr>
          <p:cNvPr id="9" name="PlaceHolder 8"/>
          <p:cNvSpPr>
            <a:spLocks noGrp="1"/>
          </p:cNvSpPr>
          <p:nvPr>
            <p:ph type="dt" idx="1"/>
          </p:nvPr>
        </p:nvSpPr>
        <p:spPr/>
        <p:txBody>
          <a:bodyPr/>
          <a:p>
            <a:r>
              <a:rPr lang="de-D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07F520A-8778-4754-986E-C08D8081EC29}" type="slidenum">
              <a:t>&lt;#&gt;</a:t>
            </a:fld>
          </a:p>
        </p:txBody>
      </p:sp>
      <p:sp>
        <p:nvSpPr>
          <p:cNvPr id="11" name="PlaceHolder 10"/>
          <p:cNvSpPr>
            <a:spLocks noGrp="1"/>
          </p:cNvSpPr>
          <p:nvPr>
            <p:ph type="dt" idx="1"/>
          </p:nvPr>
        </p:nvSpPr>
        <p:spPr/>
        <p:txBody>
          <a:bodyPr/>
          <a:p>
            <a:r>
              <a:rPr lang="de-D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de-D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3090B27-F826-4A66-AB30-C2712353FB0E}" type="slidenum">
              <a:t>&lt;#&gt;</a:t>
            </a:fld>
          </a:p>
        </p:txBody>
      </p:sp>
      <p:sp>
        <p:nvSpPr>
          <p:cNvPr id="6" name="PlaceHolder 5"/>
          <p:cNvSpPr>
            <a:spLocks noGrp="1"/>
          </p:cNvSpPr>
          <p:nvPr>
            <p:ph type="dt" idx="1"/>
          </p:nvPr>
        </p:nvSpPr>
        <p:spPr/>
        <p:txBody>
          <a:bodyPr/>
          <a:p>
            <a:r>
              <a:rPr lang="de-D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C70046B-8E2C-42FC-BCA0-C0BFAF6D3171}" type="slidenum">
              <a:t>&lt;#&gt;</a:t>
            </a:fld>
          </a:p>
        </p:txBody>
      </p:sp>
      <p:sp>
        <p:nvSpPr>
          <p:cNvPr id="6" name="PlaceHolder 5"/>
          <p:cNvSpPr>
            <a:spLocks noGrp="1"/>
          </p:cNvSpPr>
          <p:nvPr>
            <p:ph type="dt" idx="1"/>
          </p:nvPr>
        </p:nvSpPr>
        <p:spPr/>
        <p:txBody>
          <a:bodyPr/>
          <a:p>
            <a:r>
              <a:rPr lang="de-D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99E6E32-45F7-4E8C-A1A2-12A05B3E8B62}" type="slidenum">
              <a:t>&lt;#&gt;</a:t>
            </a:fld>
          </a:p>
        </p:txBody>
      </p:sp>
      <p:sp>
        <p:nvSpPr>
          <p:cNvPr id="7" name="PlaceHolder 6"/>
          <p:cNvSpPr>
            <a:spLocks noGrp="1"/>
          </p:cNvSpPr>
          <p:nvPr>
            <p:ph type="dt" idx="1"/>
          </p:nvPr>
        </p:nvSpPr>
        <p:spPr/>
        <p:txBody>
          <a:bodyPr/>
          <a:p>
            <a:r>
              <a:rPr lang="de-D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3BC5CBC-458E-41DE-A151-E5C824F3AAF1}" type="slidenum">
              <a:t>&lt;#&gt;</a:t>
            </a:fld>
          </a:p>
        </p:txBody>
      </p:sp>
      <p:sp>
        <p:nvSpPr>
          <p:cNvPr id="5" name="PlaceHolder 4"/>
          <p:cNvSpPr>
            <a:spLocks noGrp="1"/>
          </p:cNvSpPr>
          <p:nvPr>
            <p:ph type="dt" idx="1"/>
          </p:nvPr>
        </p:nvSpPr>
        <p:spPr/>
        <p:txBody>
          <a:bodyPr/>
          <a:p>
            <a:r>
              <a:rPr lang="de-D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de-D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966B6DE-6B49-4440-9A3D-7A8E474C95AD}" type="slidenum">
              <a:t>&lt;#&gt;</a:t>
            </a:fld>
          </a:p>
        </p:txBody>
      </p:sp>
      <p:sp>
        <p:nvSpPr>
          <p:cNvPr id="5" name="PlaceHolder 4"/>
          <p:cNvSpPr>
            <a:spLocks noGrp="1"/>
          </p:cNvSpPr>
          <p:nvPr>
            <p:ph type="dt" idx="1"/>
          </p:nvPr>
        </p:nvSpPr>
        <p:spPr/>
        <p:txBody>
          <a:bodyPr/>
          <a:p>
            <a:r>
              <a:rPr lang="de-D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A6E782E-236D-4208-BED1-3D118D4AE13C}" type="slidenum">
              <a:t>&lt;#&gt;</a:t>
            </a:fld>
          </a:p>
        </p:txBody>
      </p:sp>
      <p:sp>
        <p:nvSpPr>
          <p:cNvPr id="8" name="PlaceHolder 7"/>
          <p:cNvSpPr>
            <a:spLocks noGrp="1"/>
          </p:cNvSpPr>
          <p:nvPr>
            <p:ph type="dt" idx="1"/>
          </p:nvPr>
        </p:nvSpPr>
        <p:spPr/>
        <p:txBody>
          <a:bodyPr/>
          <a:p>
            <a:r>
              <a:rPr lang="de-D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AF4BBD5-2E8D-4B47-9093-191EDCFF50C6}" type="slidenum">
              <a:t>&lt;#&gt;</a:t>
            </a:fld>
          </a:p>
        </p:txBody>
      </p:sp>
      <p:sp>
        <p:nvSpPr>
          <p:cNvPr id="8" name="PlaceHolder 7"/>
          <p:cNvSpPr>
            <a:spLocks noGrp="1"/>
          </p:cNvSpPr>
          <p:nvPr>
            <p:ph type="dt" idx="1"/>
          </p:nvPr>
        </p:nvSpPr>
        <p:spPr/>
        <p:txBody>
          <a:bodyPr/>
          <a:p>
            <a:r>
              <a:rPr lang="de-D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21724F0-81A9-42D0-803F-2E0CFB95720F}" type="slidenum">
              <a:t>&lt;#&gt;</a:t>
            </a:fld>
          </a:p>
        </p:txBody>
      </p:sp>
      <p:sp>
        <p:nvSpPr>
          <p:cNvPr id="8" name="PlaceHolder 7"/>
          <p:cNvSpPr>
            <a:spLocks noGrp="1"/>
          </p:cNvSpPr>
          <p:nvPr>
            <p:ph type="dt" idx="1"/>
          </p:nvPr>
        </p:nvSpPr>
        <p:spPr/>
        <p:txBody>
          <a:bodyPr/>
          <a:p>
            <a:r>
              <a:rPr lang="de-D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de-DE" sz="6000" spc="-1" strike="noStrike">
                <a:solidFill>
                  <a:srgbClr val="000000"/>
                </a:solidFill>
                <a:latin typeface="Calibri Light"/>
              </a:rPr>
              <a:t>Mastertitelformat bearbeiten</a:t>
            </a:r>
            <a:endParaRPr b="0" lang="de-DE"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de-DE" sz="1200" spc="-1" strike="noStrike">
                <a:solidFill>
                  <a:srgbClr val="8b8b8b"/>
                </a:solidFill>
                <a:latin typeface="Calibri"/>
              </a:defRPr>
            </a:lvl1pPr>
          </a:lstStyle>
          <a:p>
            <a:pPr>
              <a:lnSpc>
                <a:spcPct val="100000"/>
              </a:lnSpc>
              <a:buNone/>
            </a:pPr>
            <a:r>
              <a:rPr b="0" lang="de-DE" sz="1200" spc="-1" strike="noStrike">
                <a:solidFill>
                  <a:srgbClr val="8b8b8b"/>
                </a:solidFill>
                <a:latin typeface="Calibri"/>
              </a:rPr>
              <a:t>&lt;Datum/Uhrzeit&gt;</a:t>
            </a:r>
            <a:endParaRPr b="0" lang="de-DE"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de-DE" sz="1400" spc="-1" strike="noStrike">
                <a:latin typeface="Times New Roman"/>
              </a:defRPr>
            </a:lvl1pPr>
          </a:lstStyle>
          <a:p>
            <a:pPr algn="ctr">
              <a:buNone/>
            </a:pPr>
            <a:r>
              <a:rPr b="0" lang="de-DE" sz="1400" spc="-1" strike="noStrike">
                <a:latin typeface="Times New Roman"/>
              </a:rPr>
              <a:t>&lt;Fußzeile&gt;</a:t>
            </a:r>
            <a:endParaRPr b="0" lang="de-DE"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de-DE" sz="1200" spc="-1" strike="noStrike">
                <a:solidFill>
                  <a:srgbClr val="8b8b8b"/>
                </a:solidFill>
                <a:latin typeface="Calibri"/>
              </a:defRPr>
            </a:lvl1pPr>
          </a:lstStyle>
          <a:p>
            <a:pPr algn="r">
              <a:lnSpc>
                <a:spcPct val="100000"/>
              </a:lnSpc>
              <a:buNone/>
            </a:pPr>
            <a:fld id="{3B41281E-D958-4C98-8993-C889D98D9009}" type="slidenum">
              <a:rPr b="0" lang="de-DE" sz="1200" spc="-1" strike="noStrike">
                <a:solidFill>
                  <a:srgbClr val="8b8b8b"/>
                </a:solidFill>
                <a:latin typeface="Calibri"/>
              </a:rPr>
              <a:t>&lt;Foliennummer&gt;</a:t>
            </a:fld>
            <a:endParaRPr b="0" lang="de-DE"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de-DE" sz="2800" spc="-1" strike="noStrike">
                <a:solidFill>
                  <a:srgbClr val="000000"/>
                </a:solidFill>
                <a:latin typeface="Calibri"/>
              </a:rPr>
              <a:t>Format des Gliederungstextes durch Klicken bearbeiten</a:t>
            </a:r>
            <a:endParaRPr b="0" lang="de-DE"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de-DE" sz="2000" spc="-1" strike="noStrike">
                <a:solidFill>
                  <a:srgbClr val="000000"/>
                </a:solidFill>
                <a:latin typeface="Calibri"/>
              </a:rPr>
              <a:t>Zweite Gliederungsebene</a:t>
            </a:r>
            <a:endParaRPr b="0" lang="de-DE"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de-DE" sz="1800" spc="-1" strike="noStrike">
                <a:solidFill>
                  <a:srgbClr val="000000"/>
                </a:solidFill>
                <a:latin typeface="Calibri"/>
              </a:rPr>
              <a:t>Dritte Gliederungsebene</a:t>
            </a:r>
            <a:endParaRPr b="0" lang="de-DE"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de-DE" sz="1800" spc="-1" strike="noStrike">
                <a:solidFill>
                  <a:srgbClr val="000000"/>
                </a:solidFill>
                <a:latin typeface="Calibri"/>
              </a:rPr>
              <a:t>Vierte Gliederungsebene</a:t>
            </a:r>
            <a:endParaRPr b="0" lang="de-DE"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Fünfte Gliederungsebene</a:t>
            </a:r>
            <a:endParaRPr b="0" lang="de-DE"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Sechste Gliederungsebene</a:t>
            </a:r>
            <a:endParaRPr b="0" lang="de-DE"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Siebte Gliederungsebene</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unesco.de/sites/default/files/2020-01/Guidelines_on_the_Development_of_OER_Policies_2019.pdf" TargetMode="External"/><Relationship Id="rId2" Type="http://schemas.openxmlformats.org/officeDocument/2006/relationships/hyperlink" Target="https://creativecommons.org/licenses/by-sa/4.0/" TargetMode="External"/><Relationship Id="rId3" Type="http://schemas.openxmlformats.org/officeDocument/2006/relationships/image" Target="../media/image1.png"/><Relationship Id="rId4" Type="http://schemas.openxmlformats.org/officeDocument/2006/relationships/hyperlink" Target="https://www.unesco.de/sites/default/files/2020-01/Guidelines_on_the_Development_of_OER_Policies_2019.pdf" TargetMode="External"/><Relationship Id="rId5" Type="http://schemas.openxmlformats.org/officeDocument/2006/relationships/hyperlink" Target="https://tinyurl.com/ytkv5fvs" TargetMode="External"/><Relationship Id="rId6"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ubTitle"/>
          </p:nvPr>
        </p:nvSpPr>
        <p:spPr>
          <a:xfrm>
            <a:off x="1263960" y="4815000"/>
            <a:ext cx="9143640" cy="1655280"/>
          </a:xfrm>
          <a:prstGeom prst="rect">
            <a:avLst/>
          </a:prstGeom>
          <a:noFill/>
          <a:ln w="0">
            <a:noFill/>
          </a:ln>
        </p:spPr>
        <p:txBody>
          <a:bodyPr anchor="t">
            <a:noAutofit/>
          </a:bodyPr>
          <a:p>
            <a:pPr>
              <a:lnSpc>
                <a:spcPct val="90000"/>
              </a:lnSpc>
              <a:spcBef>
                <a:spcPts val="1001"/>
              </a:spcBef>
              <a:buClr>
                <a:srgbClr val="000000"/>
              </a:buClr>
              <a:buFont typeface="Arial"/>
              <a:buChar char="•"/>
            </a:pPr>
            <a:r>
              <a:rPr b="0" lang="de-DE" sz="1000" spc="-1" strike="noStrike">
                <a:solidFill>
                  <a:srgbClr val="000000"/>
                </a:solidFill>
                <a:latin typeface="Calibri"/>
                <a:ea typeface="Calibri"/>
              </a:rPr>
              <a:t>Zusammenfassung aus: </a:t>
            </a:r>
            <a:r>
              <a:rPr b="0" lang="en-US" sz="1000" spc="-1" strike="noStrike">
                <a:solidFill>
                  <a:srgbClr val="000000"/>
                </a:solidFill>
                <a:latin typeface="Calibri"/>
                <a:ea typeface="Calibri"/>
              </a:rPr>
              <a:t>Quelle: Guidelines on the development of open educational resources policies: UNESCO &amp; COMMONWEALTH OF LEARNING (2019) </a:t>
            </a:r>
            <a:br>
              <a:rPr sz="1000"/>
            </a:br>
            <a:r>
              <a:rPr b="0" lang="en-US" sz="1000" spc="-1" strike="noStrike">
                <a:solidFill>
                  <a:srgbClr val="000000"/>
                </a:solidFill>
                <a:latin typeface="Calibri"/>
                <a:ea typeface="Calibri"/>
              </a:rPr>
              <a:t> </a:t>
            </a:r>
            <a:r>
              <a:rPr b="0" lang="en-US" sz="1000" spc="-1" strike="noStrike" u="sng">
                <a:solidFill>
                  <a:srgbClr val="0563c1"/>
                </a:solidFill>
                <a:uFillTx/>
                <a:latin typeface="Calibri"/>
                <a:ea typeface="Calibri"/>
                <a:hlinkClick r:id="rId1"/>
              </a:rPr>
              <a:t>https://www.unesco.de/sites/default/files/2020-01/Guidelines_on_the_Development_of_OER_Policies_2019.pdf</a:t>
            </a:r>
            <a:r>
              <a:rPr b="0" lang="en-US" sz="1000" spc="-1" strike="noStrike" u="sng">
                <a:solidFill>
                  <a:srgbClr val="000000"/>
                </a:solidFill>
                <a:uFillTx/>
                <a:latin typeface="Calibri"/>
                <a:ea typeface="Calibri"/>
              </a:rPr>
              <a:t>, S.</a:t>
            </a:r>
            <a:endParaRPr b="0" lang="de-DE" sz="1000" spc="-1" strike="noStrike">
              <a:latin typeface="Arial"/>
            </a:endParaRPr>
          </a:p>
          <a:p>
            <a:pPr>
              <a:lnSpc>
                <a:spcPct val="107000"/>
              </a:lnSpc>
              <a:spcBef>
                <a:spcPts val="1001"/>
              </a:spcBef>
              <a:spcAft>
                <a:spcPts val="799"/>
              </a:spcAft>
              <a:buNone/>
              <a:tabLst>
                <a:tab algn="l" pos="0"/>
              </a:tabLst>
            </a:pPr>
            <a:endParaRPr b="0" lang="de-DE" sz="1000" spc="-1" strike="noStrike">
              <a:latin typeface="Arial"/>
            </a:endParaRPr>
          </a:p>
        </p:txBody>
      </p:sp>
      <p:graphicFrame>
        <p:nvGraphicFramePr>
          <p:cNvPr id="42" name="Tabelle 4"/>
          <p:cNvGraphicFramePr/>
          <p:nvPr/>
        </p:nvGraphicFramePr>
        <p:xfrm>
          <a:off x="422640" y="729000"/>
          <a:ext cx="11346480" cy="1482840"/>
        </p:xfrm>
        <a:graphic>
          <a:graphicData uri="http://schemas.openxmlformats.org/drawingml/2006/table">
            <a:tbl>
              <a:tblPr/>
              <a:tblGrid>
                <a:gridCol w="1021680"/>
                <a:gridCol w="2255400"/>
                <a:gridCol w="2136960"/>
                <a:gridCol w="1512360"/>
                <a:gridCol w="1539000"/>
                <a:gridCol w="2881080"/>
              </a:tblGrid>
              <a:tr h="370800">
                <a:tc>
                  <a:txBody>
                    <a:bodyPr anchor="t">
                      <a:noAutofit/>
                    </a:bodyPr>
                    <a:p>
                      <a:pPr algn="ctr">
                        <a:lnSpc>
                          <a:spcPct val="100000"/>
                        </a:lnSpc>
                        <a:buNone/>
                      </a:pPr>
                      <a:r>
                        <a:rPr b="1" lang="de-DE" sz="1400" spc="-1" strike="noStrike">
                          <a:solidFill>
                            <a:srgbClr val="ffffff"/>
                          </a:solidFill>
                          <a:latin typeface="Calibri"/>
                          <a:ea typeface="Calibri"/>
                        </a:rPr>
                        <a:t>Ansatz</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de-DE" sz="1400" spc="-1" strike="noStrike">
                          <a:solidFill>
                            <a:srgbClr val="ffffff"/>
                          </a:solidFill>
                          <a:latin typeface="Calibri"/>
                          <a:ea typeface="Calibri"/>
                        </a:rPr>
                        <a:t>Kernaspekt </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de-DE" sz="1400" spc="-1" strike="noStrike">
                          <a:solidFill>
                            <a:srgbClr val="ffffff"/>
                          </a:solidFill>
                          <a:latin typeface="Calibri"/>
                        </a:rPr>
                        <a:t>Kernthese</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de-DE" sz="1400" spc="-1" strike="noStrike">
                          <a:solidFill>
                            <a:srgbClr val="ffffff"/>
                          </a:solidFill>
                          <a:latin typeface="Calibri"/>
                          <a:ea typeface="Calibri"/>
                        </a:rPr>
                        <a:t>Vorteile</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de-DE" sz="1400" spc="-1" strike="noStrike">
                          <a:solidFill>
                            <a:srgbClr val="ffffff"/>
                          </a:solidFill>
                          <a:latin typeface="Calibri"/>
                        </a:rPr>
                        <a:t>Nachteile</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de-DE" sz="1400" spc="-1" strike="noStrike">
                          <a:solidFill>
                            <a:srgbClr val="ffffff"/>
                          </a:solidFill>
                          <a:latin typeface="Calibri"/>
                        </a:rPr>
                        <a:t>Anwendungsempfehlung</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70800">
                <a:tc>
                  <a:txBody>
                    <a:bodyPr anchor="t">
                      <a:noAutofit/>
                    </a:bodyPr>
                    <a:p>
                      <a:pPr>
                        <a:lnSpc>
                          <a:spcPct val="100000"/>
                        </a:lnSpc>
                        <a:buNone/>
                      </a:pPr>
                      <a:r>
                        <a:rPr b="1" lang="de-DE" sz="1400" spc="-1" strike="noStrike">
                          <a:solidFill>
                            <a:srgbClr val="000000"/>
                          </a:solidFill>
                          <a:latin typeface="Calibri"/>
                        </a:rPr>
                        <a:t>Top-Down</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rPr>
                        <a:t>Entscheidungen, Richtlinien und Maßnahmen von oberer Ebene initiiert, gesteuert und schrittweise nach unten durch die verschiedenen Hierarchieebenen bis zur Basis umgesetzt. </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rPr>
                        <a:t>Der Ansatz basiert auf der Annahme, dass zentrale Autoritäten am besten in der Lage sind, umfassende Strategien zu entwickeln und durchzuführen, die auf einer gesamtheitlichen Sicht auf Ziele und Herausforderungen beruhen</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ea typeface="Calibri"/>
                        </a:rPr>
                        <a:t>Ermöglicht Regulierung, Durchsetzung und Ressourcenallokation von Aktivitäten und Verhaltensweisen</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ea typeface="Calibri"/>
                        </a:rPr>
                        <a:t>Kann wichtige kontextuelle Faktoren vernachlässigen</a:t>
                      </a:r>
                      <a:endParaRPr b="0" lang="de-DE" sz="1200" spc="-1" strike="noStrike">
                        <a:latin typeface="Arial"/>
                      </a:endParaRPr>
                    </a:p>
                    <a:p>
                      <a:pPr>
                        <a:lnSpc>
                          <a:spcPct val="100000"/>
                        </a:lnSpc>
                        <a:buNone/>
                      </a:pPr>
                      <a:endParaRPr b="0" lang="de-DE" sz="1200" spc="-1" strike="noStrike">
                        <a:latin typeface="Arial"/>
                      </a:endParaRPr>
                    </a:p>
                    <a:p>
                      <a:pPr>
                        <a:lnSpc>
                          <a:spcPct val="100000"/>
                        </a:lnSpc>
                        <a:buNone/>
                      </a:pPr>
                      <a:r>
                        <a:rPr b="0" lang="de-DE" sz="1200" spc="-1" strike="noStrike">
                          <a:solidFill>
                            <a:srgbClr val="000000"/>
                          </a:solidFill>
                          <a:latin typeface="Calibri"/>
                          <a:ea typeface="Calibri"/>
                        </a:rPr>
                        <a:t>Bestehende Praktiken können übersehen werden </a:t>
                      </a:r>
                      <a:endParaRPr b="0" lang="de-DE" sz="1200" spc="-1" strike="noStrike">
                        <a:latin typeface="Arial"/>
                      </a:endParaRPr>
                    </a:p>
                    <a:p>
                      <a:pPr>
                        <a:lnSpc>
                          <a:spcPct val="100000"/>
                        </a:lnSpc>
                        <a:buNone/>
                      </a:pP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ea typeface="Calibri"/>
                        </a:rPr>
                        <a:t>Situationen, in der die angestrebte Praxis umstritten ist und geringe Eigenmotivation aus der Gesamtheit heraus vorhanden ist. </a:t>
                      </a:r>
                      <a:endParaRPr b="0" lang="de-DE" sz="1200" spc="-1" strike="noStrike">
                        <a:latin typeface="Arial"/>
                      </a:endParaRPr>
                    </a:p>
                    <a:p>
                      <a:pPr>
                        <a:lnSpc>
                          <a:spcPct val="100000"/>
                        </a:lnSpc>
                        <a:buNone/>
                      </a:pPr>
                      <a:r>
                        <a:rPr b="0" lang="de-DE" sz="1200" spc="-1" strike="noStrike">
                          <a:solidFill>
                            <a:srgbClr val="000000"/>
                          </a:solidFill>
                          <a:latin typeface="Calibri"/>
                          <a:ea typeface="Calibri"/>
                        </a:rPr>
                        <a:t>Sondierungsinitiativen sollten ausdrücklich ermutigt werden, um die Transformation von Lehre und Lehren und Lernen durch neue Anwendungen und Entwicklungen von OER zu unterstützen.</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70800">
                <a:tc>
                  <a:txBody>
                    <a:bodyPr anchor="t">
                      <a:noAutofit/>
                    </a:bodyPr>
                    <a:p>
                      <a:pPr>
                        <a:lnSpc>
                          <a:spcPct val="100000"/>
                        </a:lnSpc>
                        <a:buNone/>
                      </a:pPr>
                      <a:r>
                        <a:rPr b="1" lang="de-DE" sz="1400" spc="-1" strike="noStrike">
                          <a:solidFill>
                            <a:srgbClr val="000000"/>
                          </a:solidFill>
                          <a:latin typeface="Calibri"/>
                        </a:rPr>
                        <a:t>Bottom-up</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tabLst>
                          <a:tab algn="l" pos="0"/>
                        </a:tabLst>
                      </a:pPr>
                      <a:r>
                        <a:rPr b="0" lang="de-DE" sz="1200" spc="-1" strike="noStrike">
                          <a:solidFill>
                            <a:srgbClr val="000000"/>
                          </a:solidFill>
                          <a:latin typeface="Calibri"/>
                          <a:ea typeface="Calibri"/>
                        </a:rPr>
                        <a:t>Der Prozess startet an der Basis bei individuellen Akteuren, die Veränderungen und Maßnahmen entsprechend ihrer spezifischen Kontexte initiieren </a:t>
                      </a:r>
                      <a:endParaRPr b="0" lang="de-DE" sz="1200" spc="-1" strike="noStrike">
                        <a:latin typeface="Arial"/>
                      </a:endParaRPr>
                    </a:p>
                    <a:p>
                      <a:pPr>
                        <a:lnSpc>
                          <a:spcPct val="100000"/>
                        </a:lnSpc>
                        <a:buNone/>
                        <a:tabLst>
                          <a:tab algn="l" pos="0"/>
                        </a:tabLst>
                      </a:pP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de-DE" sz="1200" spc="-1" strike="noStrike">
                          <a:solidFill>
                            <a:srgbClr val="000000"/>
                          </a:solidFill>
                          <a:latin typeface="Calibri"/>
                        </a:rPr>
                        <a:t>Der Ansatz gründet auf lokale Kenntnisse und Eigeninitiative, die Innovationen und Praktiken von der Basis aus  fördert und nach oben in weitere Ebenen skaliert.</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de-DE" sz="1200" spc="-1" strike="noStrike">
                          <a:solidFill>
                            <a:srgbClr val="000000"/>
                          </a:solidFill>
                          <a:latin typeface="Calibri"/>
                          <a:ea typeface="Calibri"/>
                        </a:rPr>
                        <a:t>Nutzt die selbstgesteuerte Motivation der Initiatoren</a:t>
                      </a:r>
                      <a:endParaRPr b="0" lang="de-DE" sz="1200" spc="-1" strike="noStrike">
                        <a:latin typeface="Arial"/>
                      </a:endParaRPr>
                    </a:p>
                    <a:p>
                      <a:pPr>
                        <a:lnSpc>
                          <a:spcPct val="100000"/>
                        </a:lnSpc>
                        <a:buNone/>
                      </a:pPr>
                      <a:endParaRPr b="0" lang="de-DE" sz="1200" spc="-1" strike="noStrike">
                        <a:latin typeface="Arial"/>
                      </a:endParaRPr>
                    </a:p>
                    <a:p>
                      <a:pPr>
                        <a:lnSpc>
                          <a:spcPct val="100000"/>
                        </a:lnSpc>
                        <a:buNone/>
                        <a:tabLst>
                          <a:tab algn="l" pos="0"/>
                        </a:tabLst>
                      </a:pPr>
                      <a:r>
                        <a:rPr b="0" lang="de-DE" sz="1200" spc="-1" strike="noStrike">
                          <a:solidFill>
                            <a:srgbClr val="000000"/>
                          </a:solidFill>
                          <a:latin typeface="Calibri"/>
                          <a:ea typeface="Calibri"/>
                        </a:rPr>
                        <a:t>Unterstützt Praktiker im Feld</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de-DE" sz="1200" spc="-1" strike="noStrike">
                          <a:solidFill>
                            <a:srgbClr val="000000"/>
                          </a:solidFill>
                          <a:latin typeface="Calibri"/>
                          <a:ea typeface="Calibri"/>
                        </a:rPr>
                        <a:t>Mangelnde systematische Sicht auf den politischen Implementierungs-prozess</a:t>
                      </a:r>
                      <a:endParaRPr b="0" lang="de-DE" sz="1200" spc="-1" strike="noStrike">
                        <a:latin typeface="Arial"/>
                      </a:endParaRPr>
                    </a:p>
                    <a:p>
                      <a:pPr>
                        <a:lnSpc>
                          <a:spcPct val="100000"/>
                        </a:lnSpc>
                        <a:buNone/>
                      </a:pPr>
                      <a:endParaRPr b="0" lang="de-DE" sz="1200" spc="-1" strike="noStrike">
                        <a:latin typeface="Arial"/>
                      </a:endParaRPr>
                    </a:p>
                    <a:p>
                      <a:pPr>
                        <a:lnSpc>
                          <a:spcPct val="100000"/>
                        </a:lnSpc>
                        <a:buNone/>
                      </a:pPr>
                      <a:r>
                        <a:rPr b="0" lang="de-DE" sz="1200" spc="-1" strike="noStrike">
                          <a:solidFill>
                            <a:srgbClr val="000000"/>
                          </a:solidFill>
                          <a:latin typeface="Calibri"/>
                          <a:ea typeface="Calibri"/>
                        </a:rPr>
                        <a:t>Aktivitäten laufen eventuell diametral zu anerkannten Verhaltensregeln</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de-DE" sz="1200" spc="-1" strike="noStrike">
                          <a:solidFill>
                            <a:srgbClr val="000000"/>
                          </a:solidFill>
                          <a:latin typeface="Calibri"/>
                          <a:ea typeface="Calibri"/>
                        </a:rPr>
                        <a:t>Empfohlen, wenn Praktiken von einer kleinen Gruppe intrinsisch motivierter Personen/Gruppen auf den Mainstream ausgeweitet werden sollen. </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70800">
                <a:tc>
                  <a:txBody>
                    <a:bodyPr anchor="t">
                      <a:noAutofit/>
                    </a:bodyPr>
                    <a:p>
                      <a:pPr>
                        <a:lnSpc>
                          <a:spcPct val="100000"/>
                        </a:lnSpc>
                        <a:buNone/>
                      </a:pPr>
                      <a:r>
                        <a:rPr b="1" lang="de-DE" sz="1400" spc="-1" strike="noStrike">
                          <a:solidFill>
                            <a:srgbClr val="000000"/>
                          </a:solidFill>
                          <a:latin typeface="Calibri"/>
                        </a:rPr>
                        <a:t>Mixed</a:t>
                      </a:r>
                      <a:endParaRPr b="0" lang="de-D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ea typeface="Calibri"/>
                        </a:rPr>
                        <a:t>Kombiniert die Vorteile von Top-Down und Bottom-Up, unter Berücksichtigung beider Ansätze.</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rPr>
                        <a:t>Durch die Integration zentraler Steuerungsmomente von oben und Initiativen von unten können Synergieeffekte aus systemischer Effizienz sowie Relevanz und Akzeptanz aus der Basis maximiert werden</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ea typeface="Calibri"/>
                        </a:rPr>
                        <a:t>Ermöglicht Anpassung an unbekannte indirekte Effekte der OER-Politik und fördert Eigentümerschaft. </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ea typeface="Calibri"/>
                        </a:rPr>
                        <a:t>Erfordert eine sorgfältige Abwägung und Koordination zwischen den Ansätzen. </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de-DE" sz="1200" spc="-1" strike="noStrike">
                          <a:solidFill>
                            <a:srgbClr val="000000"/>
                          </a:solidFill>
                          <a:latin typeface="Calibri"/>
                          <a:ea typeface="Calibri"/>
                        </a:rPr>
                        <a:t>Empfohlen, wenn viele Veränderungen notwendig sind, um größere OER-Aktivitäten zu starten. </a:t>
                      </a:r>
                      <a:endParaRPr b="0" lang="de-DE"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pic>
        <p:nvPicPr>
          <p:cNvPr id="43" name="Grafik 4" descr="">
            <a:hlinkClick r:id="rId2"/>
          </p:cNvPr>
          <p:cNvPicPr/>
          <p:nvPr/>
        </p:nvPicPr>
        <p:blipFill>
          <a:blip r:embed="rId3"/>
          <a:stretch/>
        </p:blipFill>
        <p:spPr>
          <a:xfrm>
            <a:off x="5320080" y="6321240"/>
            <a:ext cx="883080" cy="308880"/>
          </a:xfrm>
          <a:prstGeom prst="rect">
            <a:avLst/>
          </a:prstGeom>
          <a:ln w="0">
            <a:noFill/>
          </a:ln>
        </p:spPr>
      </p:pic>
      <p:sp>
        <p:nvSpPr>
          <p:cNvPr id="44" name="Textfeld 5"/>
          <p:cNvSpPr/>
          <p:nvPr/>
        </p:nvSpPr>
        <p:spPr>
          <a:xfrm>
            <a:off x="6211080" y="626616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rPr>
              <a:t>Quelle: Guidelines on the development of open educational resources policies: UNESCO &amp; COMMONWEALTH OF LEARNING (2019) </a:t>
            </a:r>
            <a:br>
              <a:rPr sz="800"/>
            </a:br>
            <a:r>
              <a:rPr b="0" lang="en-US" sz="800" spc="-1" strike="noStrike" u="sng">
                <a:solidFill>
                  <a:srgbClr val="0563c1"/>
                </a:solidFill>
                <a:uFillTx/>
                <a:latin typeface="Calibri"/>
                <a:hlinkClick r:id="rId4"/>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000000"/>
                </a:solidFill>
                <a:latin typeface="Calibri"/>
              </a:rPr>
              <a:t>Deutsche Zusammenfassung für das OER Policy Kit: Stefanie Legler (2024)</a:t>
            </a:r>
            <a:br>
              <a:rPr sz="800"/>
            </a:br>
            <a:r>
              <a:rPr b="0" lang="en-US" sz="800" spc="-1" strike="noStrike">
                <a:solidFill>
                  <a:srgbClr val="000000"/>
                </a:solidFill>
                <a:latin typeface="Calibri"/>
              </a:rPr>
              <a:t>[</a:t>
            </a:r>
            <a:r>
              <a:rPr b="0" lang="en-US" sz="800" spc="-1" strike="noStrike">
                <a:solidFill>
                  <a:srgbClr val="000000"/>
                </a:solidFill>
                <a:latin typeface="Calibri"/>
                <a:hlinkClick r:id="rId5"/>
              </a:rPr>
              <a:t>https://tinyurl.com/ytkv5fvs</a:t>
            </a:r>
            <a:r>
              <a:rPr b="0" lang="en-US" sz="800" spc="-1" strike="noStrike">
                <a:solidFill>
                  <a:srgbClr val="000000"/>
                </a:solidFill>
                <a:latin typeface="Calibri"/>
              </a:rPr>
              <a:t>]</a:t>
            </a:r>
            <a:endParaRPr b="0" lang="de-DE" sz="800" spc="-1" strike="noStrike">
              <a:latin typeface="Arial"/>
            </a:endParaRPr>
          </a:p>
        </p:txBody>
      </p:sp>
      <p:sp>
        <p:nvSpPr>
          <p:cNvPr id="45" name="Textfeld 9"/>
          <p:cNvSpPr/>
          <p:nvPr/>
        </p:nvSpPr>
        <p:spPr>
          <a:xfrm>
            <a:off x="332280" y="198720"/>
            <a:ext cx="62780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2400" spc="-1" strike="noStrike">
                <a:solidFill>
                  <a:srgbClr val="000000"/>
                </a:solidFill>
                <a:latin typeface="Calibri"/>
              </a:rPr>
              <a:t>Governance Ansätze im Vergleich</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Words>430</Words>
  <Paragraphs>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2024-03-17T14:23:41Z</dcterms:created>
  <dc:creator>Legler, Stefanie</dc:creator>
  <dc:description/>
  <dc:language>de-DE</dc:language>
  <cp:lastModifiedBy/>
  <dcterms:modified xsi:type="dcterms:W3CDTF">2024-03-19T09:47:30Z</dcterms:modified>
  <cp:revision>8</cp:revision>
  <dc:subject/>
  <dc:title>Governance Ansätze im Vergleich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1</vt:i4>
  </property>
</Properties>
</file>