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56" r:id="rId8"/>
    <p:sldId id="263" r:id="rId9"/>
    <p:sldId id="258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5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37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8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1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5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4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E3A5600-A91D-46DD-937F-C792F96162F2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FED2FC-473E-4D0B-91B4-ABE8E373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10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B3FD-DC8A-CA70-A891-A539AB515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BSP6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95E59-F0F2-02C4-8FB1-1B120D43A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deep learning-based method for Hate speech detection on social media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9755B-D0F7-5CF2-C7C0-A21A586FB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834" r="-1" b="19585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EE59A3-DCC5-8C8F-88B3-8EB8B39B83C1}"/>
              </a:ext>
            </a:extLst>
          </p:cNvPr>
          <p:cNvSpPr txBox="1"/>
          <p:nvPr/>
        </p:nvSpPr>
        <p:spPr>
          <a:xfrm>
            <a:off x="4865615" y="6048462"/>
            <a:ext cx="414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Author: André Dussing </a:t>
            </a:r>
          </a:p>
        </p:txBody>
      </p:sp>
    </p:spTree>
    <p:extLst>
      <p:ext uri="{BB962C8B-B14F-4D97-AF65-F5344CB8AC3E}">
        <p14:creationId xmlns:p14="http://schemas.microsoft.com/office/powerpoint/2010/main" val="392418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2691-E09C-AAA1-B4C4-F2300311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dive into the code….</a:t>
            </a:r>
          </a:p>
        </p:txBody>
      </p:sp>
    </p:spTree>
    <p:extLst>
      <p:ext uri="{BB962C8B-B14F-4D97-AF65-F5344CB8AC3E}">
        <p14:creationId xmlns:p14="http://schemas.microsoft.com/office/powerpoint/2010/main" val="65132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parallel, font, document&#10;&#10;Description automatically generated">
            <a:extLst>
              <a:ext uri="{FF2B5EF4-FFF2-40B4-BE49-F238E27FC236}">
                <a16:creationId xmlns:a16="http://schemas.microsoft.com/office/drawing/2014/main" id="{9A727E2F-72D2-F4F6-6472-159A0A577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4" y="1741294"/>
            <a:ext cx="2673156" cy="4059237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E3F3ED7-3321-B52A-AA75-349847C1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5EB6F-C4EC-D3DB-686B-4436019D1A8D}"/>
              </a:ext>
            </a:extLst>
          </p:cNvPr>
          <p:cNvSpPr txBox="1"/>
          <p:nvPr/>
        </p:nvSpPr>
        <p:spPr>
          <a:xfrm>
            <a:off x="3582099" y="1803633"/>
            <a:ext cx="1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C1ADA-057E-0145-4A8B-160DFA5D7BCE}"/>
              </a:ext>
            </a:extLst>
          </p:cNvPr>
          <p:cNvSpPr txBox="1"/>
          <p:nvPr/>
        </p:nvSpPr>
        <p:spPr>
          <a:xfrm>
            <a:off x="6567809" y="2450714"/>
            <a:ext cx="2771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14% performance boost by pre-processing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1% performance boost by hyper-parameter search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7E6EC-74D1-5F14-714A-F2D9036A5230}"/>
              </a:ext>
            </a:extLst>
          </p:cNvPr>
          <p:cNvSpPr txBox="1"/>
          <p:nvPr/>
        </p:nvSpPr>
        <p:spPr>
          <a:xfrm>
            <a:off x="3582099" y="2498292"/>
            <a:ext cx="147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Distell Bert too simple for our task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AD2CCC-9A99-71AD-FB07-E0CF643D1D56}"/>
              </a:ext>
            </a:extLst>
          </p:cNvPr>
          <p:cNvSpPr txBox="1"/>
          <p:nvPr/>
        </p:nvSpPr>
        <p:spPr>
          <a:xfrm>
            <a:off x="3582099" y="3604876"/>
            <a:ext cx="147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Roberta seems to be a good choice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25D2B6-B08F-4B6B-B031-C1C894EDB9F4}"/>
              </a:ext>
            </a:extLst>
          </p:cNvPr>
          <p:cNvSpPr txBox="1"/>
          <p:nvPr/>
        </p:nvSpPr>
        <p:spPr>
          <a:xfrm>
            <a:off x="3582099" y="4612953"/>
            <a:ext cx="1476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 with vocabulary knowledge from that domain did not stand out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FE48C53-F715-BCB0-54ED-227DAE4C1636}"/>
              </a:ext>
            </a:extLst>
          </p:cNvPr>
          <p:cNvSpPr/>
          <p:nvPr/>
        </p:nvSpPr>
        <p:spPr>
          <a:xfrm>
            <a:off x="7743039" y="4974672"/>
            <a:ext cx="947955" cy="545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B96F51-2DE5-0BAE-7138-0E6C2941B9C0}"/>
              </a:ext>
            </a:extLst>
          </p:cNvPr>
          <p:cNvSpPr txBox="1"/>
          <p:nvPr/>
        </p:nvSpPr>
        <p:spPr>
          <a:xfrm>
            <a:off x="6287548" y="5552079"/>
            <a:ext cx="385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Own hate speech classifier</a:t>
            </a:r>
          </a:p>
        </p:txBody>
      </p:sp>
    </p:spTree>
    <p:extLst>
      <p:ext uri="{BB962C8B-B14F-4D97-AF65-F5344CB8AC3E}">
        <p14:creationId xmlns:p14="http://schemas.microsoft.com/office/powerpoint/2010/main" val="236098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67C2EA-45C3-7F66-08A9-C58D83A3FCAA}"/>
              </a:ext>
            </a:extLst>
          </p:cNvPr>
          <p:cNvSpPr txBox="1">
            <a:spLocks/>
          </p:cNvSpPr>
          <p:nvPr/>
        </p:nvSpPr>
        <p:spPr>
          <a:xfrm>
            <a:off x="2969960" y="601211"/>
            <a:ext cx="370043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Future Work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86BBD-A101-EC6B-D9DE-2A1BE3D49094}"/>
              </a:ext>
            </a:extLst>
          </p:cNvPr>
          <p:cNvSpPr txBox="1"/>
          <p:nvPr/>
        </p:nvSpPr>
        <p:spPr>
          <a:xfrm>
            <a:off x="578839" y="1465976"/>
            <a:ext cx="671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can this project be improved or extended?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7720B-018F-705F-8278-130C63D64841}"/>
              </a:ext>
            </a:extLst>
          </p:cNvPr>
          <p:cNvSpPr txBox="1"/>
          <p:nvPr/>
        </p:nvSpPr>
        <p:spPr>
          <a:xfrm>
            <a:off x="578839" y="2643674"/>
            <a:ext cx="5223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Adding new information to the dataset such as usernames/User IDs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 multiple models and then use voting or stacking for the final prediction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3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1280-EDA5-452C-1B93-89DE6AE3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3" y="1160891"/>
            <a:ext cx="10353762" cy="970450"/>
          </a:xfrm>
        </p:spPr>
        <p:txBody>
          <a:bodyPr/>
          <a:lstStyle/>
          <a:p>
            <a:r>
              <a:rPr lang="en-US" dirty="0"/>
              <a:t>Effects of hate speech on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766A-E7A7-993A-8E68-D7670931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88" y="2198453"/>
            <a:ext cx="10353762" cy="1593371"/>
          </a:xfrm>
        </p:spPr>
        <p:txBody>
          <a:bodyPr/>
          <a:lstStyle/>
          <a:p>
            <a:r>
              <a:rPr lang="en-US" b="1" dirty="0"/>
              <a:t>hate speech is likely to result in actual harm to those who are being targeted</a:t>
            </a:r>
          </a:p>
          <a:p>
            <a:r>
              <a:rPr lang="en-US" b="1" dirty="0"/>
              <a:t>negative impacts on your mental health and wellbeing as well as limiting your ability to connect with people and participate online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753C4-ADF6-B83A-CCEF-19F1ADF007E2}"/>
              </a:ext>
            </a:extLst>
          </p:cNvPr>
          <p:cNvSpPr txBox="1"/>
          <p:nvPr/>
        </p:nvSpPr>
        <p:spPr>
          <a:xfrm>
            <a:off x="1090569" y="520117"/>
            <a:ext cx="4311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Problem 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2896A91-73F9-6223-7857-008C229B8FC6}"/>
              </a:ext>
            </a:extLst>
          </p:cNvPr>
          <p:cNvSpPr/>
          <p:nvPr/>
        </p:nvSpPr>
        <p:spPr>
          <a:xfrm>
            <a:off x="847288" y="3850547"/>
            <a:ext cx="2323751" cy="63756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A3F3C-962C-8B39-0669-A1536EACFF06}"/>
              </a:ext>
            </a:extLst>
          </p:cNvPr>
          <p:cNvSpPr txBox="1"/>
          <p:nvPr/>
        </p:nvSpPr>
        <p:spPr>
          <a:xfrm>
            <a:off x="3338818" y="3984662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Moderation </a:t>
            </a:r>
          </a:p>
        </p:txBody>
      </p:sp>
      <p:pic>
        <p:nvPicPr>
          <p:cNvPr id="8" name="Picture 7" descr="A picture containing text, screenshot, silhouette, art&#10;&#10;Description automatically generated">
            <a:extLst>
              <a:ext uri="{FF2B5EF4-FFF2-40B4-BE49-F238E27FC236}">
                <a16:creationId xmlns:a16="http://schemas.microsoft.com/office/drawing/2014/main" id="{6459E069-5E9E-EDF1-A730-E7F184990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229" y="3569339"/>
            <a:ext cx="6344873" cy="198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2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2FC7-1597-03F0-088D-0A4B2FC0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Moderation: The golden middle ground 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FCD2DF49-6CE5-EDC7-C23E-23E3B1295FAF}"/>
              </a:ext>
            </a:extLst>
          </p:cNvPr>
          <p:cNvSpPr/>
          <p:nvPr/>
        </p:nvSpPr>
        <p:spPr>
          <a:xfrm>
            <a:off x="3716324" y="2305575"/>
            <a:ext cx="3934437" cy="7801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E1431-F8A9-706C-C7FC-599A74839814}"/>
              </a:ext>
            </a:extLst>
          </p:cNvPr>
          <p:cNvSpPr txBox="1"/>
          <p:nvPr/>
        </p:nvSpPr>
        <p:spPr>
          <a:xfrm>
            <a:off x="988506" y="2467655"/>
            <a:ext cx="2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Allowing Hate speech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BA57E-FA0E-93CD-C0E2-AD5DAA69F535}"/>
              </a:ext>
            </a:extLst>
          </p:cNvPr>
          <p:cNvSpPr txBox="1"/>
          <p:nvPr/>
        </p:nvSpPr>
        <p:spPr>
          <a:xfrm>
            <a:off x="7785776" y="2510997"/>
            <a:ext cx="2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Limiting Free Speech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5E0C412-FD84-C240-DB50-A25460197DC4}"/>
              </a:ext>
            </a:extLst>
          </p:cNvPr>
          <p:cNvSpPr/>
          <p:nvPr/>
        </p:nvSpPr>
        <p:spPr>
          <a:xfrm>
            <a:off x="4723002" y="3246539"/>
            <a:ext cx="1778466" cy="113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EDDBB-BFF2-DDAF-DD6F-7D0C2901D6A6}"/>
              </a:ext>
            </a:extLst>
          </p:cNvPr>
          <p:cNvSpPr txBox="1"/>
          <p:nvPr/>
        </p:nvSpPr>
        <p:spPr>
          <a:xfrm>
            <a:off x="2172749" y="4422395"/>
            <a:ext cx="7273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Intelligent  classification method, which understands Language and the context of the discussion.</a:t>
            </a:r>
          </a:p>
        </p:txBody>
      </p:sp>
    </p:spTree>
    <p:extLst>
      <p:ext uri="{BB962C8B-B14F-4D97-AF65-F5344CB8AC3E}">
        <p14:creationId xmlns:p14="http://schemas.microsoft.com/office/powerpoint/2010/main" val="33994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4B1F-D7CA-160E-B3A6-8BAEB64A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Classifier =BERT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872E-E39F-17F6-AFAD-82C7C9E3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stands for Bidirectional Encoder Representations from Transformers.</a:t>
            </a:r>
          </a:p>
          <a:p>
            <a:r>
              <a:rPr lang="en-US" dirty="0"/>
              <a:t>Developed by Google in 2018, it is a state-of-the-art model used in natural language processing tasks such as language understanding and sentiment analysis.</a:t>
            </a:r>
          </a:p>
          <a:p>
            <a:r>
              <a:rPr lang="en-US" dirty="0"/>
              <a:t>BERT differs from traditional models by reading </a:t>
            </a:r>
            <a:r>
              <a:rPr lang="en-US" b="1" dirty="0"/>
              <a:t>the entire sequence of words at once, allowing it to understand the context and nuances better (Bidirectional context).</a:t>
            </a:r>
          </a:p>
          <a:p>
            <a:r>
              <a:rPr lang="en-US" dirty="0"/>
              <a:t>Its transfer learning capabilities allow us to </a:t>
            </a:r>
            <a:r>
              <a:rPr lang="en-US" b="1" dirty="0"/>
              <a:t>fine-tune the pre-trained model on our specific task (hate speech detection)</a:t>
            </a:r>
            <a:r>
              <a:rPr lang="en-US" dirty="0"/>
              <a:t>, making it a very efficient approach.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DB578F8-95CA-70D1-48D5-5C356463551E}"/>
              </a:ext>
            </a:extLst>
          </p:cNvPr>
          <p:cNvSpPr/>
          <p:nvPr/>
        </p:nvSpPr>
        <p:spPr>
          <a:xfrm>
            <a:off x="1333850" y="4999839"/>
            <a:ext cx="2961313" cy="6123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4F5B5-86D5-4F92-D434-E3350A3197BD}"/>
              </a:ext>
            </a:extLst>
          </p:cNvPr>
          <p:cNvSpPr txBox="1"/>
          <p:nvPr/>
        </p:nvSpPr>
        <p:spPr>
          <a:xfrm>
            <a:off x="4655889" y="5109112"/>
            <a:ext cx="36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pre-trained models </a:t>
            </a:r>
          </a:p>
        </p:txBody>
      </p:sp>
    </p:spTree>
    <p:extLst>
      <p:ext uri="{BB962C8B-B14F-4D97-AF65-F5344CB8AC3E}">
        <p14:creationId xmlns:p14="http://schemas.microsoft.com/office/powerpoint/2010/main" val="204166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4D9-69B0-998C-E353-CA65B71A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345" y="304815"/>
            <a:ext cx="10353762" cy="970450"/>
          </a:xfrm>
        </p:spPr>
        <p:txBody>
          <a:bodyPr/>
          <a:lstStyle/>
          <a:p>
            <a:r>
              <a:rPr lang="en-US" dirty="0"/>
              <a:t>Context maters!</a:t>
            </a:r>
          </a:p>
        </p:txBody>
      </p:sp>
      <p:pic>
        <p:nvPicPr>
          <p:cNvPr id="4" name="Content Placeholder 3" descr="A picture containing font, line, text, screenshot&#10;&#10;Description automatically generated">
            <a:extLst>
              <a:ext uri="{FF2B5EF4-FFF2-40B4-BE49-F238E27FC236}">
                <a16:creationId xmlns:a16="http://schemas.microsoft.com/office/drawing/2014/main" id="{C377F4A8-7117-47EB-5CB2-4340F2064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1417581"/>
            <a:ext cx="6158290" cy="2011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17504-C6D7-AAB8-BBFA-8E407EB241D1}"/>
              </a:ext>
            </a:extLst>
          </p:cNvPr>
          <p:cNvSpPr txBox="1"/>
          <p:nvPr/>
        </p:nvSpPr>
        <p:spPr>
          <a:xfrm>
            <a:off x="7977674" y="4534678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=Financial institution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5CF7C-8690-67D3-A34B-FE32A369F0EF}"/>
              </a:ext>
            </a:extLst>
          </p:cNvPr>
          <p:cNvSpPr txBox="1"/>
          <p:nvPr/>
        </p:nvSpPr>
        <p:spPr>
          <a:xfrm>
            <a:off x="7700865" y="2238625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Bank =sloping raised land</a:t>
            </a:r>
          </a:p>
        </p:txBody>
      </p:sp>
      <p:pic>
        <p:nvPicPr>
          <p:cNvPr id="11" name="Picture 10" descr="A picture containing font, line, text&#10;&#10;Description automatically generated">
            <a:extLst>
              <a:ext uri="{FF2B5EF4-FFF2-40B4-BE49-F238E27FC236}">
                <a16:creationId xmlns:a16="http://schemas.microsoft.com/office/drawing/2014/main" id="{5CE6CC0E-BF3E-D105-E64A-386E1160C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77" y="3989127"/>
            <a:ext cx="6020456" cy="14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44F6-2E9F-6653-A662-D4C32C47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Word/Tokens as Embeddings</a:t>
            </a:r>
          </a:p>
        </p:txBody>
      </p:sp>
      <p:pic>
        <p:nvPicPr>
          <p:cNvPr id="5" name="Content Placeholder 4" descr="A diagram of two people&#10;&#10;Description automatically generated with low confidence">
            <a:extLst>
              <a:ext uri="{FF2B5EF4-FFF2-40B4-BE49-F238E27FC236}">
                <a16:creationId xmlns:a16="http://schemas.microsoft.com/office/drawing/2014/main" id="{913B8818-8222-7369-4930-686EEEF5A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2123281"/>
            <a:ext cx="8610600" cy="3276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548613-97AD-C394-D489-D7582477EFE8}"/>
              </a:ext>
            </a:extLst>
          </p:cNvPr>
          <p:cNvSpPr txBox="1"/>
          <p:nvPr/>
        </p:nvSpPr>
        <p:spPr>
          <a:xfrm>
            <a:off x="2911151" y="5850294"/>
            <a:ext cx="318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Word2Vec embedding </a:t>
            </a:r>
          </a:p>
        </p:txBody>
      </p:sp>
    </p:spTree>
    <p:extLst>
      <p:ext uri="{BB962C8B-B14F-4D97-AF65-F5344CB8AC3E}">
        <p14:creationId xmlns:p14="http://schemas.microsoft.com/office/powerpoint/2010/main" val="272237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891FD6-8F19-C6DE-A42F-DED9F3DC7CFF}"/>
              </a:ext>
            </a:extLst>
          </p:cNvPr>
          <p:cNvGrpSpPr/>
          <p:nvPr/>
        </p:nvGrpSpPr>
        <p:grpSpPr>
          <a:xfrm>
            <a:off x="867747" y="569167"/>
            <a:ext cx="1501885" cy="634482"/>
            <a:chOff x="867747" y="569167"/>
            <a:chExt cx="1501885" cy="634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E63662-2F89-D124-2A31-3F47DDAAFD59}"/>
                </a:ext>
              </a:extLst>
            </p:cNvPr>
            <p:cNvSpPr/>
            <p:nvPr/>
          </p:nvSpPr>
          <p:spPr>
            <a:xfrm>
              <a:off x="867747" y="569167"/>
              <a:ext cx="1418253" cy="6344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27E79E-D2ED-15F8-CEE4-278A7B2EC4B5}"/>
                </a:ext>
              </a:extLst>
            </p:cNvPr>
            <p:cNvSpPr txBox="1"/>
            <p:nvPr/>
          </p:nvSpPr>
          <p:spPr>
            <a:xfrm>
              <a:off x="1337786" y="701742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v</a:t>
              </a:r>
              <a:r>
                <a:rPr lang="de-DE" b="1" baseline="-25000" dirty="0"/>
                <a:t>1</a:t>
              </a:r>
              <a:endParaRPr lang="en-US" b="1" baseline="-250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81A5EB-104F-5E47-A022-5FA923AEB79F}"/>
              </a:ext>
            </a:extLst>
          </p:cNvPr>
          <p:cNvGrpSpPr/>
          <p:nvPr/>
        </p:nvGrpSpPr>
        <p:grpSpPr>
          <a:xfrm>
            <a:off x="2839671" y="569167"/>
            <a:ext cx="1501885" cy="634482"/>
            <a:chOff x="867747" y="569167"/>
            <a:chExt cx="1501885" cy="6344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25E182-8097-C9C3-454C-C04D86EC2699}"/>
                </a:ext>
              </a:extLst>
            </p:cNvPr>
            <p:cNvSpPr/>
            <p:nvPr/>
          </p:nvSpPr>
          <p:spPr>
            <a:xfrm>
              <a:off x="867747" y="569167"/>
              <a:ext cx="1418253" cy="6344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37391D-11D9-22E5-D428-F4D1AA74BB21}"/>
                </a:ext>
              </a:extLst>
            </p:cNvPr>
            <p:cNvSpPr txBox="1"/>
            <p:nvPr/>
          </p:nvSpPr>
          <p:spPr>
            <a:xfrm>
              <a:off x="1337786" y="701742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v</a:t>
              </a:r>
              <a:r>
                <a:rPr lang="de-DE" b="1" baseline="-25000" dirty="0"/>
                <a:t>1</a:t>
              </a:r>
              <a:endParaRPr lang="en-US" b="1" baseline="-25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145E15D-3107-53B8-EE59-560FA94F9386}"/>
              </a:ext>
            </a:extLst>
          </p:cNvPr>
          <p:cNvGrpSpPr/>
          <p:nvPr/>
        </p:nvGrpSpPr>
        <p:grpSpPr>
          <a:xfrm>
            <a:off x="4811595" y="569167"/>
            <a:ext cx="1501885" cy="634482"/>
            <a:chOff x="867747" y="569167"/>
            <a:chExt cx="1501885" cy="6344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E126DB-0962-631C-8E12-4DB894CE8A77}"/>
                </a:ext>
              </a:extLst>
            </p:cNvPr>
            <p:cNvSpPr/>
            <p:nvPr/>
          </p:nvSpPr>
          <p:spPr>
            <a:xfrm>
              <a:off x="867747" y="569167"/>
              <a:ext cx="1418253" cy="6344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A54F6E-4B94-E58C-EB95-5366248E05C6}"/>
                </a:ext>
              </a:extLst>
            </p:cNvPr>
            <p:cNvSpPr txBox="1"/>
            <p:nvPr/>
          </p:nvSpPr>
          <p:spPr>
            <a:xfrm>
              <a:off x="1337786" y="701742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v</a:t>
              </a:r>
              <a:r>
                <a:rPr lang="de-DE" b="1" baseline="-25000" dirty="0"/>
                <a:t>1</a:t>
              </a:r>
              <a:endParaRPr lang="en-US" b="1" baseline="-250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FA71DD-7BFE-2016-3517-A15011F001F2}"/>
              </a:ext>
            </a:extLst>
          </p:cNvPr>
          <p:cNvGrpSpPr/>
          <p:nvPr/>
        </p:nvGrpSpPr>
        <p:grpSpPr>
          <a:xfrm>
            <a:off x="8277647" y="583120"/>
            <a:ext cx="1501885" cy="634482"/>
            <a:chOff x="867747" y="569167"/>
            <a:chExt cx="1501885" cy="6344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AD2A27-D029-F850-6DD7-43159FAF8C01}"/>
                </a:ext>
              </a:extLst>
            </p:cNvPr>
            <p:cNvSpPr/>
            <p:nvPr/>
          </p:nvSpPr>
          <p:spPr>
            <a:xfrm>
              <a:off x="867747" y="569167"/>
              <a:ext cx="1418253" cy="6344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77A479-5684-CC22-98D7-A32BFCFFBCE9}"/>
                </a:ext>
              </a:extLst>
            </p:cNvPr>
            <p:cNvSpPr txBox="1"/>
            <p:nvPr/>
          </p:nvSpPr>
          <p:spPr>
            <a:xfrm>
              <a:off x="1337786" y="701742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/>
                <a:t>v</a:t>
              </a:r>
              <a:r>
                <a:rPr lang="de-DE" b="1" baseline="-25000" dirty="0" err="1"/>
                <a:t>n</a:t>
              </a:r>
              <a:endParaRPr lang="en-US" b="1" baseline="-25000" dirty="0"/>
            </a:p>
          </p:txBody>
        </p:sp>
      </p:grp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8CC0FBE-8240-7DAD-DA6D-6AB50EE3459E}"/>
              </a:ext>
            </a:extLst>
          </p:cNvPr>
          <p:cNvSpPr/>
          <p:nvPr/>
        </p:nvSpPr>
        <p:spPr>
          <a:xfrm>
            <a:off x="6425967" y="701742"/>
            <a:ext cx="273920" cy="27138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188C03F-D916-60B7-4670-27C30BC509DD}"/>
              </a:ext>
            </a:extLst>
          </p:cNvPr>
          <p:cNvSpPr/>
          <p:nvPr/>
        </p:nvSpPr>
        <p:spPr>
          <a:xfrm>
            <a:off x="6926886" y="718451"/>
            <a:ext cx="273920" cy="27138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8BFF449-7C7A-B1D5-67FF-65B9D2895191}"/>
              </a:ext>
            </a:extLst>
          </p:cNvPr>
          <p:cNvSpPr/>
          <p:nvPr/>
        </p:nvSpPr>
        <p:spPr>
          <a:xfrm>
            <a:off x="7551733" y="715695"/>
            <a:ext cx="273920" cy="27138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274CFB-5F1A-F7D4-0D7A-6C82E57FE7EB}"/>
              </a:ext>
            </a:extLst>
          </p:cNvPr>
          <p:cNvCxnSpPr>
            <a:stCxn id="4" idx="2"/>
          </p:cNvCxnSpPr>
          <p:nvPr/>
        </p:nvCxnSpPr>
        <p:spPr>
          <a:xfrm flipH="1">
            <a:off x="1576873" y="1203649"/>
            <a:ext cx="1" cy="90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9EBFC8-78A2-93E4-A618-A1FFFBE03137}"/>
              </a:ext>
            </a:extLst>
          </p:cNvPr>
          <p:cNvCxnSpPr/>
          <p:nvPr/>
        </p:nvCxnSpPr>
        <p:spPr>
          <a:xfrm flipH="1">
            <a:off x="3548797" y="1203649"/>
            <a:ext cx="1" cy="90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AFDFF9-C82B-9701-6955-08274E44EBCB}"/>
              </a:ext>
            </a:extLst>
          </p:cNvPr>
          <p:cNvCxnSpPr/>
          <p:nvPr/>
        </p:nvCxnSpPr>
        <p:spPr>
          <a:xfrm flipH="1">
            <a:off x="5512964" y="1169280"/>
            <a:ext cx="1" cy="90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D7A657-0D88-5E40-8543-5C8BBED902AC}"/>
              </a:ext>
            </a:extLst>
          </p:cNvPr>
          <p:cNvCxnSpPr/>
          <p:nvPr/>
        </p:nvCxnSpPr>
        <p:spPr>
          <a:xfrm flipH="1">
            <a:off x="8994530" y="1169280"/>
            <a:ext cx="1" cy="90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FE7A8C-1FAD-A9F6-ACF9-6E9C0EFF35FE}"/>
              </a:ext>
            </a:extLst>
          </p:cNvPr>
          <p:cNvSpPr txBox="1"/>
          <p:nvPr/>
        </p:nvSpPr>
        <p:spPr>
          <a:xfrm>
            <a:off x="10142290" y="701742"/>
            <a:ext cx="151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Word </a:t>
            </a:r>
            <a:r>
              <a:rPr lang="de-DE" dirty="0" err="1"/>
              <a:t>vectors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38226-C8EC-5E84-6301-BFCAC8706CD3}"/>
              </a:ext>
            </a:extLst>
          </p:cNvPr>
          <p:cNvSpPr/>
          <p:nvPr/>
        </p:nvSpPr>
        <p:spPr>
          <a:xfrm>
            <a:off x="1107347" y="2105637"/>
            <a:ext cx="9353725" cy="1803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C6A236-E841-6B2D-7543-51379507CFA5}"/>
              </a:ext>
            </a:extLst>
          </p:cNvPr>
          <p:cNvSpPr txBox="1"/>
          <p:nvPr/>
        </p:nvSpPr>
        <p:spPr>
          <a:xfrm>
            <a:off x="5018464" y="2722308"/>
            <a:ext cx="476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Weigh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vectors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according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their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1A3B34-F4F3-E533-E355-3BFE25CFBF3F}"/>
              </a:ext>
            </a:extLst>
          </p:cNvPr>
          <p:cNvSpPr/>
          <p:nvPr/>
        </p:nvSpPr>
        <p:spPr>
          <a:xfrm>
            <a:off x="1174459" y="2533475"/>
            <a:ext cx="3328082" cy="10234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9D406C-8275-E5CA-2493-FAF2CF969009}"/>
              </a:ext>
            </a:extLst>
          </p:cNvPr>
          <p:cNvSpPr txBox="1"/>
          <p:nvPr/>
        </p:nvSpPr>
        <p:spPr>
          <a:xfrm>
            <a:off x="1576873" y="2722308"/>
            <a:ext cx="239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Self-attention </a:t>
            </a:r>
            <a:r>
              <a:rPr lang="de-DE" dirty="0" err="1"/>
              <a:t>mechanism</a:t>
            </a:r>
            <a:r>
              <a:rPr lang="de-DE" dirty="0"/>
              <a:t> 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52B5EA-25F7-8634-84D4-572405A26F87}"/>
              </a:ext>
            </a:extLst>
          </p:cNvPr>
          <p:cNvGrpSpPr/>
          <p:nvPr/>
        </p:nvGrpSpPr>
        <p:grpSpPr>
          <a:xfrm>
            <a:off x="929401" y="4970893"/>
            <a:ext cx="1501885" cy="634482"/>
            <a:chOff x="867747" y="569167"/>
            <a:chExt cx="1501885" cy="63448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7ABD94-46BF-37F6-57E4-09FBB833C259}"/>
                </a:ext>
              </a:extLst>
            </p:cNvPr>
            <p:cNvSpPr/>
            <p:nvPr/>
          </p:nvSpPr>
          <p:spPr>
            <a:xfrm>
              <a:off x="867747" y="569167"/>
              <a:ext cx="1418253" cy="6344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5ADF7D-FCA7-7600-B3E5-CB2ABF3CF216}"/>
                </a:ext>
              </a:extLst>
            </p:cNvPr>
            <p:cNvSpPr txBox="1"/>
            <p:nvPr/>
          </p:nvSpPr>
          <p:spPr>
            <a:xfrm>
              <a:off x="1337786" y="701742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y</a:t>
              </a:r>
              <a:r>
                <a:rPr lang="de-DE" b="1" baseline="-25000" dirty="0"/>
                <a:t>1</a:t>
              </a:r>
              <a:endParaRPr lang="en-US" b="1" baseline="-250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27396B-4082-1136-0453-D4177A1AE1FD}"/>
              </a:ext>
            </a:extLst>
          </p:cNvPr>
          <p:cNvGrpSpPr/>
          <p:nvPr/>
        </p:nvGrpSpPr>
        <p:grpSpPr>
          <a:xfrm>
            <a:off x="2806181" y="5008826"/>
            <a:ext cx="1501885" cy="634482"/>
            <a:chOff x="867747" y="569167"/>
            <a:chExt cx="1501885" cy="63448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3D16867-C858-58FF-126C-32BB17F9C684}"/>
                </a:ext>
              </a:extLst>
            </p:cNvPr>
            <p:cNvSpPr/>
            <p:nvPr/>
          </p:nvSpPr>
          <p:spPr>
            <a:xfrm>
              <a:off x="867747" y="569167"/>
              <a:ext cx="1418253" cy="6344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DE4D41-0F1F-D649-E95B-EE31FD134C50}"/>
                </a:ext>
              </a:extLst>
            </p:cNvPr>
            <p:cNvSpPr txBox="1"/>
            <p:nvPr/>
          </p:nvSpPr>
          <p:spPr>
            <a:xfrm>
              <a:off x="1337786" y="701742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y</a:t>
              </a:r>
              <a:r>
                <a:rPr lang="de-DE" b="1" baseline="-25000" dirty="0"/>
                <a:t>1</a:t>
              </a:r>
              <a:endParaRPr lang="en-US" b="1" baseline="-250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87A69FE-35A0-7B4D-E139-DB58577D2938}"/>
              </a:ext>
            </a:extLst>
          </p:cNvPr>
          <p:cNvGrpSpPr/>
          <p:nvPr/>
        </p:nvGrpSpPr>
        <p:grpSpPr>
          <a:xfrm>
            <a:off x="4682961" y="5025075"/>
            <a:ext cx="1418253" cy="634482"/>
            <a:chOff x="905495" y="257132"/>
            <a:chExt cx="1418253" cy="63448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2BDBE3-8B3A-49C9-3F55-75E58B75AE6A}"/>
                </a:ext>
              </a:extLst>
            </p:cNvPr>
            <p:cNvSpPr/>
            <p:nvPr/>
          </p:nvSpPr>
          <p:spPr>
            <a:xfrm>
              <a:off x="905495" y="257132"/>
              <a:ext cx="1418253" cy="6344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E434C7-3DE4-5AEE-F45B-381F6FB43D4A}"/>
                </a:ext>
              </a:extLst>
            </p:cNvPr>
            <p:cNvSpPr txBox="1"/>
            <p:nvPr/>
          </p:nvSpPr>
          <p:spPr>
            <a:xfrm>
              <a:off x="1283125" y="389707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y</a:t>
              </a:r>
              <a:r>
                <a:rPr lang="de-DE" b="1" baseline="-25000" dirty="0"/>
                <a:t>1</a:t>
              </a:r>
              <a:endParaRPr lang="en-US" b="1" baseline="-250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2A2F05-7E42-5B5B-9F72-B6A8CD809C3A}"/>
              </a:ext>
            </a:extLst>
          </p:cNvPr>
          <p:cNvGrpSpPr/>
          <p:nvPr/>
        </p:nvGrpSpPr>
        <p:grpSpPr>
          <a:xfrm>
            <a:off x="7883934" y="5028253"/>
            <a:ext cx="1501885" cy="634482"/>
            <a:chOff x="867747" y="569167"/>
            <a:chExt cx="1501885" cy="63448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25D32AA-F656-2A32-6ED6-860579FD977C}"/>
                </a:ext>
              </a:extLst>
            </p:cNvPr>
            <p:cNvSpPr/>
            <p:nvPr/>
          </p:nvSpPr>
          <p:spPr>
            <a:xfrm>
              <a:off x="867747" y="569167"/>
              <a:ext cx="1418253" cy="63448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065DF4A-DA76-A785-E50F-3CFC301869E8}"/>
                </a:ext>
              </a:extLst>
            </p:cNvPr>
            <p:cNvSpPr txBox="1"/>
            <p:nvPr/>
          </p:nvSpPr>
          <p:spPr>
            <a:xfrm>
              <a:off x="1337786" y="701742"/>
              <a:ext cx="103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/>
                <a:t>y</a:t>
              </a:r>
              <a:r>
                <a:rPr lang="de-DE" b="1" baseline="-25000" dirty="0" err="1"/>
                <a:t>n</a:t>
              </a:r>
              <a:endParaRPr lang="en-US" b="1" baseline="-25000" dirty="0"/>
            </a:p>
          </p:txBody>
        </p:sp>
      </p:grp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26A61196-7319-6D79-7688-EA7763DCC6E5}"/>
              </a:ext>
            </a:extLst>
          </p:cNvPr>
          <p:cNvSpPr/>
          <p:nvPr/>
        </p:nvSpPr>
        <p:spPr>
          <a:xfrm>
            <a:off x="6228754" y="5239352"/>
            <a:ext cx="273920" cy="27138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61D6C2FB-D702-E5F0-ED55-81068993AC7A}"/>
              </a:ext>
            </a:extLst>
          </p:cNvPr>
          <p:cNvSpPr/>
          <p:nvPr/>
        </p:nvSpPr>
        <p:spPr>
          <a:xfrm>
            <a:off x="6720273" y="5288134"/>
            <a:ext cx="273920" cy="27138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4F14AB3F-5FB9-E6DA-DA4A-E8E99F97B88E}"/>
              </a:ext>
            </a:extLst>
          </p:cNvPr>
          <p:cNvSpPr/>
          <p:nvPr/>
        </p:nvSpPr>
        <p:spPr>
          <a:xfrm>
            <a:off x="7219927" y="5255601"/>
            <a:ext cx="273920" cy="271381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3693C7-C785-61AD-90DC-3370E74121DA}"/>
              </a:ext>
            </a:extLst>
          </p:cNvPr>
          <p:cNvCxnSpPr/>
          <p:nvPr/>
        </p:nvCxnSpPr>
        <p:spPr>
          <a:xfrm flipH="1">
            <a:off x="1576873" y="4050416"/>
            <a:ext cx="1" cy="90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BBC7FD1-8FA1-E778-E1D2-39C7B8B991DE}"/>
              </a:ext>
            </a:extLst>
          </p:cNvPr>
          <p:cNvCxnSpPr/>
          <p:nvPr/>
        </p:nvCxnSpPr>
        <p:spPr>
          <a:xfrm flipH="1">
            <a:off x="3584986" y="4068905"/>
            <a:ext cx="1" cy="90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C16B70-BF34-3B0A-9FB6-1123F5332AC8}"/>
              </a:ext>
            </a:extLst>
          </p:cNvPr>
          <p:cNvCxnSpPr/>
          <p:nvPr/>
        </p:nvCxnSpPr>
        <p:spPr>
          <a:xfrm flipH="1">
            <a:off x="5379510" y="4068905"/>
            <a:ext cx="1" cy="90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161220-41F9-33FB-5138-8BA431970917}"/>
              </a:ext>
            </a:extLst>
          </p:cNvPr>
          <p:cNvCxnSpPr/>
          <p:nvPr/>
        </p:nvCxnSpPr>
        <p:spPr>
          <a:xfrm flipH="1">
            <a:off x="8501613" y="4021089"/>
            <a:ext cx="1" cy="90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1AE846-8BF3-FC6F-FA4C-90FFA2E4DDB4}"/>
              </a:ext>
            </a:extLst>
          </p:cNvPr>
          <p:cNvSpPr txBox="1"/>
          <p:nvPr/>
        </p:nvSpPr>
        <p:spPr>
          <a:xfrm>
            <a:off x="9542156" y="4586894"/>
            <a:ext cx="187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Contextualized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 </a:t>
            </a:r>
          </a:p>
          <a:p>
            <a:r>
              <a:rPr lang="de-DE" dirty="0"/>
              <a:t>Word </a:t>
            </a:r>
            <a:r>
              <a:rPr lang="de-DE" dirty="0" err="1"/>
              <a:t>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5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circle, line, diagram&#10;&#10;Description automatically generated">
            <a:extLst>
              <a:ext uri="{FF2B5EF4-FFF2-40B4-BE49-F238E27FC236}">
                <a16:creationId xmlns:a16="http://schemas.microsoft.com/office/drawing/2014/main" id="{6330D0AF-FA15-6FDE-591F-57CC80593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82" y="1778959"/>
            <a:ext cx="8369560" cy="4059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3C5065-BD34-FC7F-4183-7DB1FC2CB940}"/>
              </a:ext>
            </a:extLst>
          </p:cNvPr>
          <p:cNvSpPr txBox="1"/>
          <p:nvPr/>
        </p:nvSpPr>
        <p:spPr>
          <a:xfrm>
            <a:off x="1719485" y="835138"/>
            <a:ext cx="404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Self-attention </a:t>
            </a:r>
            <a:r>
              <a:rPr lang="de-DE" u="sng" dirty="0" err="1"/>
              <a:t>mechanism</a:t>
            </a:r>
            <a:r>
              <a:rPr lang="de-DE" u="sng" dirty="0"/>
              <a:t>: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025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B94-2AA2-9D4B-42F1-F7600D0F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for our model to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6B97-B236-6A11-3ABD-BB409E95F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site (Reddit)</a:t>
            </a:r>
          </a:p>
          <a:p>
            <a:r>
              <a:rPr lang="en-US" dirty="0"/>
              <a:t>Should contain contextual information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018B592-654B-F5B4-DC09-01C3C9040B40}"/>
              </a:ext>
            </a:extLst>
          </p:cNvPr>
          <p:cNvSpPr/>
          <p:nvPr/>
        </p:nvSpPr>
        <p:spPr>
          <a:xfrm>
            <a:off x="1484851" y="3489820"/>
            <a:ext cx="2114026" cy="33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D8EE3-114C-8EFE-0BD6-ED24445EAD3B}"/>
              </a:ext>
            </a:extLst>
          </p:cNvPr>
          <p:cNvSpPr txBox="1"/>
          <p:nvPr/>
        </p:nvSpPr>
        <p:spPr>
          <a:xfrm>
            <a:off x="3869422" y="336818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existing dataset form the paper "Hate Speech and Counter Hate Speech Detection</a:t>
            </a:r>
          </a:p>
        </p:txBody>
      </p:sp>
    </p:spTree>
    <p:extLst>
      <p:ext uri="{BB962C8B-B14F-4D97-AF65-F5344CB8AC3E}">
        <p14:creationId xmlns:p14="http://schemas.microsoft.com/office/powerpoint/2010/main" val="391712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351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Wingdings 2</vt:lpstr>
      <vt:lpstr>Slate</vt:lpstr>
      <vt:lpstr>BSP6</vt:lpstr>
      <vt:lpstr>Effects of hate speech on social media</vt:lpstr>
      <vt:lpstr>Moderation: The golden middle ground </vt:lpstr>
      <vt:lpstr>NLP Classifier =BERT</vt:lpstr>
      <vt:lpstr>Context maters!</vt:lpstr>
      <vt:lpstr>Word/Tokens as Embeddings</vt:lpstr>
      <vt:lpstr>PowerPoint Presentation</vt:lpstr>
      <vt:lpstr>PowerPoint Presentation</vt:lpstr>
      <vt:lpstr>Dataset for our model to train</vt:lpstr>
      <vt:lpstr>Time to dive into the code….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DUSSING Andre Daniel</dc:creator>
  <cp:lastModifiedBy>DUSSING Andre Daniel</cp:lastModifiedBy>
  <cp:revision>2</cp:revision>
  <dcterms:created xsi:type="dcterms:W3CDTF">2023-06-10T05:36:24Z</dcterms:created>
  <dcterms:modified xsi:type="dcterms:W3CDTF">2023-06-11T20:08:45Z</dcterms:modified>
</cp:coreProperties>
</file>