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6858000" cx="12192000"/>
  <p:notesSz cx="6797675" cy="9926625"/>
  <p:embeddedFontLst>
    <p:embeddedFont>
      <p:font typeface="ADLaM Display"/>
      <p:regular r:id="rId65"/>
    </p:embeddedFont>
    <p:embeddedFont>
      <p:font typeface="Quattrocento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QuattrocentoSans-regular.fntdata"/><Relationship Id="rId21" Type="http://schemas.openxmlformats.org/officeDocument/2006/relationships/slide" Target="slides/slide17.xml"/><Relationship Id="rId65" Type="http://schemas.openxmlformats.org/officeDocument/2006/relationships/font" Target="fonts/ADLaMDisplay-regular.fntdata"/><Relationship Id="rId24" Type="http://schemas.openxmlformats.org/officeDocument/2006/relationships/slide" Target="slides/slide20.xml"/><Relationship Id="rId68" Type="http://schemas.openxmlformats.org/officeDocument/2006/relationships/font" Target="fonts/QuattrocentoSans-italic.fntdata"/><Relationship Id="rId23" Type="http://schemas.openxmlformats.org/officeDocument/2006/relationships/slide" Target="slides/slide19.xml"/><Relationship Id="rId67" Type="http://schemas.openxmlformats.org/officeDocument/2006/relationships/font" Target="fonts/QuattrocentoSans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QuattrocentoSan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6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81891" y="1825625"/>
            <a:ext cx="5388603" cy="44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11610108" y="182562"/>
            <a:ext cx="456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6221505" y="1825625"/>
            <a:ext cx="5388603" cy="44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501" y="6092230"/>
            <a:ext cx="1885699" cy="50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6029" y="516864"/>
            <a:ext cx="1885699" cy="50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e Conteúdo">
  <p:cSld name="2_Título e Conteú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3.jpg"/><Relationship Id="rId4" Type="http://schemas.openxmlformats.org/officeDocument/2006/relationships/image" Target="../media/image36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1669409" y="629158"/>
            <a:ext cx="8456103" cy="4119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64C"/>
              </a:buClr>
              <a:buSzPts val="4000"/>
              <a:buFont typeface="Quattrocento Sans"/>
              <a:buNone/>
            </a:pPr>
            <a:r>
              <a:rPr b="1" i="0" lang="pt-BR" sz="6600" u="none" cap="none" strike="noStrike">
                <a:solidFill>
                  <a:srgbClr val="ED764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Faculdade Senac Maringá </a:t>
            </a:r>
            <a:endParaRPr b="1" i="0" sz="2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9643" y="5887650"/>
            <a:ext cx="1885699" cy="50897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302000" y="4004733"/>
            <a:ext cx="8890001" cy="1724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Laboratório de Hardware e Sistemas Operacionais</a:t>
            </a:r>
            <a:endParaRPr/>
          </a:p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Prof. Rafael Florindo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9091283" y="5524740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ADLaM Display"/>
                <a:ea typeface="ADLaM Display"/>
                <a:cs typeface="ADLaM Display"/>
                <a:sym typeface="ADLaM Display"/>
              </a:rPr>
              <a:t>Aula 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574765" y="1762036"/>
            <a:ext cx="971223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desenvolvimento do sistema operacional Linux contou com a colaboração de milhares de desenvolvedores desde então, e novos aplicativos foram adicionados que permitiram o uso do sistema nos mais diversos dispositivos e fins.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5143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Linux está em todo lugar</a:t>
            </a:r>
            <a:endParaRPr b="1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574765" y="1762036"/>
            <a:ext cx="971223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roteador da sua casa, por exemplo, muito provavelmente utiliza Linux, assim como o codificador da sua TV a cabo.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internet é em grande maioria sustentada por servidores com sistemas Linux. Softwares dominantes como servidor web Apache, DNS Bind, linguagens de programação PHP, Java, Javascripts, bancos de dados MySQL, PostgreSQL e tantos outros são outras soluções sob licença GPL, preferencialmente executadas em sistemas Linux.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Linux está em todo lugar</a:t>
            </a:r>
            <a:endParaRPr b="1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574765" y="1762036"/>
            <a:ext cx="971223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 e Netflix rodam em Linux . Assim como a nuvem computacional mais popular do mundo, a Amazon AWS. O sistema operacional Android é baseado em Linux.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um mundo digital dominado por softwares livres, não se discute mais o uso do Linux. Ele está presente em nossas vidas de uma forma ou de outra. </a:t>
            </a:r>
            <a:r>
              <a:rPr b="0" i="1" lang="pt-BR" sz="30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Você pode até especializar-se em uma ferramenta proprietária, mas certamente irá se deparar com Linux em algum momento de sua carreira.</a:t>
            </a:r>
            <a:endParaRPr b="0" i="1" sz="1800" u="none" cap="none" strike="noStrike">
              <a:solidFill>
                <a:schemeClr val="dk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Linux está em todo lugar</a:t>
            </a:r>
            <a:endParaRPr b="1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574765" y="1762036"/>
            <a:ext cx="9712235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sistema operacional Linux ganhou centenas de aplicativos ao longo de seu desenvolvimento e que permitiram seu uso não só em servidores e sistema embarcados mas como também em Desktops.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 poderá instalar o Linux em um computador que já tenha o Windows e manter os dois sistemas operacionais.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Poderá inclusive virtualizar o Linux dentro do Windows ou vice-versa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Linux no Desktop.</a:t>
            </a: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/>
          <p:nvPr/>
        </p:nvSpPr>
        <p:spPr>
          <a:xfrm>
            <a:off x="574765" y="1762036"/>
            <a:ext cx="9712235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diversidade do Linux é sua vantagem, mas também seu maior desafio. Com tantas opções era preciso juntar todas as peças para entrega de uma solução acessível aos usuários. Aí que surgem as Distribuições Linux.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1" i="1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distribuição é um projeto com objetivo de empacotar um conjunto de aplicações Linux, com padrões estabelecidos e um assistente para instalação</a:t>
            </a: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Em uma analogia aos automóveis, seria uma montadora que une diversas peças para criação de um veículo pronto para ser usado.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574766" y="211666"/>
            <a:ext cx="96614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Linux é bom devido as infinitas possibilidades.</a:t>
            </a: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/>
          <p:nvPr/>
        </p:nvSpPr>
        <p:spPr>
          <a:xfrm>
            <a:off x="574765" y="1762036"/>
            <a:ext cx="9712235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distribuição é criada para um perfil de uso</a:t>
            </a: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Há àquela voltadas à simplicidade no uso em desktops, outras para servidores, aquelas com focam em Media centers, em computadores mais antigos ou com interfaces touch. A escolha dependerá da necessidade.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Assim, para iniciar no Linux, sua primeira decisão deve ser qual distribuição usar.  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574766" y="211666"/>
            <a:ext cx="96614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Linux é bom devido as infinitas possibilidades.</a:t>
            </a: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1"/>
          <p:cNvSpPr/>
          <p:nvPr/>
        </p:nvSpPr>
        <p:spPr>
          <a:xfrm flipH="1" rot="5400000">
            <a:off x="-638515" y="639280"/>
            <a:ext cx="6858000" cy="557944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1"/>
          <p:cNvSpPr/>
          <p:nvPr/>
        </p:nvSpPr>
        <p:spPr>
          <a:xfrm flipH="1" rot="5400000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1"/>
          <p:cNvSpPr/>
          <p:nvPr/>
        </p:nvSpPr>
        <p:spPr>
          <a:xfrm flipH="1" rot="5400000">
            <a:off x="1528907" y="2818967"/>
            <a:ext cx="2501979" cy="557608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1"/>
          <p:cNvSpPr/>
          <p:nvPr/>
        </p:nvSpPr>
        <p:spPr>
          <a:xfrm flipH="1" rot="5400000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10980"/>
                </a:srgbClr>
              </a:gs>
              <a:gs pos="100000">
                <a:srgbClr val="4472C4">
                  <a:alpha val="1098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/>
          <p:nvPr/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0">
                <a:srgbClr val="4472C4">
                  <a:alpha val="0"/>
                </a:srgbClr>
              </a:gs>
              <a:gs pos="39000">
                <a:srgbClr val="4472C4">
                  <a:alpha val="0"/>
                </a:srgbClr>
              </a:gs>
              <a:gs pos="100000">
                <a:srgbClr val="8DA9DB">
                  <a:alpha val="1490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826396" y="586855"/>
            <a:ext cx="4230100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pt-BR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Distribuições para desktop</a:t>
            </a:r>
            <a:endParaRPr b="0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905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xxxxxxxxx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/>
          <p:nvPr/>
        </p:nvSpPr>
        <p:spPr>
          <a:xfrm>
            <a:off x="574765" y="1762036"/>
            <a:ext cx="9712235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</a:t>
            </a: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: O Ubuntu é uma das distribuições Linux mais populares, conhecida por sua facilidade de uso e vasta comunidade de suporte. Ele oferece várias edições, incluindo a Ubuntu Desktop, que é voltada para uso em computadores pessoais.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574766" y="211666"/>
            <a:ext cx="96614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Distribuições Linux para desktop</a:t>
            </a:r>
            <a:endParaRPr b="1" i="0" sz="3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/>
          <p:nvPr/>
        </p:nvSpPr>
        <p:spPr>
          <a:xfrm>
            <a:off x="2860765" y="1762036"/>
            <a:ext cx="7426235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Mint</a:t>
            </a: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: 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O Linux Mint é baseado no Ubuntu e é conhecido por sua interface de usuário amigável e familiar para aqueles que estão migrando do Windows. Ele também vem pré-instalado com uma variedade de aplicativos úteis.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574766" y="211666"/>
            <a:ext cx="96614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Distribuições Linux para desktop</a:t>
            </a:r>
            <a:endParaRPr b="1" i="0" sz="3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nux Mint 21.2 Victoria chega mais personalizável e já pode ser baixado" id="202" name="Google Shape;2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03" y="1827755"/>
            <a:ext cx="2747149" cy="274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/>
          <p:nvPr/>
        </p:nvSpPr>
        <p:spPr>
          <a:xfrm>
            <a:off x="574765" y="1762036"/>
            <a:ext cx="9712235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Linux Mint é uma distribuição de código aberto que suporta plataformas x86 e x64. Ele também foi projetado para funcionar com outros sistemas operacionais, como macOS e Windows. Isso significa que os usuários podem configurá-lo em um ambiente de inicialização dupla.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Linux Mint vem em três variantes diferentes, que atendem a diversas preferências. Cada um apresenta um ambiente de área de trabalho diferente: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574766" y="211666"/>
            <a:ext cx="96614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Distribuição: Linux Mint</a:t>
            </a:r>
            <a:endParaRPr b="1" i="0" sz="3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574765" y="1762036"/>
            <a:ext cx="9712235" cy="1123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 Arial"/>
              <a:buChar char="•"/>
            </a:pPr>
            <a:r>
              <a:rPr b="0" i="0" lang="pt-BR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Atividade sobre </a:t>
            </a:r>
            <a:r>
              <a:rPr b="0" i="0" lang="pt-BR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MS-DOS</a:t>
            </a:r>
            <a:endParaRPr b="0" i="0" sz="3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 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Instalação de Máquina Virtual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Retomada de Conteúdo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/>
          <p:nvPr/>
        </p:nvSpPr>
        <p:spPr>
          <a:xfrm>
            <a:off x="574765" y="1762036"/>
            <a:ext cx="971223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Cinnamon – o ambiente mais inovador que inclui um desktop completo.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 – compatível com uma variedade de especificações de hardware.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Xfce – o ambiente de desktop mais leve e estável.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Seus requisitos mínimos de sistema incluem 4 GB de RAM, 100 GB de espaço em disco e resolução de tela de 1024 x 768.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574766" y="211666"/>
            <a:ext cx="96614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Distribuição: Linux Mint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>
            <a:off x="4050227" y="1762036"/>
            <a:ext cx="623677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Fedora Workstation</a:t>
            </a: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Desenvolvido pela comunidade Fedora, o Fedora Workstation é voltado para desenvolvedores e usuários finais. Ele oferece uma experiência de desktop moderna e inclui muitas ferramentas úteis para desenvolvimento de software.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574766" y="211666"/>
            <a:ext cx="96614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Distribuições Linux para desktop</a:t>
            </a:r>
            <a:endParaRPr b="1" i="0" sz="3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at's new in Fedora 22 Workstation - Fedora Magazine" id="221" name="Google Shape;2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" y="1897334"/>
            <a:ext cx="3834393" cy="162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/>
          <p:nvPr/>
        </p:nvSpPr>
        <p:spPr>
          <a:xfrm>
            <a:off x="2749253" y="1762036"/>
            <a:ext cx="6692113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openSUSE</a:t>
            </a: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: 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O openSUSE é uma distribuição Linux robusta e estável, com uma variedade de opções de desktop, incluindo o GNOME e o KDE Plasma. Ele é conhecido por sua facilidade de configuração e administração.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574766" y="211666"/>
            <a:ext cx="96614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Distribuições Linux para desktop</a:t>
            </a:r>
            <a:endParaRPr b="1" i="0" sz="3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penSUSE - Wikipedia" id="228" name="Google Shape;22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2" y="1870501"/>
            <a:ext cx="2956002" cy="18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/>
          <p:nvPr/>
        </p:nvSpPr>
        <p:spPr>
          <a:xfrm>
            <a:off x="4031643" y="1762036"/>
            <a:ext cx="625535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Debian</a:t>
            </a: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O Debian é uma distribuição Linux conhecida por sua estabilidade e confiabilidade. Embora possa não ser tão voltado para iniciantes quanto algumas outras distribuições, é uma escolha popular para usuários avançados e desenvolvedores.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574766" y="211666"/>
            <a:ext cx="96614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Distribuições Linux para desktop</a:t>
            </a:r>
            <a:endParaRPr b="1" i="0" sz="3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nálise da Distribuição Debian - Ninja do Linux"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88" y="1835230"/>
            <a:ext cx="3923369" cy="191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/>
          <p:nvPr/>
        </p:nvSpPr>
        <p:spPr>
          <a:xfrm>
            <a:off x="4338301" y="1762036"/>
            <a:ext cx="594869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OS</a:t>
            </a: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: O Elementary OS é conhecido por sua elegante interface de usuário, que se assemelha ao macOS. Ele é baseado no Ubuntu e oferece uma experiência de desktop simplificada e intuitiva.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574766" y="211666"/>
            <a:ext cx="96614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Distribuições Linux para desktop</a:t>
            </a:r>
            <a:endParaRPr b="1" i="0" sz="3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ementary OS 8 Details Revealed!" id="242" name="Google Shape;24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" y="1869804"/>
            <a:ext cx="3976106" cy="2644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/>
          <p:nvPr/>
        </p:nvSpPr>
        <p:spPr>
          <a:xfrm>
            <a:off x="3297521" y="1762036"/>
            <a:ext cx="698947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Zorin OS</a:t>
            </a: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: O Zorin OS é projetado para usuários que estão migrando do Windows. Ele oferece uma interface de usuário semelhante ao Windows e vem pré-instalado com uma variedade de aplicativos úteis.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0"/>
          <p:cNvSpPr txBox="1"/>
          <p:nvPr/>
        </p:nvSpPr>
        <p:spPr>
          <a:xfrm>
            <a:off x="574766" y="211666"/>
            <a:ext cx="96614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Distribuições Linux para desktop</a:t>
            </a:r>
            <a:endParaRPr b="1" i="0" sz="3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orin OS: a solução Linux para otimizar seus negócios - Netcraw" id="249" name="Google Shape;24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7" y="1881910"/>
            <a:ext cx="3207833" cy="183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/>
          <p:nvPr/>
        </p:nvSpPr>
        <p:spPr>
          <a:xfrm>
            <a:off x="574765" y="1762036"/>
            <a:ext cx="636959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Ubuntu Server</a:t>
            </a: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: Baseado no Debian, o Ubuntu Server é uma escolha popular devido à sua facilidade de uso, ampla comunidade de suporte e ciclos de lançamento previsíveis. Ele é frequentemente usado em ambientes de servidor em nuvem e em servidores locais.</a:t>
            </a:r>
            <a:endParaRPr/>
          </a:p>
        </p:txBody>
      </p:sp>
      <p:sp>
        <p:nvSpPr>
          <p:cNvPr id="259" name="Google Shape;259;p42"/>
          <p:cNvSpPr txBox="1"/>
          <p:nvPr/>
        </p:nvSpPr>
        <p:spPr>
          <a:xfrm>
            <a:off x="574766" y="211666"/>
            <a:ext cx="8493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Distribuições Linux para Servidores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rvidor Linux Ubuntu para Bioinformática [NI-SERV-2020-23] - NOVA  University Innovation" id="260" name="Google Shape;26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7945" y="1855788"/>
            <a:ext cx="3897630" cy="25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/>
          <p:nvPr/>
        </p:nvSpPr>
        <p:spPr>
          <a:xfrm>
            <a:off x="574765" y="1762036"/>
            <a:ext cx="670487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CentOS/RHEL (Red Hat Enterprise Linux)</a:t>
            </a: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: O CentOS é uma versão gratuita e de código aberto do Red Hat Enterprise Linux (RHEL). Ambos são altamente estáveis e são frequentemente usados em ambientes corporativos devido ao suporte de longo prazo e às atualizações de segurança consistentes fornecidas pela Red Hat.</a:t>
            </a:r>
            <a:endParaRPr/>
          </a:p>
        </p:txBody>
      </p:sp>
      <p:sp>
        <p:nvSpPr>
          <p:cNvPr id="266" name="Google Shape;266;p43"/>
          <p:cNvSpPr txBox="1"/>
          <p:nvPr/>
        </p:nvSpPr>
        <p:spPr>
          <a:xfrm>
            <a:off x="574766" y="211666"/>
            <a:ext cx="8493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Distribuições Linux para Servidores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lan your Migration from CentOS to RHEL" id="267" name="Google Shape;26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5413" y="2409508"/>
            <a:ext cx="4849495" cy="1703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/>
          <p:nvPr/>
        </p:nvSpPr>
        <p:spPr>
          <a:xfrm>
            <a:off x="574765" y="1762036"/>
            <a:ext cx="6288315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Debian</a:t>
            </a: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: Conhecido por sua estabilidade e robustez, o Debian é uma escolha popular para servidores. Ele possui um grande repositório de pacotes e é frequentemente preferido para servidores que exigem uma configuração personalizada.</a:t>
            </a:r>
            <a:endParaRPr/>
          </a:p>
        </p:txBody>
      </p:sp>
      <p:sp>
        <p:nvSpPr>
          <p:cNvPr id="273" name="Google Shape;273;p44"/>
          <p:cNvSpPr txBox="1"/>
          <p:nvPr/>
        </p:nvSpPr>
        <p:spPr>
          <a:xfrm>
            <a:off x="574766" y="211666"/>
            <a:ext cx="8493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Distribuições Linux para Servidores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stalando um servidor Debian Buster básico para Produção - Unagui Blog" id="274" name="Google Shape;27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9170" y="1877060"/>
            <a:ext cx="4391660" cy="245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574765" y="1762036"/>
            <a:ext cx="9712235" cy="1123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Distribuições Linux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 Arial"/>
              <a:buChar char="•"/>
            </a:pPr>
            <a:r>
              <a:rPr b="0" i="0" lang="pt-BR" sz="3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Comandos Linux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Aula de Hoje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/>
          <p:nvPr/>
        </p:nvSpPr>
        <p:spPr>
          <a:xfrm>
            <a:off x="574765" y="1762036"/>
            <a:ext cx="616639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openSUSE Leap</a:t>
            </a: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: O openSUSE Leap é uma versão estável e de longo prazo do openSUSE. Ele oferece um equilíbrio entre estabilidade e novos recursos, sendo uma escolha sólida para servidores.</a:t>
            </a:r>
            <a:endParaRPr/>
          </a:p>
        </p:txBody>
      </p:sp>
      <p:sp>
        <p:nvSpPr>
          <p:cNvPr id="280" name="Google Shape;280;p45"/>
          <p:cNvSpPr txBox="1"/>
          <p:nvPr/>
        </p:nvSpPr>
        <p:spPr>
          <a:xfrm>
            <a:off x="574766" y="211666"/>
            <a:ext cx="8493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Distribuições Linux para Servidores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penSUSE Leap 15.4 mejora la sincronización con SLE" id="281" name="Google Shape;28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5035" y="1848485"/>
            <a:ext cx="4509770" cy="2703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/>
          <p:nvPr/>
        </p:nvSpPr>
        <p:spPr>
          <a:xfrm>
            <a:off x="574765" y="1762036"/>
            <a:ext cx="551615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Fedora Server</a:t>
            </a: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: Embora o Fedora seja mais conhecido como uma distribuição de desktop, sua versão Server também é uma opção válida. Ele é conhecido por fornecer software mais recente, o que pode ser útil para determinados casos de uso de servidor.</a:t>
            </a:r>
            <a:endParaRPr/>
          </a:p>
        </p:txBody>
      </p:sp>
      <p:sp>
        <p:nvSpPr>
          <p:cNvPr id="287" name="Google Shape;287;p46"/>
          <p:cNvSpPr txBox="1"/>
          <p:nvPr/>
        </p:nvSpPr>
        <p:spPr>
          <a:xfrm>
            <a:off x="574766" y="211666"/>
            <a:ext cx="8493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Distribuições Linux para Servidores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edora Linux | The Fedora Project" id="288" name="Google Shape;28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8960" y="1765506"/>
            <a:ext cx="4480560" cy="181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/>
          <p:nvPr/>
        </p:nvSpPr>
        <p:spPr>
          <a:xfrm>
            <a:off x="574765" y="1762036"/>
            <a:ext cx="514023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 Linux</a:t>
            </a: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: Mais adequado para usuários avançados, o Arch Linux oferece um sistema altamente personalizável e minimalista. Ele é frequentemente usado em servidores que requerem configurações específicas e otimizadas.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574766" y="211666"/>
            <a:ext cx="8493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Distribuições Linux para Servidores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cheiro:Archlinux-logo-standard-version.png – Wikipédia, a enciclopédia  livre" id="295" name="Google Shape;29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9345" y="2489517"/>
            <a:ext cx="5462270" cy="1797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/>
          <p:nvPr/>
        </p:nvSpPr>
        <p:spPr>
          <a:xfrm>
            <a:off x="574765" y="1762036"/>
            <a:ext cx="618671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Alpine Linux</a:t>
            </a:r>
            <a:r>
              <a:rPr b="0" i="0" lang="pt-BR" sz="30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: Alpine Linux é uma distribuição leve e segura, projetada principalmente para ambientes de contêineres e servidores onde o tamanho e a segurança são preocupações principais.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8"/>
          <p:cNvSpPr txBox="1"/>
          <p:nvPr/>
        </p:nvSpPr>
        <p:spPr>
          <a:xfrm>
            <a:off x="574766" y="211666"/>
            <a:ext cx="8493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Distribuições Linux para Servidores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oca do Tux: Como conheci o Alpine Linux" id="302" name="Google Shape;30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8530" y="1917700"/>
            <a:ext cx="4320540" cy="242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/>
          <p:nvPr/>
        </p:nvSpPr>
        <p:spPr>
          <a:xfrm>
            <a:off x="574765" y="1762036"/>
            <a:ext cx="971223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linha de comando é o que dá acesso direto a um computador. É por ela que você comanda o software para executar ações de hardware que as interfaces gráficas de usuário (GUIs) de "apontar e clicar" não conseguem solicitar.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9"/>
          <p:cNvSpPr txBox="1"/>
          <p:nvPr/>
        </p:nvSpPr>
        <p:spPr>
          <a:xfrm>
            <a:off x="574766" y="211666"/>
            <a:ext cx="8493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que é uma linha de comando?</a:t>
            </a:r>
            <a:endParaRPr b="1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o executar dois ou mais comandos do Linux ao mesmo tempo" id="309" name="Google Shape;30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0400" y="3858941"/>
            <a:ext cx="6766560" cy="2635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/>
          <p:nvPr/>
        </p:nvSpPr>
        <p:spPr>
          <a:xfrm>
            <a:off x="574765" y="1762036"/>
            <a:ext cx="5140235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linhas de comando estão disponíveis em muitos SOs proprietários ou open source. No entanto, isso está normalmente associado ao Linux, </a:t>
            </a: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porque as linhas de comando e o software open source oferecem aos usuários acesso ilimitado aos próprios computadores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pt-BR" sz="3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0"/>
          <p:cNvSpPr txBox="1"/>
          <p:nvPr/>
        </p:nvSpPr>
        <p:spPr>
          <a:xfrm>
            <a:off x="574766" y="211666"/>
            <a:ext cx="8493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que é uma linha de comando?</a:t>
            </a:r>
            <a:endParaRPr b="1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uia completo: 5 ferramentas de linha de comando Linux essenciais - TecLinux" id="316" name="Google Shape;31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5360" y="1882438"/>
            <a:ext cx="6136639" cy="395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/>
          <p:nvPr/>
        </p:nvSpPr>
        <p:spPr>
          <a:xfrm>
            <a:off x="574765" y="1762036"/>
            <a:ext cx="971223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Eficiência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Para muitos usuários avançados, a linha de comando pode ser mais rápida e eficiente do que a navegação através de menus e cliques.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Automatização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Os comandos na linha de comando podem ser facilmente automatizados por meio de scripts, permitindo a execução rápida de tarefas repetitivas.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Acesso remoto: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linha de comando é frequentemente usada para acesso remoto a servidores Linux, onde uma interface gráfica pode não estar disponível.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1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A linha de comando oferece várias vantagens, incluindo:</a:t>
            </a:r>
            <a:endParaRPr b="1" sz="3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/>
          <p:nvPr/>
        </p:nvSpPr>
        <p:spPr>
          <a:xfrm>
            <a:off x="574765" y="1762036"/>
            <a:ext cx="9712235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Controle preciso: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linha de comando oferece um controle mais preciso sobre o sistema operacional e as operações que você deseja realizar.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Recursos avançados: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Muitos recursos avançados do sistema operacional estão disponíveis apenas por meio da linha de comando, permitindo que os usuários tenham acesso a ferramentas e funcionalidades poderosas.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A linha de comando oferece várias vantagens, incluindo:</a:t>
            </a:r>
            <a:endParaRPr b="1" sz="3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/>
          <p:nvPr/>
        </p:nvSpPr>
        <p:spPr>
          <a:xfrm>
            <a:off x="574765" y="1762036"/>
            <a:ext cx="971223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Alguns exemplos de comandos comuns na linha de comando do Linux incluem </a:t>
            </a: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(listar arquivos e diretórios), </a:t>
            </a: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 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(navegar entre diretórios), </a:t>
            </a: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mkdir 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(criar diretórios), </a:t>
            </a: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(remover arquivos ou diretórios), </a:t>
            </a: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 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(copiar arquivos), </a:t>
            </a: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mv 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(mover arquivos), </a:t>
            </a: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grep 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(pesquisar texto), entre muitos outros.</a:t>
            </a:r>
            <a:r>
              <a:rPr lang="pt-BR" sz="3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3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A linha de comando oferece várias vantagens, incluindo:</a:t>
            </a:r>
            <a:endParaRPr b="1" sz="3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Comandos em Linux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&#10;&#10;Descrição gerada automaticamente" id="340" name="Google Shape;34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458" y="2635568"/>
            <a:ext cx="106013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/>
          <p:nvPr/>
        </p:nvSpPr>
        <p:spPr>
          <a:xfrm flipH="1" rot="-5400000">
            <a:off x="2666617" y="-2666188"/>
            <a:ext cx="6858000" cy="12191233"/>
          </a:xfrm>
          <a:prstGeom prst="rect">
            <a:avLst/>
          </a:prstGeom>
          <a:gradFill>
            <a:gsLst>
              <a:gs pos="0">
                <a:schemeClr val="accent1"/>
              </a:gs>
              <a:gs pos="8000">
                <a:schemeClr val="accent1"/>
              </a:gs>
              <a:gs pos="100000">
                <a:srgbClr val="1F3864"/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/>
          <p:nvPr/>
        </p:nvSpPr>
        <p:spPr>
          <a:xfrm flipH="1" rot="10800000">
            <a:off x="-2311" y="0"/>
            <a:ext cx="9070846" cy="6857572"/>
          </a:xfrm>
          <a:prstGeom prst="rect">
            <a:avLst/>
          </a:prstGeom>
          <a:gradFill>
            <a:gsLst>
              <a:gs pos="0">
                <a:srgbClr val="000000">
                  <a:alpha val="51764"/>
                </a:srgbClr>
              </a:gs>
              <a:gs pos="8000">
                <a:srgbClr val="000000">
                  <a:alpha val="51764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/>
          <p:nvPr/>
        </p:nvSpPr>
        <p:spPr>
          <a:xfrm flipH="1" rot="-5400000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rgbClr val="9CC2E5">
                  <a:alpha val="0"/>
                </a:srgbClr>
              </a:gs>
              <a:gs pos="100000">
                <a:srgbClr val="000000">
                  <a:alpha val="45882"/>
                </a:srgbClr>
              </a:gs>
            </a:gsLst>
            <a:lin ang="1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tilizando o Linux: Vantagens e Desvantagens do Sistema Operacional de  Código Aberto - RodaPhone"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667" y="457200"/>
            <a:ext cx="11006666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Comandos em Linux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, Retângulo&#10;&#10;Descrição gerada automaticamente" id="346" name="Google Shape;34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357438"/>
            <a:ext cx="103632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Comandos em Linux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, Retângulo&#10;&#10;Descrição gerada automaticamente" id="352" name="Google Shape;35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50" y="2319338"/>
            <a:ext cx="103251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Comandos em Linux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, Retângulo&#10;&#10;Descrição gerada automaticamente" id="358" name="Google Shape;35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328862"/>
            <a:ext cx="103632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Comandos em Linux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ção gerada automaticamente" id="364" name="Google Shape;36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28838"/>
            <a:ext cx="103632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Comandos em Linux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ção gerada automaticamente" id="370" name="Google Shape;3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76462"/>
            <a:ext cx="103632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Comandos em Linux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, Texto, Aplicativo&#10;&#10;Descrição gerada automaticamente" id="376" name="Google Shape;37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5" y="2162175"/>
            <a:ext cx="102679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Comandos em Linux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&#10;&#10;Descrição gerada automaticamente" id="382" name="Google Shape;38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975" y="2328862"/>
            <a:ext cx="103060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Comandos em Linux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88" y="2195512"/>
            <a:ext cx="105632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Texto, Aplicativo, Email&#10;&#10;Descrição gerada automaticamente" id="393" name="Google Shape;39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8" y="1676400"/>
            <a:ext cx="1098232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63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de Concurso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4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de Concurso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3" y="1762125"/>
            <a:ext cx="110775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574765" y="1762036"/>
            <a:ext cx="9835138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</a:t>
            </a: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Sistema Operacional</a:t>
            </a: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assim como o Windows e o Mac OS, que possibilita a execução de programas em um computador e outros dispositivos. 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pode ser livremente modificado e distribuído.</a:t>
            </a:r>
            <a:endParaRPr/>
          </a:p>
          <a:p>
            <a:pPr indent="-2667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é o nome dado apenas ao núcleo do sistema operacional, chamado de Kernel.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que é Linux?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5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de Concurso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la de celular com texto preto sobre fundo branco&#10;&#10;Descrição gerada automaticamente" id="406" name="Google Shape;40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1814512"/>
            <a:ext cx="110299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de Concurso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, Texto, Aplicativo, Email&#10;&#10;Descrição gerada automaticamente" id="412" name="Google Shape;41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" y="1785938"/>
            <a:ext cx="109918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7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de Concurso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, Texto, Aplicativo, Email&#10;&#10;Descrição gerada automaticamente" id="418" name="Google Shape;41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075" y="1638300"/>
            <a:ext cx="102298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8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de Concurso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, Texto, Aplicativo, Email&#10;&#10;Descrição gerada automaticamente" id="424" name="Google Shape;42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3" y="1809750"/>
            <a:ext cx="110775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9"/>
          <p:cNvSpPr/>
          <p:nvPr/>
        </p:nvSpPr>
        <p:spPr>
          <a:xfrm>
            <a:off x="574765" y="1762036"/>
            <a:ext cx="97122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pt-BR" sz="3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69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de Concurso</a:t>
            </a:r>
            <a:endParaRPr sz="33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Interface gráfica do usuário, Texto, Aplicativo, Email&#10;&#10;Descrição gerada automaticamente" id="431" name="Google Shape;43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1567180"/>
            <a:ext cx="108775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37" name="Google Shape;437;p70"/>
          <p:cNvSpPr/>
          <p:nvPr/>
        </p:nvSpPr>
        <p:spPr>
          <a:xfrm>
            <a:off x="-15902" y="-15901"/>
            <a:ext cx="6578337" cy="5814891"/>
          </a:xfrm>
          <a:custGeom>
            <a:rect b="b" l="l" r="r" t="t"/>
            <a:pathLst>
              <a:path extrusionOk="0" h="5814891" w="6578337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cap="flat" cmpd="sng" w="19050">
            <a:solidFill>
              <a:srgbClr val="FFFFFF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ncursos: Estude respondendo questões com essa técnica eficiente -  Notícias Concursos" id="438" name="Google Shape;438;p70"/>
          <p:cNvPicPr preferRelativeResize="0"/>
          <p:nvPr/>
        </p:nvPicPr>
        <p:blipFill rotWithShape="1">
          <a:blip r:embed="rId3">
            <a:alphaModFix/>
          </a:blip>
          <a:srcRect b="-1" l="0" r="15327" t="0"/>
          <a:stretch/>
        </p:blipFill>
        <p:spPr>
          <a:xfrm>
            <a:off x="20" y="-2"/>
            <a:ext cx="6323142" cy="5593660"/>
          </a:xfrm>
          <a:custGeom>
            <a:rect b="b" l="l" r="r" t="t"/>
            <a:pathLst>
              <a:path extrusionOk="0" h="5593660" w="6323162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39" name="Google Shape;439;p70"/>
          <p:cNvSpPr/>
          <p:nvPr/>
        </p:nvSpPr>
        <p:spPr>
          <a:xfrm>
            <a:off x="0" y="0"/>
            <a:ext cx="6323162" cy="5593660"/>
          </a:xfrm>
          <a:custGeom>
            <a:rect b="b" l="l" r="r" t="t"/>
            <a:pathLst>
              <a:path extrusionOk="0" h="5593660" w="6323162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70"/>
          <p:cNvSpPr/>
          <p:nvPr/>
        </p:nvSpPr>
        <p:spPr>
          <a:xfrm>
            <a:off x="6541758" y="1415331"/>
            <a:ext cx="5665992" cy="5466522"/>
          </a:xfrm>
          <a:custGeom>
            <a:rect b="b" l="l" r="r" t="t"/>
            <a:pathLst>
              <a:path extrusionOk="0" h="5401530" w="5665992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cap="flat" cmpd="sng" w="19050">
            <a:solidFill>
              <a:srgbClr val="FFFFFF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GitHub - GabrielTonhatti/Linux" id="441" name="Google Shape;441;p70"/>
          <p:cNvPicPr preferRelativeResize="0"/>
          <p:nvPr/>
        </p:nvPicPr>
        <p:blipFill rotWithShape="1">
          <a:blip r:embed="rId4">
            <a:alphaModFix/>
          </a:blip>
          <a:srcRect b="-2" l="21319" r="20261" t="0"/>
          <a:stretch/>
        </p:blipFill>
        <p:spPr>
          <a:xfrm>
            <a:off x="6795930" y="1685367"/>
            <a:ext cx="5396070" cy="5172635"/>
          </a:xfrm>
          <a:custGeom>
            <a:rect b="b" l="l" r="r" t="t"/>
            <a:pathLst>
              <a:path extrusionOk="0" h="5172635" w="5396070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42" name="Google Shape;442;p70"/>
          <p:cNvSpPr/>
          <p:nvPr/>
        </p:nvSpPr>
        <p:spPr>
          <a:xfrm>
            <a:off x="6795930" y="1685365"/>
            <a:ext cx="5396070" cy="5172635"/>
          </a:xfrm>
          <a:custGeom>
            <a:rect b="b" l="l" r="r" t="t"/>
            <a:pathLst>
              <a:path extrusionOk="0" h="5172635" w="5396070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1"/>
          <p:cNvSpPr/>
          <p:nvPr/>
        </p:nvSpPr>
        <p:spPr>
          <a:xfrm>
            <a:off x="574765" y="1762036"/>
            <a:ext cx="97122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pt-BR" sz="3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71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de Concurso</a:t>
            </a:r>
            <a:endParaRPr sz="33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49" name="Google Shape;44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1285875"/>
            <a:ext cx="113538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2"/>
          <p:cNvSpPr/>
          <p:nvPr/>
        </p:nvSpPr>
        <p:spPr>
          <a:xfrm>
            <a:off x="574765" y="1762036"/>
            <a:ext cx="97122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pt-BR" sz="3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72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de Concurso</a:t>
            </a:r>
            <a:endParaRPr sz="33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Interface gráfica do usuário, Texto, Aplicativo, Email&#10;&#10;Descrição gerada automaticamente" id="456" name="Google Shape;45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13" y="1571625"/>
            <a:ext cx="108489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3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de Concurso</a:t>
            </a:r>
            <a:endParaRPr sz="33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Interface gráfica do usuário, Texto, Aplicativo, Email&#10;&#10;Descrição gerada automaticamente" id="462" name="Google Shape;46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438" y="1614488"/>
            <a:ext cx="82391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4"/>
          <p:cNvSpPr/>
          <p:nvPr/>
        </p:nvSpPr>
        <p:spPr>
          <a:xfrm>
            <a:off x="574765" y="1762036"/>
            <a:ext cx="97122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pt-BR" sz="3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74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de Concurso</a:t>
            </a:r>
            <a:endParaRPr sz="33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Interface gráfica do usuário, Texto, Aplicativo, Email&#10;&#10;Descrição gerada automaticamente" id="469" name="Google Shape;46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1404938"/>
            <a:ext cx="109537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574765" y="1762036"/>
            <a:ext cx="971223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Kernel Linux foi criado pelo Linus Torvalds, com a primeira versão oficial lançada em 1991.</a:t>
            </a:r>
            <a:endParaRPr/>
          </a:p>
          <a:p>
            <a:pPr indent="-2667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Kernel é um conjunto de instruções que controla como será usado o processador, a memória, o disco e dispositivos periféricos.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Kernel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5"/>
          <p:cNvSpPr txBox="1"/>
          <p:nvPr/>
        </p:nvSpPr>
        <p:spPr>
          <a:xfrm>
            <a:off x="1197549" y="2795451"/>
            <a:ext cx="9796901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Obrigado e até a próxima aula.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574765" y="1762036"/>
            <a:ext cx="971223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software presente em todo sistema operacional que determina como o computador deve funcionar. 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Kernel por si só não tem utilidade prática. É preciso uma série de programas adicionais para seu uso efetivo, como interpretadores de comandos, compiladores para que seja possível o desenvolvimento de novos programas, editores de textos e assim por diante.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Kernel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574765" y="1762036"/>
            <a:ext cx="9712235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Desde 1984, um projeto chamado de GNU criado por Richard Stallman e tinha como meta o desenvolvimento de um </a:t>
            </a: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operacional livre baseado no Unix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O projeto então criou uma licença de software chamada de </a:t>
            </a: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GPL. Ela permitia a modificação livre do código de um programa, desde que distribuído posteriormente desta mesma forma e mantida os créditos dos desenvolvedores.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Ao longo de cinco anos o projeto já tinha criado a maior parte dos programas essenciais para um sistema operacional mas faltava um Kernel livre.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História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574765" y="1762036"/>
            <a:ext cx="9712235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1992, Linus Torvalds adere a licença GPL o que torna o Kernel Linux um software livre. A junção das ferramentas do projetos GNU mas o Kernel Linux deu origem ao sistema operacional GNU/Linux.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Então Linux é o nome do Kernel e GNU/Linux do sistema operacional (Kernel + programas essenciais). Mas pela simplicidade, Linux é o termo largamente aceito para definição do sistema operacional do pinguim.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História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