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12192000"/>
  <p:notesSz cx="6797675" cy="9926625"/>
  <p:embeddedFontLst>
    <p:embeddedFont>
      <p:font typeface="ADLaM Display"/>
      <p:regular r:id="rId65"/>
    </p:embeddedFont>
    <p:embeddedFont>
      <p:font typeface="Quattrocento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QuattrocentoSans-regular.fntdata"/><Relationship Id="rId21" Type="http://schemas.openxmlformats.org/officeDocument/2006/relationships/slide" Target="slides/slide17.xml"/><Relationship Id="rId65" Type="http://schemas.openxmlformats.org/officeDocument/2006/relationships/font" Target="fonts/ADLaMDisplay-regular.fntdata"/><Relationship Id="rId24" Type="http://schemas.openxmlformats.org/officeDocument/2006/relationships/slide" Target="slides/slide20.xml"/><Relationship Id="rId68" Type="http://schemas.openxmlformats.org/officeDocument/2006/relationships/font" Target="fonts/QuattrocentoSans-italic.fntdata"/><Relationship Id="rId23" Type="http://schemas.openxmlformats.org/officeDocument/2006/relationships/slide" Target="slides/slide19.xml"/><Relationship Id="rId67" Type="http://schemas.openxmlformats.org/officeDocument/2006/relationships/font" Target="fonts/QuattrocentoSan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Quattrocento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49c4ee957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f49c4ee957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49c4ee957_0_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f49c4ee957_0_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81891" y="1825625"/>
            <a:ext cx="5388603" cy="44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1610108" y="182562"/>
            <a:ext cx="456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6221505" y="1825625"/>
            <a:ext cx="5388603" cy="44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501" y="6092230"/>
            <a:ext cx="1885699" cy="5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029" y="516864"/>
            <a:ext cx="1885699" cy="5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Conteúdo">
  <p:cSld name="2_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jpg"/><Relationship Id="rId4" Type="http://schemas.openxmlformats.org/officeDocument/2006/relationships/image" Target="../media/image2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669409" y="629158"/>
            <a:ext cx="8456100" cy="41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64C"/>
              </a:buClr>
              <a:buSzPts val="4000"/>
              <a:buFont typeface="Quattrocento Sans"/>
              <a:buNone/>
            </a:pPr>
            <a:r>
              <a:rPr b="1" i="0" lang="pt-BR" sz="6600" u="none" cap="none" strike="noStrike">
                <a:solidFill>
                  <a:srgbClr val="ED764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Faculdade Senac Maringá </a:t>
            </a:r>
            <a:endParaRPr b="1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643" y="5887650"/>
            <a:ext cx="1885699" cy="5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302000" y="4004733"/>
            <a:ext cx="8890001" cy="1724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Laboratório de Hardware e Sistemas Operacionais</a:t>
            </a:r>
            <a:endParaRPr/>
          </a:p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Prof. Rafael Florindo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9091283" y="552474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ADLaM Display"/>
                <a:ea typeface="ADLaM Display"/>
                <a:cs typeface="ADLaM Display"/>
                <a:sym typeface="ADLaM Display"/>
              </a:rPr>
              <a:t>Aula 06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773375" y="5128204"/>
            <a:ext cx="2259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Prof. Andre Noel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711400" y="4643925"/>
            <a:ext cx="2195300" cy="947550"/>
          </a:xfrm>
          <a:custGeom>
            <a:rect b="b" l="l" r="r" t="t"/>
            <a:pathLst>
              <a:path extrusionOk="0" h="37902" w="87812">
                <a:moveTo>
                  <a:pt x="0" y="37902"/>
                </a:moveTo>
                <a:cubicBezTo>
                  <a:pt x="5598" y="31371"/>
                  <a:pt x="11642" y="25206"/>
                  <a:pt x="16887" y="18388"/>
                </a:cubicBezTo>
                <a:cubicBezTo>
                  <a:pt x="17868" y="17112"/>
                  <a:pt x="23356" y="7534"/>
                  <a:pt x="23266" y="8256"/>
                </a:cubicBezTo>
                <a:cubicBezTo>
                  <a:pt x="22659" y="13103"/>
                  <a:pt x="20214" y="17642"/>
                  <a:pt x="19889" y="22516"/>
                </a:cubicBezTo>
                <a:cubicBezTo>
                  <a:pt x="19814" y="23646"/>
                  <a:pt x="19131" y="25893"/>
                  <a:pt x="20264" y="25893"/>
                </a:cubicBezTo>
                <a:cubicBezTo>
                  <a:pt x="23566" y="25893"/>
                  <a:pt x="22410" y="14245"/>
                  <a:pt x="24392" y="16887"/>
                </a:cubicBezTo>
                <a:cubicBezTo>
                  <a:pt x="26453" y="19635"/>
                  <a:pt x="22900" y="26346"/>
                  <a:pt x="26268" y="27019"/>
                </a:cubicBezTo>
                <a:cubicBezTo>
                  <a:pt x="30047" y="27774"/>
                  <a:pt x="30981" y="14369"/>
                  <a:pt x="33023" y="17637"/>
                </a:cubicBezTo>
                <a:cubicBezTo>
                  <a:pt x="33885" y="19016"/>
                  <a:pt x="33356" y="22656"/>
                  <a:pt x="34899" y="22141"/>
                </a:cubicBezTo>
                <a:cubicBezTo>
                  <a:pt x="37466" y="21285"/>
                  <a:pt x="36983" y="14175"/>
                  <a:pt x="39403" y="15386"/>
                </a:cubicBezTo>
                <a:cubicBezTo>
                  <a:pt x="41096" y="16233"/>
                  <a:pt x="39103" y="19440"/>
                  <a:pt x="40153" y="21015"/>
                </a:cubicBezTo>
                <a:cubicBezTo>
                  <a:pt x="41000" y="22285"/>
                  <a:pt x="41414" y="16580"/>
                  <a:pt x="42780" y="17262"/>
                </a:cubicBezTo>
                <a:cubicBezTo>
                  <a:pt x="44196" y="17969"/>
                  <a:pt x="42699" y="21765"/>
                  <a:pt x="44281" y="21765"/>
                </a:cubicBezTo>
                <a:cubicBezTo>
                  <a:pt x="46987" y="21765"/>
                  <a:pt x="46619" y="13386"/>
                  <a:pt x="48784" y="15010"/>
                </a:cubicBezTo>
                <a:cubicBezTo>
                  <a:pt x="50755" y="16489"/>
                  <a:pt x="49322" y="21765"/>
                  <a:pt x="51786" y="21765"/>
                </a:cubicBezTo>
                <a:cubicBezTo>
                  <a:pt x="53695" y="21765"/>
                  <a:pt x="52978" y="16282"/>
                  <a:pt x="54789" y="16887"/>
                </a:cubicBezTo>
                <a:cubicBezTo>
                  <a:pt x="56861" y="17579"/>
                  <a:pt x="55231" y="22891"/>
                  <a:pt x="57415" y="22891"/>
                </a:cubicBezTo>
                <a:cubicBezTo>
                  <a:pt x="58176" y="22891"/>
                  <a:pt x="57084" y="20356"/>
                  <a:pt x="57791" y="20639"/>
                </a:cubicBezTo>
                <a:cubicBezTo>
                  <a:pt x="59609" y="21366"/>
                  <a:pt x="58460" y="25893"/>
                  <a:pt x="60418" y="25893"/>
                </a:cubicBezTo>
                <a:cubicBezTo>
                  <a:pt x="62119" y="25893"/>
                  <a:pt x="60305" y="20477"/>
                  <a:pt x="61919" y="21015"/>
                </a:cubicBezTo>
                <a:cubicBezTo>
                  <a:pt x="63353" y="21493"/>
                  <a:pt x="62827" y="26304"/>
                  <a:pt x="63795" y="25143"/>
                </a:cubicBezTo>
                <a:cubicBezTo>
                  <a:pt x="67493" y="20708"/>
                  <a:pt x="64172" y="21765"/>
                  <a:pt x="65296" y="21015"/>
                </a:cubicBezTo>
                <a:cubicBezTo>
                  <a:pt x="68088" y="19153"/>
                  <a:pt x="68299" y="27018"/>
                  <a:pt x="69799" y="30021"/>
                </a:cubicBezTo>
                <a:cubicBezTo>
                  <a:pt x="70049" y="30521"/>
                  <a:pt x="70214" y="31970"/>
                  <a:pt x="70550" y="31522"/>
                </a:cubicBezTo>
                <a:cubicBezTo>
                  <a:pt x="77739" y="21939"/>
                  <a:pt x="79341" y="8471"/>
                  <a:pt x="87812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 Pipeline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 de cascata&#10;&#10;Descrição gerada automaticamente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128" y="1675227"/>
            <a:ext cx="9013743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Pipeline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396" y="1675227"/>
            <a:ext cx="7385208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574765" y="1762036"/>
            <a:ext cx="971223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quantidade de operações paralelas que um processador é capaz de executar é chamada de estágios. Um pipeline de 8 estágios, por exemplo, consegue executar 8 operações concorrentes. 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justamente em função do número de estágios que podemos aferir quão mais rápido um processador pipeline é comparado a um não pipeline.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Estágios de um Pipeline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574765" y="1762036"/>
            <a:ext cx="9712235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Busca, decodificação e execução de instruções são os estágios mais comuns no pipeline de um processador. O ciclo busca-decodifica-executa (fetch-decode-execute) também é chamado de ciclo de instrução. Em muitos pipelines, existem ainda os estágios de acesso à memória e write-back.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574766" y="211666"/>
            <a:ext cx="98138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Quais são os estágios mais comuns em um pipeline?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574765" y="1762036"/>
            <a:ext cx="97122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 de instrução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estágio de busca de instrução, o processador localiza a próxima instrução a ser executada. Isso é feito por meio de um registrador, chamado ponteiro de instruções, que guarda o endereço da próxima instrução. Depois da busca, o contador é incrementado e passa a apontar para a próxima instrução da sequência.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74766" y="211666"/>
            <a:ext cx="98138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Quais são os estágios mais comuns em um pipeline?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574765" y="1762036"/>
            <a:ext cx="97122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Decodificação de instrução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estágio de decodificação de instrução, o processador interpreta a instrução e determina qual operação será executada, como adição, subtração ou carregamento de memória. Ele também define os operandos da instrução, ou seja, os valores ou locais de memória com os quais a instrução irá operar.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74766" y="211666"/>
            <a:ext cx="98138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Quais são os estágios mais comuns em um pipeline?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574765" y="1762036"/>
            <a:ext cx="971223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 de instrução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estágio de execução de instrução, a operação determinada na etapa anterior é executada. Um cálculo matemático, por exemplo, é realizado pela Unidade Lógica e Aritmética (ULA) do processador. Já uma operação de memória envolve a movimentação de dados nos registradores do chip. Após a execução, o processador busca a próxima instrução e recomeça o ciclo.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74766" y="211666"/>
            <a:ext cx="98138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Quais são os estágios mais comuns em um pipeline?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Quais são os estágios mais comuns em um pipeline?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 de instrução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estágio de execução de instrução, a operação determinada na etapa anterior é executada. Um cálculo matemático, por exemplo, é realizado pela Unidade Lógica e Aritmética (ULA) do processador.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 uma operação de memória envolve a movimentação de dados nos registradores do chip. Após a execução, o processador busca a próxima instrução e recomeça o ciclo.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/>
          <p:nvPr/>
        </p:nvSpPr>
        <p:spPr>
          <a:xfrm flipH="1" rot="-5400000">
            <a:off x="2666617" y="-2666188"/>
            <a:ext cx="6858000" cy="12191233"/>
          </a:xfrm>
          <a:prstGeom prst="rect">
            <a:avLst/>
          </a:pr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rgbClr val="1F3864"/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/>
          <p:nvPr/>
        </p:nvSpPr>
        <p:spPr>
          <a:xfrm flipH="1" rot="10800000">
            <a:off x="-2311" y="0"/>
            <a:ext cx="9070846" cy="6857572"/>
          </a:xfrm>
          <a:prstGeom prst="rect">
            <a:avLst/>
          </a:prstGeom>
          <a:gradFill>
            <a:gsLst>
              <a:gs pos="0">
                <a:srgbClr val="000000">
                  <a:alpha val="51764"/>
                </a:srgbClr>
              </a:gs>
              <a:gs pos="8000">
                <a:srgbClr val="000000">
                  <a:alpha val="51764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/>
          <p:nvPr/>
        </p:nvSpPr>
        <p:spPr>
          <a:xfrm flipH="1" rot="-5400000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rgbClr val="9CC2E5">
                  <a:alpha val="0"/>
                </a:srgbClr>
              </a:gs>
              <a:gs pos="100000">
                <a:srgbClr val="000000">
                  <a:alpha val="45882"/>
                </a:srgbClr>
              </a:gs>
            </a:gsLst>
            <a:lin ang="1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s 40 Comandos Linux Mais Usados que Você Deve Saber"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9600"/>
            <a:ext cx="112776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/>
          <p:nvPr/>
        </p:nvSpPr>
        <p:spPr>
          <a:xfrm>
            <a:off x="574765" y="1762036"/>
            <a:ext cx="971223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acordo com a pesquisa StackOverflow, Linux é o SO mais utilizado pelos desenvolvedores profissionais, com uma impressionante participação de 55,9% do mercado. Não é apenas uma coincidência. O Linux é gratuito e de código aberto, tem melhor segurança do que seus concorrentes e possui uma poderosa linha de comando que torna os desenvolvedores e os usuários poderosos mais eficientes.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574765" y="1762036"/>
            <a:ext cx="9712235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Aula Anterior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Char char="o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Linux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pt-BR" sz="3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Distribuições Linux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Sistemas Operacionais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b="0" i="0" lang="pt-BR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Pipeline</a:t>
            </a:r>
            <a:endParaRPr b="0" i="0" sz="3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lang="pt-BR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Linux 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lang="pt-BR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Questões de Concursos sobre Linux</a:t>
            </a:r>
            <a:endParaRPr sz="3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Aula de Hoje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574765" y="1762036"/>
            <a:ext cx="9712235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maioria das distribuições Linux, você usaria Ctrl + Alt + T para fazer isso. Se isto não funcionar, procure em seu painel do aplicativo por “terminal”.</a:t>
            </a:r>
            <a:endParaRPr/>
          </a:p>
          <a:p>
            <a:pPr indent="-2667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comando Linux é um programa ou utilitário que roda na linha de comando (Terminal). Uma linha de comando é uma interface que aceita linhas de texto e as processa em instruções para o seu computador.</a:t>
            </a:r>
            <a:endParaRPr/>
          </a:p>
          <a:p>
            <a:pPr indent="-266700" lvl="0" marL="4572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Terminal Linux e seus comandos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574765" y="1762036"/>
            <a:ext cx="9712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exemplos de comandos comuns na linha de comando do Linux incluem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(listar arquivos e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(navegar entre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(criar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(remover arquivos ou diretórios),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(copiar arquivos),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(mover arquivos), </a:t>
            </a: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grep 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(pesquisar texto), entre muitos outros.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 linha de comando oferece várias vantagens, incluindo:</a:t>
            </a:r>
            <a:endParaRPr b="1" sz="3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&#10;&#10;Descrição gerada automaticamente"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4079512"/>
            <a:ext cx="10905066" cy="231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943155" y="1992702"/>
            <a:ext cx="973059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provavelmente o primeiro comando que cada usuário do Linux digita em seu terminal. Ele permite que você liste o conteúdo do diretório que você quer (o diretório atual por padrão), incluindo arquivos e outros diretórios aninhados.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943155" y="1992702"/>
            <a:ext cx="9730596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tem muitas opções, então pode ser bom obter alguma ajuda usando a flag --help. Esta flag retorna todas as flags que você pode usar com ls.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[flags] [diretório]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943155" y="1992702"/>
            <a:ext cx="973059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Força a saída de coluna única de listagens;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 Lista todos os arquivos, incluindo quaisquer arquivo - ponto;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 Força saída de várias colunas em listagens;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 Lista diretório em vez de conteúdo;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 Indica o tipo de arquivo / = diretório, * = executável;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 Gera uma longa listagem de arquivos e diretórios;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 Mostra os arquivos em uma lista separada por vírgulas;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 Reverte qualquer ordem de classificação de arquivo;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 Mostra, recursivamente, diretórios e seu conteúdo;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 Mostra o tamanho dos arquivos, em blocos (normalmente 1 bloco é igual à 1024 bytes);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 Classifica a saída na ordenação mais recentemente modificada;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638881" y="457201"/>
            <a:ext cx="10909640" cy="1832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3807702" y="2343912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Retângulo&#10;&#10;Descrição gerada automaticamente"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3477437"/>
            <a:ext cx="11548872" cy="239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Retângulo&#10;&#10;Descrição gerada automaticamente" id="275" name="Google Shape;2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303" y="1192494"/>
            <a:ext cx="9613397" cy="206687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0" y="0"/>
            <a:ext cx="12192000" cy="2877832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638881" y="390525"/>
            <a:ext cx="10909640" cy="1510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3974206" y="1753266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Retângulo&#10;&#10;Descrição gerada automaticamente" id="287" name="Google Shape;2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177" y="3501718"/>
            <a:ext cx="10118598" cy="21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293" name="Google Shape;2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303" y="1119116"/>
            <a:ext cx="8854540" cy="221363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ção gerada automaticamente" id="304" name="Google Shape;30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3026348"/>
            <a:ext cx="11548872" cy="28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50" y="535276"/>
            <a:ext cx="10017557" cy="507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5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&#10;&#10;Descrição gerada automaticamente"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2997475"/>
            <a:ext cx="11548872" cy="285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6"/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6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&#10;&#10;Descrição gerada automaticamente" id="320" name="Google Shape;3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3199581"/>
            <a:ext cx="11548872" cy="245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3084092"/>
            <a:ext cx="11548872" cy="268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638881" y="457201"/>
            <a:ext cx="10909640" cy="1832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3807702" y="2343912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drão do plano de fundo&#10;&#10;Descrição gerada automaticamente" id="336" name="Google Shape;3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3463000"/>
            <a:ext cx="11548872" cy="242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9"/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em Linux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&#10;&#10;Descrição gerada automaticamente" id="344" name="Google Shape;3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2651009"/>
            <a:ext cx="11548872" cy="355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/>
          <p:nvPr/>
        </p:nvSpPr>
        <p:spPr>
          <a:xfrm>
            <a:off x="574765" y="1762036"/>
            <a:ext cx="9712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Linux, as permissões de diretórios e arquivos são gerenciadas por meio de três conjuntos de permissões: proprietário (owner), grupo e outros (others). Cada um desses conjuntos de permissões determina o que o proprietário do arquivo, membros do grupo e todos os outros usuários podem fazer com o arquivo ou diretório.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Permissões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/>
          <p:nvPr/>
        </p:nvSpPr>
        <p:spPr>
          <a:xfrm>
            <a:off x="574765" y="1762036"/>
            <a:ext cx="971223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permissões de leitura, escrita e execução são representadas por três caracteres: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 (read):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Permite a leitura de um arquivo ou lista de conteúdo de um diretório.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(write):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Permite a modificação de um arquivo ou adição/remoção de arquivos em um diretório.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✔"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(execute):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Permite a execução de um arquivo ou acesso a arquivos e subdiretórios em um diretório.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Permissões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2"/>
          <p:cNvSpPr/>
          <p:nvPr/>
        </p:nvSpPr>
        <p:spPr>
          <a:xfrm>
            <a:off x="0" y="0"/>
            <a:ext cx="12192000" cy="6219825"/>
          </a:xfrm>
          <a:custGeom>
            <a:rect b="b" l="l" r="r" t="t"/>
            <a:pathLst>
              <a:path extrusionOk="0" h="6219825" w="12192000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missões em pastas e arquivos no Linux | Blog de Hardware - Cursos  Microcamp" id="363" name="Google Shape;36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45578"/>
            <a:ext cx="11658600" cy="451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3"/>
          <p:cNvSpPr txBox="1"/>
          <p:nvPr/>
        </p:nvSpPr>
        <p:spPr>
          <a:xfrm>
            <a:off x="1289305" y="3185716"/>
            <a:ext cx="9471956" cy="1137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Permissões Linux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Padrão do plano de fundo, Retângulo&#10;&#10;Descrição gerada automaticamente" id="372" name="Google Shape;3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831" y="1180057"/>
            <a:ext cx="10779592" cy="160759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/>
          <p:nvPr/>
        </p:nvSpPr>
        <p:spPr>
          <a:xfrm>
            <a:off x="1289304" y="4325396"/>
            <a:ext cx="8479214" cy="1465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exemplo, o comando 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-l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 a lista detalhada de arquivos e diretórios em um diretório, incluindo suas permissões. 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Padrão do plano de fundo, Retângulo&#10;&#10;Descrição gerada automaticamente" id="379" name="Google Shape;379;p54"/>
          <p:cNvPicPr preferRelativeResize="0"/>
          <p:nvPr/>
        </p:nvPicPr>
        <p:blipFill rotWithShape="1">
          <a:blip r:embed="rId3">
            <a:alphaModFix/>
          </a:blip>
          <a:srcRect b="0" l="0" r="62825" t="7521"/>
          <a:stretch/>
        </p:blipFill>
        <p:spPr>
          <a:xfrm>
            <a:off x="621676" y="1707003"/>
            <a:ext cx="3898726" cy="143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4"/>
          <p:cNvPicPr preferRelativeResize="0"/>
          <p:nvPr/>
        </p:nvPicPr>
        <p:blipFill rotWithShape="1">
          <a:blip r:embed="rId4">
            <a:alphaModFix/>
          </a:blip>
          <a:srcRect b="0" l="0" r="63197" t="0"/>
          <a:stretch/>
        </p:blipFill>
        <p:spPr>
          <a:xfrm>
            <a:off x="621676" y="4613325"/>
            <a:ext cx="3898699" cy="162597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Permissões Linux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54"/>
          <p:cNvSpPr/>
          <p:nvPr/>
        </p:nvSpPr>
        <p:spPr>
          <a:xfrm>
            <a:off x="5465660" y="2998278"/>
            <a:ext cx="5641465" cy="272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1143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✔"/>
            </a:pPr>
            <a:r>
              <a:rPr lang="pt-B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pode alterar as permissões de arquivos e diretórios usando o comando chmod. Por exemplo, para conceder permissão de escrita para todos os usuários em um arquivo, você pode usar: chmod +w arquivo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6670" lvl="0" marL="1143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t/>
            </a:r>
            <a:endParaRPr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143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✔"/>
            </a:pPr>
            <a:r>
              <a:rPr lang="pt-BR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para remover permissão de escrita para outros usuários: chmod o-w arquivo</a:t>
            </a:r>
            <a:endParaRPr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574765" y="1762036"/>
            <a:ext cx="97122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Pipeline é uma técnica de implementação de sistemas computacionais onde o processador consegue paralelizar a execução de instruções de modo a maximizar a vazão de instruções processadas. Essa técnica adiciona complexidade na criação desse tipo de processador mas garante processadores mais eficientes.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74766" y="211666"/>
            <a:ext cx="58260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3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Pipeline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5"/>
          <p:cNvSpPr/>
          <p:nvPr/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5"/>
          <p:cNvSpPr txBox="1"/>
          <p:nvPr/>
        </p:nvSpPr>
        <p:spPr>
          <a:xfrm>
            <a:off x="5465659" y="1188637"/>
            <a:ext cx="5642312" cy="159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Permissões Linux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5"/>
          <p:cNvSpPr/>
          <p:nvPr/>
        </p:nvSpPr>
        <p:spPr>
          <a:xfrm>
            <a:off x="5465660" y="2998278"/>
            <a:ext cx="5641465" cy="2728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1143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alterar as permissões de um diretório e de todos os seus arquivos e subdiretórios recursivamente, você pode adicionar a opção -R: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&#10;&#10;Descrição gerada automaticamente" id="394" name="Google Shape;39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30" y="1984794"/>
            <a:ext cx="3848639" cy="169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/>
          <p:nvPr/>
        </p:nvSpPr>
        <p:spPr>
          <a:xfrm>
            <a:off x="574765" y="1762036"/>
            <a:ext cx="971223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Linux, você pode definir permissões de arquivos e diretórios usando números octais, conhecidos como modo octal. Cada permissão (leitura, escrita, execução) tem um valor numérico associado: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(r): Permissão de leitura.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(w): Permissão de escrita.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(x): Permissão de execução.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Permissões numéricas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/>
          <p:nvPr/>
        </p:nvSpPr>
        <p:spPr>
          <a:xfrm>
            <a:off x="574765" y="1762036"/>
            <a:ext cx="971223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definir as permissões, você atribui um valor a cada conjunto de permissões (proprietário, grupo, outros). A soma dos valores corresponde às permissões que você deseja definir.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Proprietário: 4 (leitura) + 2 (escrita) =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Grupo: 4 (leitura) =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Outros: 1 (execução) =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Portanto, você teria 641.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7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Permissões numéricas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/>
          <p:nvPr/>
        </p:nvSpPr>
        <p:spPr>
          <a:xfrm>
            <a:off x="574765" y="1762036"/>
            <a:ext cx="971223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Então, você usaria o comando chmod seguido pelo número octal e o nome do arquivo ou diretório: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exemplo, para dar permissão de leitura e escrita para o proprietário, permissão de leitura para o grupo e permissão de execução para outros, você atribuiria os valores da seguinte forma: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8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Permissões numéricas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Padrão do plano de fundo, Retângulo&#10;&#10;Descrição gerada automaticamente" id="413" name="Google Shape;413;p58"/>
          <p:cNvPicPr preferRelativeResize="0"/>
          <p:nvPr/>
        </p:nvPicPr>
        <p:blipFill rotWithShape="1">
          <a:blip r:embed="rId3">
            <a:alphaModFix/>
          </a:blip>
          <a:srcRect b="-1428" l="0" r="63611" t="0"/>
          <a:stretch/>
        </p:blipFill>
        <p:spPr>
          <a:xfrm>
            <a:off x="1157109" y="4879496"/>
            <a:ext cx="3916490" cy="1599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&#10;&#10;Descrição gerada automaticamente" id="414" name="Google Shape;41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658" y="4884169"/>
            <a:ext cx="5192383" cy="140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-15902" y="-15901"/>
            <a:ext cx="6578337" cy="5814891"/>
          </a:xfrm>
          <a:custGeom>
            <a:rect b="b" l="l" r="r" t="t"/>
            <a:pathLst>
              <a:path extrusionOk="0" h="5814891" w="6578337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cap="flat" cmpd="sng" w="19050">
            <a:solidFill>
              <a:srgbClr val="FFFFFF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ncursos: Estude respondendo questões com essa técnica eficiente -  Notícias Concursos" id="421" name="Google Shape;421;p59"/>
          <p:cNvPicPr preferRelativeResize="0"/>
          <p:nvPr/>
        </p:nvPicPr>
        <p:blipFill rotWithShape="1">
          <a:blip r:embed="rId3">
            <a:alphaModFix/>
          </a:blip>
          <a:srcRect b="-1" l="0" r="15327" t="0"/>
          <a:stretch/>
        </p:blipFill>
        <p:spPr>
          <a:xfrm>
            <a:off x="20" y="-2"/>
            <a:ext cx="6323142" cy="5593660"/>
          </a:xfrm>
          <a:custGeom>
            <a:rect b="b" l="l" r="r" t="t"/>
            <a:pathLst>
              <a:path extrusionOk="0" h="5593660" w="6323162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22" name="Google Shape;422;p59"/>
          <p:cNvSpPr/>
          <p:nvPr/>
        </p:nvSpPr>
        <p:spPr>
          <a:xfrm>
            <a:off x="0" y="0"/>
            <a:ext cx="6323162" cy="5593660"/>
          </a:xfrm>
          <a:custGeom>
            <a:rect b="b" l="l" r="r" t="t"/>
            <a:pathLst>
              <a:path extrusionOk="0" h="5593660" w="6323162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6541758" y="1415331"/>
            <a:ext cx="5665992" cy="5466522"/>
          </a:xfrm>
          <a:custGeom>
            <a:rect b="b" l="l" r="r" t="t"/>
            <a:pathLst>
              <a:path extrusionOk="0" h="5401530" w="5665992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cap="flat" cmpd="sng" w="19050">
            <a:solidFill>
              <a:srgbClr val="FFFFFF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GitHub - GabrielTonhatti/Linux" id="424" name="Google Shape;424;p59"/>
          <p:cNvPicPr preferRelativeResize="0"/>
          <p:nvPr/>
        </p:nvPicPr>
        <p:blipFill rotWithShape="1">
          <a:blip r:embed="rId4">
            <a:alphaModFix/>
          </a:blip>
          <a:srcRect b="-2" l="21319" r="20261" t="0"/>
          <a:stretch/>
        </p:blipFill>
        <p:spPr>
          <a:xfrm>
            <a:off x="6795930" y="1685367"/>
            <a:ext cx="5396070" cy="5172635"/>
          </a:xfrm>
          <a:custGeom>
            <a:rect b="b" l="l" r="r" t="t"/>
            <a:pathLst>
              <a:path extrusionOk="0" h="5172635" w="5396070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25" name="Google Shape;425;p59"/>
          <p:cNvSpPr/>
          <p:nvPr/>
        </p:nvSpPr>
        <p:spPr>
          <a:xfrm>
            <a:off x="6795930" y="1685365"/>
            <a:ext cx="5396070" cy="5172635"/>
          </a:xfrm>
          <a:custGeom>
            <a:rect b="b" l="l" r="r" t="t"/>
            <a:pathLst>
              <a:path extrusionOk="0" h="5172635" w="5396070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/>
          <p:nvPr/>
        </p:nvSpPr>
        <p:spPr>
          <a:xfrm>
            <a:off x="574765" y="1762036"/>
            <a:ext cx="971223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No LINUX foi implementado um grande número e variedade de comandos, opções 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parâmetros. Que comando utilizar para visualizar as informações de um determinado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 man&lt;comando&gt;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 list &lt;comando&gt;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 cat &lt;comando&gt;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d- grep &lt;comando&gt;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/>
          <p:nvPr/>
        </p:nvSpPr>
        <p:spPr>
          <a:xfrm>
            <a:off x="574765" y="1762036"/>
            <a:ext cx="97122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Quais são os comandos de manipulação de diretório no LINUX? (criação, remoção 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navegação de diretórios)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 mkdir; mvdir e 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 crdir ; mvdir e 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 mkdir ; rmdir e 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d- crdir , rmdir e 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1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/>
          <p:nvPr/>
        </p:nvSpPr>
        <p:spPr>
          <a:xfrm>
            <a:off x="574765" y="1762036"/>
            <a:ext cx="971223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Que comando do LINUX usar para produzir uma listagem de arquivos de um diretório?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Que comando do LINUX usar para copiar arquivos de um diretório para outro?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 copy /diretório_origem/arquivo /diretório_destino/arquivo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 mv /diretório_origem/arquivo /diretório_destino/arquivo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 move /diretório_origem/arquivo 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d- cp /diretório_origem/arquivo /diretório_destino/arquivo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2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/>
          <p:nvPr/>
        </p:nvSpPr>
        <p:spPr>
          <a:xfrm>
            <a:off x="574765" y="1762036"/>
            <a:ext cx="97122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Que comando do LINUX usar para mover definitivamente um arquivo de um diretório para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outro diretório?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 copy /diretório_origem/arquivo /diretório_destino/arquivo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 mv /diretório_origem/arquivo /diretório_destino/arquivo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 move /diretório_origem/arquivo 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d- cp /diretório_origem/arquivo /diretório_destino/arquivo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3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/>
          <p:nvPr/>
        </p:nvSpPr>
        <p:spPr>
          <a:xfrm>
            <a:off x="574765" y="1762036"/>
            <a:ext cx="9712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Que comando do LINUX usar para excluir um arquivo de um diretório?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 excl /diretório_origem/arquivo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 mv /diretório_origem/arquivo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 rm /diretório_origem/arquivo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d- del /diretório_origem/arquivo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4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574765" y="1762036"/>
            <a:ext cx="9712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Pipeline é um método usado em processadores para executar múltiplas instruções simultaneamente. A técnica melhora o desempenho do sistema e funciona a partir da divisão de uma tarefa em partes menores, que podem ser processadas em conjunto. O processamento paralelo é uma das principais vantagens do pipeline.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74766" y="211666"/>
            <a:ext cx="89756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que é pipeline e como funciona?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5"/>
          <p:cNvSpPr/>
          <p:nvPr/>
        </p:nvSpPr>
        <p:spPr>
          <a:xfrm>
            <a:off x="574765" y="1762036"/>
            <a:ext cx="971223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Que comando do LINUX usar para visualizar o conteúdo de arquivos?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 lst /&lt;diretório&gt;/arquivo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b- cat /&lt;diretório&gt;/arquivo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c- edt /&lt;diretório&gt;/arquivo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d- txtpad /&lt;diretório&gt;/arquivo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5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6"/>
          <p:cNvSpPr/>
          <p:nvPr/>
        </p:nvSpPr>
        <p:spPr>
          <a:xfrm>
            <a:off x="574765" y="1762036"/>
            <a:ext cx="971223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8 - São</a:t>
            </a: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respectivamente exemplos de entrada e saída padrão de dados: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Teclado e impressora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Teclado e tela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Tela e teclado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Monitor e mouse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6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7"/>
          <p:cNvSpPr/>
          <p:nvPr/>
        </p:nvSpPr>
        <p:spPr>
          <a:xfrm>
            <a:off x="574765" y="1718904"/>
            <a:ext cx="10804914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9 - O número 755 representa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respectivamente as permissões que dono, grupo e outros usuários têm sobre determinado arquivo/diretório ou recurso. Nesse sentido, o número 755 representa que conjunto de permissões?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7 = Leitura/escrita e execução, 5 = Leitura e execução e 1 = execução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7 = Escrita e execução, 5 = Leitura/escrita e execução e 1 = execução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7 = Leitura/escrita e execução, 5 = Leitura e execução e 1 = leitura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7 = Leitura/escrita e execução, 5 = Leitura e execução e 1 = escrita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67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8"/>
          <p:cNvSpPr/>
          <p:nvPr/>
        </p:nvSpPr>
        <p:spPr>
          <a:xfrm>
            <a:off x="574765" y="1718904"/>
            <a:ext cx="10804914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número 765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conjunto de permissões: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r-xrw-r-x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rw-rw-r-x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 rwxrwxr-x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 rwxrw-r-x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9"/>
          <p:cNvSpPr/>
          <p:nvPr/>
        </p:nvSpPr>
        <p:spPr>
          <a:xfrm>
            <a:off x="574765" y="1762036"/>
            <a:ext cx="971223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11- Usando o comando adequado: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descubra qual o seu diretório corrente ao logar em um terminal Linux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Navegue até a pasta /home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liste todos os arquivos da pasta /home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navegue até a pasta /bin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certifique-se de qual diretório você se encontra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f) a partir do diretório corrente, liste o conteúdo da pasta /etc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9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0"/>
          <p:cNvSpPr/>
          <p:nvPr/>
        </p:nvSpPr>
        <p:spPr>
          <a:xfrm>
            <a:off x="574765" y="1762036"/>
            <a:ext cx="971223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g) agora liste os arquivos da pasta corrente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h) volte ao diretório 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 crie uma pasta com o seu nome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j) crie um arquivo texto dentro da pasta que você criou com o seu nome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k) copie este arquivo para a pasta /home.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l) renomeie o arquivo criado na pasta 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m) mova este arquivo que está na pasta que você criou com o seu nome para a pasta 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n) exclua o diretório que você criou com o seu nome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70"/>
          <p:cNvSpPr txBox="1"/>
          <p:nvPr/>
        </p:nvSpPr>
        <p:spPr>
          <a:xfrm>
            <a:off x="574766" y="211666"/>
            <a:ext cx="921947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1"/>
          <p:cNvSpPr/>
          <p:nvPr/>
        </p:nvSpPr>
        <p:spPr>
          <a:xfrm>
            <a:off x="574765" y="1762036"/>
            <a:ext cx="971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71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98" name="Google Shape;49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285875"/>
            <a:ext cx="113538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2"/>
          <p:cNvSpPr/>
          <p:nvPr/>
        </p:nvSpPr>
        <p:spPr>
          <a:xfrm>
            <a:off x="574765" y="1762036"/>
            <a:ext cx="971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2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Texto, Aplicativo, Email&#10;&#10;Descrição gerada automaticamente" id="505" name="Google Shape;50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3" y="1571625"/>
            <a:ext cx="108489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Texto, Aplicativo, Email&#10;&#10;Descrição gerada automaticamente" id="511" name="Google Shape;51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8" y="1614488"/>
            <a:ext cx="82391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4"/>
          <p:cNvSpPr/>
          <p:nvPr/>
        </p:nvSpPr>
        <p:spPr>
          <a:xfrm>
            <a:off x="574765" y="1762036"/>
            <a:ext cx="9712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pt-BR" sz="3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4"/>
          <p:cNvSpPr txBox="1"/>
          <p:nvPr/>
        </p:nvSpPr>
        <p:spPr>
          <a:xfrm>
            <a:off x="574766" y="211666"/>
            <a:ext cx="5826035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Exercícios de Concurso</a:t>
            </a:r>
            <a:endParaRPr sz="33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Texto, Aplicativo, Email&#10;&#10;Descrição gerada automaticamente" id="518" name="Google Shape;51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404938"/>
            <a:ext cx="109537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dispersão&#10;&#10;Descrição gerada automaticamente"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44074" t="23617"/>
          <a:stretch/>
        </p:blipFill>
        <p:spPr>
          <a:xfrm>
            <a:off x="457200" y="1963650"/>
            <a:ext cx="6306975" cy="42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57200" y="479056"/>
            <a:ext cx="8456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64C"/>
              </a:buClr>
              <a:buSzPts val="4000"/>
              <a:buFont typeface="Quattrocento Sans"/>
              <a:buNone/>
            </a:pPr>
            <a:r>
              <a:rPr b="1" lang="pt-BR" sz="45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Funcionamento de pipeline</a:t>
            </a:r>
            <a:endParaRPr b="1" i="0" sz="7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5"/>
          <p:cNvSpPr txBox="1"/>
          <p:nvPr/>
        </p:nvSpPr>
        <p:spPr>
          <a:xfrm>
            <a:off x="1197549" y="2795451"/>
            <a:ext cx="9796901" cy="1267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 e até a próxima aula.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áfico, Gráfico de dispersão&#10;&#10;Descrição gerada automaticamente"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23617"/>
          <a:stretch/>
        </p:blipFill>
        <p:spPr>
          <a:xfrm>
            <a:off x="457200" y="1963650"/>
            <a:ext cx="11277499" cy="42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57200" y="479056"/>
            <a:ext cx="8456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64C"/>
              </a:buClr>
              <a:buSzPts val="4000"/>
              <a:buFont typeface="Quattrocento Sans"/>
              <a:buNone/>
            </a:pPr>
            <a:r>
              <a:rPr b="1" lang="pt-BR" sz="45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Funcionamento de pipeline</a:t>
            </a:r>
            <a:endParaRPr b="1" i="0" sz="7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-1" y="0"/>
            <a:ext cx="6096002" cy="6858000"/>
          </a:xfrm>
          <a:custGeom>
            <a:rect b="b" l="l" r="r" t="t"/>
            <a:pathLst>
              <a:path extrusionOk="0" h="6858000" w="6096002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0" y="0"/>
            <a:ext cx="6085370" cy="6858000"/>
          </a:xfrm>
          <a:custGeom>
            <a:rect b="b" l="l" r="r" t="t"/>
            <a:pathLst>
              <a:path extrusionOk="0" h="6858000" w="608537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pt-BR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Conceito de Pipeline:</a:t>
            </a:r>
            <a:endParaRPr b="1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438912" y="2512611"/>
            <a:ext cx="5467803" cy="366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melhorar o desempenho, os projetistas de CPU há muito tempo abandonaram o modelo simples de buscar, decodificar e executar uma instrução de cada vez.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CPUs modernas têm recursos para executar mais de uma instrução ao mesmo tempo.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227" y="517600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ção gerada automaticamente"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7368" y="3895430"/>
            <a:ext cx="5135719" cy="181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838201" y="365125"/>
            <a:ext cx="53933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pt-BR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Conceito de Pipeline: Lavanderia</a:t>
            </a:r>
            <a:endParaRPr b="1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6706774" y="0"/>
            <a:ext cx="1290924" cy="700685"/>
          </a:xfrm>
          <a:custGeom>
            <a:rect b="b" l="l" r="r" t="t"/>
            <a:pathLst>
              <a:path extrusionOk="0" h="700685" w="1290924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8800770" y="-702"/>
            <a:ext cx="842502" cy="35479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dividir a tarefa de lavar roupa em 4 etapas: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Lavar: 30 min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Secar: 30 min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Dobrar: 30 min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Guardar : 30 min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áquina de secar roupa - ícones de eletrônicos grátis"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6774" y="880072"/>
            <a:ext cx="2533422" cy="2533422"/>
          </a:xfrm>
          <a:custGeom>
            <a:rect b="b" l="l" r="r" t="t"/>
            <a:pathLst>
              <a:path extrusionOk="0" h="3064284" w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Maquina de lavar - ícones de ferramentas e utensílios grátis"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9313" y="496325"/>
            <a:ext cx="2548728" cy="2548728"/>
          </a:xfrm>
          <a:custGeom>
            <a:rect b="b" l="l" r="r" t="t"/>
            <a:pathLst>
              <a:path extrusionOk="0" h="2548728" w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Clothes Basket PNG, Vector, PSD, and Clipart With Transparent Background  for Free Download | Pngtree" id="152" name="Google Shape;15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6774" y="3984584"/>
            <a:ext cx="2552700" cy="1832057"/>
          </a:xfrm>
          <a:custGeom>
            <a:rect b="b" l="l" r="r" t="t"/>
            <a:pathLst>
              <a:path extrusionOk="0" h="2247255" w="1999274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Guarda roupa - ícones de móveis e casa grátis" id="153" name="Google Shape;15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73872" y="3212688"/>
            <a:ext cx="2533423" cy="2533423"/>
          </a:xfrm>
          <a:custGeom>
            <a:rect b="b" l="l" r="r" t="t"/>
            <a:pathLst>
              <a:path extrusionOk="0" h="2247255" w="1999274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7264232" y="6356350"/>
            <a:ext cx="1211855" cy="501650"/>
          </a:xfrm>
          <a:custGeom>
            <a:rect b="b" l="l" r="r" t="t"/>
            <a:pathLst>
              <a:path extrusionOk="0" h="824205" w="1991064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/>
          <p:nvPr/>
        </p:nvSpPr>
        <p:spPr>
          <a:xfrm rot="-404498">
            <a:off x="10118500" y="6009536"/>
            <a:ext cx="1702506" cy="951685"/>
          </a:xfrm>
          <a:custGeom>
            <a:rect b="b" l="l" r="r" t="t"/>
            <a:pathLst>
              <a:path extrusionOk="0" h="951685" w="1702506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