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12192000"/>
  <p:notesSz cx="6797675" cy="9926625"/>
  <p:embeddedFontLst>
    <p:embeddedFont>
      <p:font typeface="Quattrocento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QuattrocentoSans-italic.fntdata"/><Relationship Id="rId12" Type="http://schemas.openxmlformats.org/officeDocument/2006/relationships/slide" Target="slides/slide8.xml"/><Relationship Id="rId56" Type="http://schemas.openxmlformats.org/officeDocument/2006/relationships/font" Target="fonts/Quattrocento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Quattrocento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81891" y="1825625"/>
            <a:ext cx="5388603" cy="44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1610108" y="182562"/>
            <a:ext cx="456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6221505" y="1825625"/>
            <a:ext cx="5388603" cy="44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501" y="6092230"/>
            <a:ext cx="1885699" cy="5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029" y="516864"/>
            <a:ext cx="1885699" cy="5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e Conteúdo">
  <p:cSld name="2_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virtualbox.org/" TargetMode="External"/><Relationship Id="rId4" Type="http://schemas.openxmlformats.org/officeDocument/2006/relationships/hyperlink" Target="https://ubuntu.com/download/desktop" TargetMode="External"/><Relationship Id="rId5" Type="http://schemas.openxmlformats.org/officeDocument/2006/relationships/hyperlink" Target="https://www.debian.org/downloa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669409" y="629158"/>
            <a:ext cx="8456103" cy="4119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64C"/>
              </a:buClr>
              <a:buSzPts val="4000"/>
              <a:buFont typeface="Quattrocento Sans"/>
              <a:buNone/>
            </a:pPr>
            <a:r>
              <a:rPr b="1" i="0" lang="pt-BR" sz="6600" u="none" cap="none" strike="noStrike">
                <a:solidFill>
                  <a:srgbClr val="ED764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Faculdade Senac Maringá </a:t>
            </a:r>
            <a:endParaRPr b="1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643" y="5887650"/>
            <a:ext cx="1885699" cy="5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302000" y="4004733"/>
            <a:ext cx="8890001" cy="1724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Laboratório de Hardware e Sistemas Operacionais</a:t>
            </a:r>
            <a:endParaRPr/>
          </a:p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Prof. Rafael Florindo</a:t>
            </a:r>
            <a:endParaRPr b="1"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Andre Noel</a:t>
            </a:r>
            <a:endParaRPr b="1"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015350" y="4799862"/>
            <a:ext cx="1802000" cy="322525"/>
          </a:xfrm>
          <a:custGeom>
            <a:rect b="b" l="l" r="r" t="t"/>
            <a:pathLst>
              <a:path extrusionOk="0" h="12901" w="72080">
                <a:moveTo>
                  <a:pt x="0" y="12902"/>
                </a:moveTo>
                <a:cubicBezTo>
                  <a:pt x="780" y="10565"/>
                  <a:pt x="2405" y="8538"/>
                  <a:pt x="3002" y="6147"/>
                </a:cubicBezTo>
                <a:cubicBezTo>
                  <a:pt x="3307" y="4927"/>
                  <a:pt x="2185" y="2791"/>
                  <a:pt x="3378" y="2394"/>
                </a:cubicBezTo>
                <a:cubicBezTo>
                  <a:pt x="5658" y="1635"/>
                  <a:pt x="5732" y="9099"/>
                  <a:pt x="7881" y="8023"/>
                </a:cubicBezTo>
                <a:cubicBezTo>
                  <a:pt x="9574" y="7176"/>
                  <a:pt x="6738" y="2394"/>
                  <a:pt x="8631" y="2394"/>
                </a:cubicBezTo>
                <a:cubicBezTo>
                  <a:pt x="10668" y="2394"/>
                  <a:pt x="11629" y="5204"/>
                  <a:pt x="12759" y="6898"/>
                </a:cubicBezTo>
                <a:cubicBezTo>
                  <a:pt x="13188" y="7542"/>
                  <a:pt x="13858" y="9203"/>
                  <a:pt x="13885" y="9149"/>
                </a:cubicBezTo>
                <a:cubicBezTo>
                  <a:pt x="14861" y="7195"/>
                  <a:pt x="13267" y="3299"/>
                  <a:pt x="15386" y="2770"/>
                </a:cubicBezTo>
                <a:cubicBezTo>
                  <a:pt x="18309" y="2040"/>
                  <a:pt x="19896" y="6908"/>
                  <a:pt x="21391" y="9524"/>
                </a:cubicBezTo>
                <a:cubicBezTo>
                  <a:pt x="21753" y="10157"/>
                  <a:pt x="22190" y="12053"/>
                  <a:pt x="22516" y="11401"/>
                </a:cubicBezTo>
                <a:cubicBezTo>
                  <a:pt x="24203" y="8028"/>
                  <a:pt x="20064" y="1335"/>
                  <a:pt x="23642" y="143"/>
                </a:cubicBezTo>
                <a:cubicBezTo>
                  <a:pt x="25354" y="-427"/>
                  <a:pt x="25768" y="3069"/>
                  <a:pt x="26644" y="4646"/>
                </a:cubicBezTo>
                <a:cubicBezTo>
                  <a:pt x="27508" y="6200"/>
                  <a:pt x="28600" y="-549"/>
                  <a:pt x="30022" y="518"/>
                </a:cubicBezTo>
                <a:cubicBezTo>
                  <a:pt x="32104" y="2080"/>
                  <a:pt x="33261" y="4622"/>
                  <a:pt x="34525" y="6898"/>
                </a:cubicBezTo>
                <a:cubicBezTo>
                  <a:pt x="34903" y="7579"/>
                  <a:pt x="35651" y="9183"/>
                  <a:pt x="35651" y="9149"/>
                </a:cubicBezTo>
                <a:cubicBezTo>
                  <a:pt x="35651" y="6897"/>
                  <a:pt x="33637" y="3402"/>
                  <a:pt x="35651" y="2394"/>
                </a:cubicBezTo>
                <a:cubicBezTo>
                  <a:pt x="37800" y="1319"/>
                  <a:pt x="38987" y="5923"/>
                  <a:pt x="40154" y="8023"/>
                </a:cubicBezTo>
                <a:cubicBezTo>
                  <a:pt x="40847" y="9270"/>
                  <a:pt x="43391" y="8035"/>
                  <a:pt x="44282" y="9149"/>
                </a:cubicBezTo>
                <a:cubicBezTo>
                  <a:pt x="44950" y="9984"/>
                  <a:pt x="44651" y="12906"/>
                  <a:pt x="45408" y="12151"/>
                </a:cubicBezTo>
                <a:cubicBezTo>
                  <a:pt x="47713" y="9853"/>
                  <a:pt x="42491" y="361"/>
                  <a:pt x="45032" y="2394"/>
                </a:cubicBezTo>
                <a:cubicBezTo>
                  <a:pt x="46741" y="3761"/>
                  <a:pt x="47431" y="9980"/>
                  <a:pt x="48410" y="8023"/>
                </a:cubicBezTo>
                <a:cubicBezTo>
                  <a:pt x="49266" y="6312"/>
                  <a:pt x="48005" y="1246"/>
                  <a:pt x="49536" y="2394"/>
                </a:cubicBezTo>
                <a:cubicBezTo>
                  <a:pt x="50969" y="3469"/>
                  <a:pt x="53578" y="7273"/>
                  <a:pt x="51787" y="7273"/>
                </a:cubicBezTo>
                <a:cubicBezTo>
                  <a:pt x="49724" y="7273"/>
                  <a:pt x="50473" y="3323"/>
                  <a:pt x="50286" y="1269"/>
                </a:cubicBezTo>
                <a:cubicBezTo>
                  <a:pt x="50102" y="-752"/>
                  <a:pt x="53663" y="9608"/>
                  <a:pt x="53663" y="7648"/>
                </a:cubicBezTo>
                <a:cubicBezTo>
                  <a:pt x="53663" y="5755"/>
                  <a:pt x="51156" y="2722"/>
                  <a:pt x="52913" y="2019"/>
                </a:cubicBezTo>
                <a:cubicBezTo>
                  <a:pt x="55398" y="1024"/>
                  <a:pt x="57791" y="11076"/>
                  <a:pt x="57791" y="8399"/>
                </a:cubicBezTo>
                <a:cubicBezTo>
                  <a:pt x="57791" y="7023"/>
                  <a:pt x="56514" y="3760"/>
                  <a:pt x="57791" y="4271"/>
                </a:cubicBezTo>
                <a:cubicBezTo>
                  <a:pt x="59517" y="4962"/>
                  <a:pt x="61544" y="10259"/>
                  <a:pt x="61544" y="8399"/>
                </a:cubicBezTo>
                <a:cubicBezTo>
                  <a:pt x="61544" y="6608"/>
                  <a:pt x="58719" y="2579"/>
                  <a:pt x="60418" y="3145"/>
                </a:cubicBezTo>
                <a:cubicBezTo>
                  <a:pt x="62865" y="3960"/>
                  <a:pt x="63151" y="10579"/>
                  <a:pt x="65297" y="9149"/>
                </a:cubicBezTo>
                <a:cubicBezTo>
                  <a:pt x="66240" y="8521"/>
                  <a:pt x="64597" y="6130"/>
                  <a:pt x="65672" y="5772"/>
                </a:cubicBezTo>
                <a:cubicBezTo>
                  <a:pt x="66882" y="5369"/>
                  <a:pt x="66423" y="10799"/>
                  <a:pt x="66423" y="9524"/>
                </a:cubicBezTo>
                <a:cubicBezTo>
                  <a:pt x="66423" y="7823"/>
                  <a:pt x="67456" y="6282"/>
                  <a:pt x="67924" y="4646"/>
                </a:cubicBezTo>
                <a:cubicBezTo>
                  <a:pt x="68289" y="3368"/>
                  <a:pt x="69289" y="2064"/>
                  <a:pt x="70550" y="1644"/>
                </a:cubicBezTo>
                <a:cubicBezTo>
                  <a:pt x="72164" y="1106"/>
                  <a:pt x="72052" y="4821"/>
                  <a:pt x="72052" y="652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574765" y="1762036"/>
            <a:ext cx="997102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4 - Qual das seguintes opções é uma forma comum de memória secundária encontrada em sistemas de computação?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Cache.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RAM (Random Access Memory).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ROM (Read-Only Memory).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SSD (Solid State Drive).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E) VRAM (Video Random Access Memory).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574765" y="1762036"/>
            <a:ext cx="997102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5 - Qual é o principal objetivo da memória cache em um sistema de computação?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Aumentar a capacidade de armazenamento do disco rígido.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Reduzir o tempo de acesso à memória principal.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Melhorar a capacidade de processamento da ULA.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Aumentar a largura de banda da rede.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E) Diminuir o consumo de energia do sistema.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574765" y="1762036"/>
            <a:ext cx="997102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6 - Qual(is) dos seguintes não é (são) um tipo comum de memória cache encontrada em sistemas de computação?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L1 Cache.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L3 Cache.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RAM Cache.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L2 Cache.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E) Cache nuvem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1518250" y="3200400"/>
            <a:ext cx="59493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4546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Processos</a:t>
            </a:r>
            <a:r>
              <a:rPr b="1" i="0" lang="pt-BR" sz="3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​ e Threads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574765" y="1762036"/>
            <a:ext cx="971223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que representa um programa em execução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computadores que realizam tarefas com base em lotes onde os processos são chamados de "</a:t>
            </a:r>
            <a:r>
              <a:rPr i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como backups de Banco de Dados.</a:t>
            </a:r>
            <a:endParaRPr/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Reunião dos procedimentos executados em simultâneo.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Arquivo numa fila de impressão que contém todos os caracteres e códigos de controle de impressora necessários para imprimir um documento ou página.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574766" y="211666"/>
            <a:ext cx="908969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Processos e Threads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&#10;&#10;Descrição gerada automaticamente"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1906" y="717251"/>
            <a:ext cx="5822830" cy="506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574765" y="1762036"/>
            <a:ext cx="9985404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 computadores atuais já trabalham de forma mais paralela e aceitam mais de uma tarefa sendo executada por vez.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Threads são as tarefas e há computadores que realizam uma thread por vez ou diversas tarefas.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tecnologia da CPU influencia a execução de threads.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Uma CPU geralmente executa uma thread.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Uma CPU com mais de um núcleo pode realizar mais de uma thread simultâneo.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Software e o SO precisam saber gerenciar múltiplas CPUS (ou Núcleos) e Threads.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Há casos de um núcleo realizar mais de uma thread como por exemplo, ter quatro núcleos e realizar até 8 threads.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Processos e Threads</a:t>
            </a:r>
            <a:endParaRPr sz="33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574765" y="1762036"/>
            <a:ext cx="6276047" cy="463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Sessão de texto: 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área que contém o </a:t>
            </a:r>
            <a:r>
              <a:rPr lang="pt-BR" sz="280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código do programa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Inclui contador de programa e conteúdo dos registradores do processador.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Seção de dados: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área que contém as </a:t>
            </a:r>
            <a:r>
              <a:rPr lang="pt-BR" sz="280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variáveis globais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do programa.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Heap: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representa o espaço para </a:t>
            </a:r>
            <a:r>
              <a:rPr lang="pt-BR" sz="280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alocação dinâmica de memória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Pilha: 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contém os </a:t>
            </a:r>
            <a:r>
              <a:rPr lang="pt-BR" sz="280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dados temporários de execução do programa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574766" y="211666"/>
            <a:ext cx="8845280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Processos e Threads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Tabela&#10;&#10;Descrição gerada automaticamente"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3583" y="1496324"/>
            <a:ext cx="40671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/>
        </p:nvSpPr>
        <p:spPr>
          <a:xfrm>
            <a:off x="1518250" y="3200400"/>
            <a:ext cx="59493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4546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Criação de Processos</a:t>
            </a:r>
            <a:r>
              <a:rPr lang="pt-BR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/>
          <p:nvPr/>
        </p:nvSpPr>
        <p:spPr>
          <a:xfrm>
            <a:off x="574765" y="1762036"/>
            <a:ext cx="9712235" cy="463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Início do sistema: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ligamos o computador e o SO é iniciado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Requisição de um usuário para criar um novo processo: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quando desejamos executar um determinado programa.</a:t>
            </a:r>
            <a:endParaRPr/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processo por um processo em execução: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estamos utilizando um software e desejamos imprimir o que foi produzido, por exemplo.</a:t>
            </a:r>
            <a:endParaRPr/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Tarefas em lote (batch job):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Somente utilizada em sistemas de grande porte. O SO irá executar o processo até finalizá-lo para daí começar a executar o outro processo.</a:t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Criação de Processos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574765" y="1762036"/>
            <a:ext cx="9712235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Revisão da aula passada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Processos e Threads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Realização de Exercícios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Instalação de Máquina Virtual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Aula de Hoje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574765" y="1762036"/>
            <a:ext cx="10201065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 normal voluntário: 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ocorre quando o processo cumpre com êxito a sua finalidade ou então quando o usuário solicita voluntariamente o encerramento do processo.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 por erro voluntário: 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ocorre quando o processo descobre a existência de um erro fatal, e com isto o estado de encerramento é acionado.</a:t>
            </a:r>
            <a:endParaRPr/>
          </a:p>
        </p:txBody>
      </p:sp>
      <p:sp>
        <p:nvSpPr>
          <p:cNvPr id="205" name="Google Shape;205;p35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Término de Processos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/>
          <p:nvPr/>
        </p:nvSpPr>
        <p:spPr>
          <a:xfrm>
            <a:off x="574765" y="1762036"/>
            <a:ext cx="10201065" cy="43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 Fatal involuntário: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ocorre durante a execução de um processo no momento que uma instrução ilegal ou não planejada/testada é executada. Podemos citar um exemplo: uma calculadora que não teve ao operação de divisão por 0 (zero) tratada.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Cancelamento por outro processo involuntário: 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ocorre quando um processo é finalizado a partir de um determinado programa que possui autoridade para realizar a finalização. No Linux o comando kill e no Windows temos o Finalizar Processo.</a:t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Término de Processos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/>
          <p:nvPr/>
        </p:nvSpPr>
        <p:spPr>
          <a:xfrm>
            <a:off x="574765" y="1575130"/>
            <a:ext cx="10316084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Novo: 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Este estado é atribuido ao processo quando uma das quatros ações de criação são acionadas.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 execução: 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É referente as instruções que estão sendo executadas.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 espera/Suspensa: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Ocorre quando um processo aguarda uma resposta externa (por exemplo: de um dispositivo de E/S)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Pronto: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 processo está esperando ser atribuído a um processador.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Concluído: </a:t>
            </a:r>
            <a:r>
              <a:rPr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processo terminou sua execução mendiante a ocorrência de alguma das quatro situações de término de processo.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Estado de Processos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8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8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226" name="Google Shape;2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46607"/>
            <a:ext cx="11277600" cy="476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/>
          <p:nvPr/>
        </p:nvSpPr>
        <p:spPr>
          <a:xfrm>
            <a:off x="574765" y="1762036"/>
            <a:ext cx="9712235" cy="47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pt-BR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Interrupção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pt-BR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Mecanismo de espera por interação ou para parar um processo devido a uma interrupção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pt-BR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Processos podem mudar de estado devido a uma interrupção.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pt-BR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Interrupções pode ser geradas por usuários via hardware, ou por software.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pt-BR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Interrupções podem se atividades ou desativadas.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pt-BR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Podem ser geradas por um click do mouse, tecla pressionada ou toque em um tela.</a:t>
            </a:r>
            <a:endParaRPr/>
          </a:p>
        </p:txBody>
      </p:sp>
      <p:sp>
        <p:nvSpPr>
          <p:cNvPr id="232" name="Google Shape;232;p39"/>
          <p:cNvSpPr txBox="1"/>
          <p:nvPr/>
        </p:nvSpPr>
        <p:spPr>
          <a:xfrm>
            <a:off x="574766" y="211666"/>
            <a:ext cx="1061369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Comunicação entre processos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0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0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0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É Lógica, é facil: Interrupções Externas" id="241" name="Google Shape;2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54" y="457200"/>
            <a:ext cx="11161691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/>
          <p:nvPr/>
        </p:nvSpPr>
        <p:spPr>
          <a:xfrm>
            <a:off x="574765" y="1762036"/>
            <a:ext cx="9712235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Concorrência entre processos por recursos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Condição de corrida por falha na comunicação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Região critica de processos compartilhadas deve ser protegida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Exclusão mútua impede o uso de recurso em uso</a:t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574766" y="211666"/>
            <a:ext cx="783886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Comunicação entre processos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/>
          <p:nvPr/>
        </p:nvSpPr>
        <p:spPr>
          <a:xfrm>
            <a:off x="574765" y="1762036"/>
            <a:ext cx="971223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(</a:t>
            </a:r>
            <a:r>
              <a:rPr i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Operating System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é um sistema operacional bastante antigo, lançado na década de 1980. 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Até o Windows 95 e 98 o DOS vinha instalado nativamente, pois eles dependiam diretamente. As versões XP para frente não precisam mais, contudo, vem com um prompt para emular o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 utilização se baseia, essencialmente, em linhas de comandos, isto é, na digitação de instruções por parte do usuário.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574766" y="211666"/>
            <a:ext cx="8989053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/>
          <p:nvPr/>
        </p:nvSpPr>
        <p:spPr>
          <a:xfrm>
            <a:off x="574765" y="1762036"/>
            <a:ext cx="971223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Prompt, portanto, é o sinal de prontidão do sistema, pois indica que o computador, naquele momento, está apto a receber instruções, isto é, os comandos que o usuário pode digitar. O prompt também indica sua localização, ou seja, em que partição (unidade de armazenamento) e pasta está trabalhando naquele instante.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574766" y="211666"/>
            <a:ext cx="8989053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MsDos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MsDos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638882" y="4631161"/>
            <a:ext cx="3888111" cy="222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acessar o prompt de comando no Windows, basta digitar o comando CMD em Iniciar / Executar.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643278" y="4409267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&#10;&#10;Descrição gerada automaticamente" id="268" name="Google Shape;2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516701"/>
            <a:ext cx="7214616" cy="379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574765" y="1762036"/>
            <a:ext cx="9712235" cy="343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Memória principal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Char char="o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Armazenamento temporário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Memória RAM, Cache e registrador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Memória secundária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Char char="o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Armazenamento permanente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HD, SSD, pendrive, fita magnética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Retomada de Conteúdo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5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5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5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277" name="Google Shape;2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248" y="457200"/>
            <a:ext cx="6349504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/>
          <p:nvPr/>
        </p:nvSpPr>
        <p:spPr>
          <a:xfrm>
            <a:off x="574765" y="1762036"/>
            <a:ext cx="9712235" cy="324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Instalação do VM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b="0" i="0" lang="pt-BR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Oracle VM VirtualBox </a:t>
            </a:r>
            <a:r>
              <a:rPr b="0" i="0" lang="pt-BR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https://www.virtualbox.org/</a:t>
            </a:r>
            <a:endParaRPr b="0" i="0" sz="3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distribuição Linux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ou Debian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pt-BR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https://ubuntu.com/download/desktop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pt-BR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https://www.debian.org/download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574766" y="211666"/>
            <a:ext cx="10283016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Instalação de máquina Virtual para emulação do ambiente Linux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/>
          <p:nvPr/>
        </p:nvSpPr>
        <p:spPr>
          <a:xfrm>
            <a:off x="574765" y="1762036"/>
            <a:ext cx="9712235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- C:\&gt;date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que atualiza a data do sistema operacional. Digite date e o sistema informará a data atual e pedirá a digitação da nova data no formato dd-mm-aa (dia, mês e ano). Dependendo da sua permissão não será possível executar este comando.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290" name="Google Shape;2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741" y="4073466"/>
            <a:ext cx="5844216" cy="1227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291" name="Google Shape;29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940" y="5511651"/>
            <a:ext cx="5840083" cy="122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/>
          <p:nvPr/>
        </p:nvSpPr>
        <p:spPr>
          <a:xfrm>
            <a:off x="574765" y="1762036"/>
            <a:ext cx="9712235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- C:\&gt;time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Semelhante ao comando date, só que time modifica a hora do sistema operacional em vez da data. A hora deve ser informada pelo usuário no formato hh:mm:ss (hora, minuto e segundos)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8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298" name="Google Shape;29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192" y="4112284"/>
            <a:ext cx="6563803" cy="140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/>
          <p:nvPr/>
        </p:nvSpPr>
        <p:spPr>
          <a:xfrm>
            <a:off x="574765" y="1762036"/>
            <a:ext cx="971223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- C:\&gt;ver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que exibe o número da versão do sistema operacional que está sendo utilizado.,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9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07" y="3729846"/>
            <a:ext cx="6303033" cy="1684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/>
          <p:nvPr/>
        </p:nvSpPr>
        <p:spPr>
          <a:xfrm>
            <a:off x="574765" y="1762036"/>
            <a:ext cx="971223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 - C:\&gt;cls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que "limpa" a tela, isto é, elimina as informações exibidas até então e deixa o cursor no canto superior esquerdo.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312" name="Google Shape;31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" y="4567687"/>
            <a:ext cx="5362395" cy="1575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574765" y="1762036"/>
            <a:ext cx="971223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que mostra a lista de arquivos de um diretório. Essa instrução pode conter alguns parâmetros, entre eles: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lista o diretório com pausas para quando a quantidade de arquivos é grande o suficiente para que não possa ser exibida de uma só vez na tela;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/W -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o diretório organizando a visualização na horizontal;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exibe não só o conteúdo do diretório atual como também o conteúdo das pastas deste;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/?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 essa instrução para conhecer todos o parâmetros do comando dir.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2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2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2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327" name="Google Shape;32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065" y="457200"/>
            <a:ext cx="5635869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3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3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3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336" name="Google Shape;33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095" y="457200"/>
            <a:ext cx="713781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/>
          <p:nvPr/>
        </p:nvSpPr>
        <p:spPr>
          <a:xfrm>
            <a:off x="574765" y="1762036"/>
            <a:ext cx="9712235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ou MD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que cria um diretório a partir da pasta corrente com o nome especificado, por exemplo: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C:\&gt;md senac - cria a pasta senacem C:\;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C:\&gt;mkdir senac\rafael- cria a pasta rafael dentro de C:\rafael.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574765" y="1762036"/>
            <a:ext cx="7383103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próximo ao chipset, ele avalia os dados acessados recentemente pelo usuário.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Assim, a função dele é determinar quais informações têm maior probabilidade de serem acessadas novamente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 é o primeiro espaço de armazenamento em que o processador busca os dados quando precisa encontrar certas informações. Embora seja o nível de cache com maior velocidade, ele é relativamente menor que os demais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Cache 1 (L1)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Diagrama&#10;&#10;Descrição gerada automaticamente" id="109" name="Google Shape;109;p19"/>
          <p:cNvPicPr preferRelativeResize="0"/>
          <p:nvPr/>
        </p:nvPicPr>
        <p:blipFill rotWithShape="1">
          <a:blip r:embed="rId3">
            <a:alphaModFix/>
          </a:blip>
          <a:srcRect b="10478" l="13026" r="14438" t="9112"/>
          <a:stretch/>
        </p:blipFill>
        <p:spPr>
          <a:xfrm>
            <a:off x="8300759" y="981973"/>
            <a:ext cx="3897582" cy="507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/>
          <p:nvPr/>
        </p:nvSpPr>
        <p:spPr>
          <a:xfrm>
            <a:off x="574765" y="1762036"/>
            <a:ext cx="1113559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que muda o diretório corrente para outro a partir da pasta atual. Exemplos: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C:\&gt;cd senac- entra no diretório infowester.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C:\&gt;cd senac\hardware - alterna para o diretório hardware, que está dentro de senac.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C:\&gt;cd - indica o caminho (path) atual.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Digite CD acompanhado de dois pontos para voltar ao diretório anterior ao atual. Por exemplo, para sair de hardware e ir para senac estando dentro deste último, basta digitar: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C:\&gt;senac\hardware&gt;cd..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5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/>
          <p:nvPr/>
        </p:nvSpPr>
        <p:spPr>
          <a:xfrm>
            <a:off x="574765" y="1762036"/>
            <a:ext cx="9669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que remove um diretório a partir da unidade corrente. O diretório somente será eliminado se não houver nenhum arquivo ou pasta em seu interior. Exemplos: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C:\&gt;rd senac\hardware - remove o diretório hardware de senac.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C:\&gt;rd senac- remove o diretório senac.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6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/>
          <p:nvPr/>
        </p:nvSpPr>
        <p:spPr>
          <a:xfrm>
            <a:off x="574765" y="1762036"/>
            <a:ext cx="9669104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que exibe graficamente a árvore de diretórios a partir do diretório-raiz para que o usuário tenha a organização hierárquica do seu disco. Esse comando pode conter algumas variações baseadas em parâmetros: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/F - exibe a árvore de diretórios mostrando também os arquivos existentes dentro deles;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/A - instrui o comando tree a usar ASCII em vez de caracteres estendidos.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C:\&gt;tree /f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/>
          <p:nvPr/>
        </p:nvSpPr>
        <p:spPr>
          <a:xfrm>
            <a:off x="574765" y="1762036"/>
            <a:ext cx="966910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CHKDSK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que checa a integridade e as especificações do disco mostrando informações sobre este na tela, por exemplo: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C:\&gt;chkdsk: - checa o disco rígido C:\.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8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367" name="Google Shape;36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63" y="4568046"/>
            <a:ext cx="92831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/>
          <p:nvPr/>
        </p:nvSpPr>
        <p:spPr>
          <a:xfrm>
            <a:off x="574765" y="1762036"/>
            <a:ext cx="966910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que permite ao usuário alterar o nome de um arquivo. Basta digitar rename (ou ren) seguido do nome atual do arquivo e, depois, a denominação que este deverá ter. Se o arquivo em questão não estiver no diretório atual, basta informar seu caminho antes. Exemplos: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C:\&gt;ren rafael.doc bart.doc - muda o nome do arquivo de rafael.doc para bart.doc.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é possível utilizar o caractere * (asterisco) para, por exemplo, </a:t>
            </a:r>
            <a:r>
              <a:rPr lang="pt-BR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renomear extensões de arquivos: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C:\&gt;ren *.jpg *.gif - esta instrução altera a extensão de todos os arquivos do diretório atual que terminam em .jpg.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9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/>
          <p:nvPr/>
        </p:nvSpPr>
        <p:spPr>
          <a:xfrm>
            <a:off x="574765" y="1762036"/>
            <a:ext cx="9669104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que copia um arquivo ou grupo de arquivos de uma pasta para outra. Para isso, o usuário deve digitar o comando copy mais sua localização atual e, em seguida, seu caminho de destino. Por exemplo, para mover o arquivo infowester.doc de c:\hardware\ para d:\artigos\ basta digitar: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C:\&gt;copy c:\hardware\rafael.doc d:\artigos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que, com este comando, também é possível utilizar asterisco (*) para substituir caracteres. Por exemplo: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C:\&gt;copy c:\*.doc c:\aulas\software - esse comando copia todos os arquivos que terminam em .doc de C:\ para C:\aulas\software.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0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/>
          <p:nvPr/>
        </p:nvSpPr>
        <p:spPr>
          <a:xfrm>
            <a:off x="574765" y="1762036"/>
            <a:ext cx="9669104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que tem duas funções: renomear diretórios ou mover arquivos de uma pasta para outra. Exemplos: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C:\&gt;move rafael ads- renomeia o diretório rafael presente em C:\ para ads.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C:\&gt;move d:\aula *.* e:\ - faz a movimentação de todos os arquivos presentes em D:\aula para a unidade E:\, deixando assim o diretório D:\aula vazio.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1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/>
          <p:nvPr/>
        </p:nvSpPr>
        <p:spPr>
          <a:xfrm>
            <a:off x="574765" y="1762036"/>
            <a:ext cx="966910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que tem a função de exibir o conteúdo de determinado arquivo, quando possível. Por exemplo: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C:\&gt;type teste.txt - exibe o conteúdo do arquivo teste.txt na tela.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62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/>
          <p:nvPr/>
        </p:nvSpPr>
        <p:spPr>
          <a:xfrm>
            <a:off x="574765" y="1762036"/>
            <a:ext cx="966910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ou DELETE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que executa a eliminação de arquivos. Por exemplo: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C:\&gt;del c:\rafael\senac.doc - apaga o arquivo seanc.doc presente na pasta rafael;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C:\&gt;del c:\rafael\*.doc - apaga todos os arquivos .doc da pasta rafael;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C:\&gt;del c:\rafael\*.* - apaga todos os arquivos da pasta rafael.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63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Alguns comandos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4"/>
          <p:cNvSpPr/>
          <p:nvPr/>
        </p:nvSpPr>
        <p:spPr>
          <a:xfrm>
            <a:off x="574765" y="1762036"/>
            <a:ext cx="9669104" cy="1726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1 - Como você exibiria a lista de arquivos em um diretório no DOS?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files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directory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2 - Qual comando você usaria para criar um novo diretório no DOS?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newdir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directory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Navegação no Sistema de Arquivos: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Como você mudaria de diretório para um diretório específico chamado "Documentos"?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to Documents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 Documents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 Documents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 Documents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chgdir Documents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Qual comando você usaria para voltar ao diretório anterior?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 back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 prev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de Arquivos: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Como você renomearia um arquivo chamado "texto.txt" para "documento.txt"?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 texto.txt documento.txt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texto.txt documento.txt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 texto.txt documento.txt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 texto.txt documento.txt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texto.txt documento.txt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Qual comando você usaria para copiar um arquivo chamado "dados.txt" para um novo arquivo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chamado</a:t>
            </a: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"backup.txt"?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dados.txt backup.txt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 dados.txt backup.txt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 dados.txt &gt; backup.txt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dados.txt &gt; backup.txt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backup dados.txt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6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DOS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574765" y="1762036"/>
            <a:ext cx="7383103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espaço de armazenamento em que o processador realiza a segunda busca por dados após não encontrá-los no L1. Aqui são armazenadas as informações acessadas em momentos mais recentes.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Essa área costuma ter velocidade e tamanho médio devido à “distância” em que ela está do processador. Contudo, esse espaço é interligado com o L1 e os dados requisitados podem ser transmitidos para o primeiro nível da memória cache.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Cache 2 (L2)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Diagrama&#10;&#10;Descrição gerada automaticamente" id="116" name="Google Shape;116;p20"/>
          <p:cNvPicPr preferRelativeResize="0"/>
          <p:nvPr/>
        </p:nvPicPr>
        <p:blipFill rotWithShape="1">
          <a:blip r:embed="rId3">
            <a:alphaModFix/>
          </a:blip>
          <a:srcRect b="10478" l="13026" r="14438" t="9112"/>
          <a:stretch/>
        </p:blipFill>
        <p:spPr>
          <a:xfrm>
            <a:off x="8300759" y="981973"/>
            <a:ext cx="3897582" cy="507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/>
        </p:nvSpPr>
        <p:spPr>
          <a:xfrm>
            <a:off x="1197549" y="2795451"/>
            <a:ext cx="9796901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Obrigado e até a próxima aula.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574765" y="1762036"/>
            <a:ext cx="7383103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Sua função é auxiliar no desempenho do L1 e do L2. Embora seja o maior espaço e mais lento dos três níveis, ele ainda atua em uma velocidade superior à memória RAM do dispositivo.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processadores de múltiplos núcleos, cada núcleo pode ter os caches L1 e L2 dedicados e compartilharem o L3. Se o terceiro cache tiver os dados buscados pelo computador, essas informações são transmitidas para o nível mais alto.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Cache 3 (L3)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Diagrama&#10;&#10;Descrição gerada automaticamente" id="123" name="Google Shape;123;p21"/>
          <p:cNvPicPr preferRelativeResize="0"/>
          <p:nvPr/>
        </p:nvPicPr>
        <p:blipFill rotWithShape="1">
          <a:blip r:embed="rId3">
            <a:alphaModFix/>
          </a:blip>
          <a:srcRect b="10478" l="13026" r="14438" t="9112"/>
          <a:stretch/>
        </p:blipFill>
        <p:spPr>
          <a:xfrm>
            <a:off x="8300759" y="981973"/>
            <a:ext cx="3897582" cy="507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574765" y="1762036"/>
            <a:ext cx="997102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1 - Qual das seguintes afirmações melhor descreve a função da memória primária em um sistema de computação?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Armazenar dados permanentemente.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Armazenar temporariamente dados em execução e instruções para o processador.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Armazenar programas de aplicativos.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Fornecer armazenamento de longo prazo para o sistema operacional.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E) Executar operações matemáticas complexas.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574765" y="1762036"/>
            <a:ext cx="99710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2 - Qual das seguintes não é uma forma comum de memória primária encontrada em sistemas de computação modernos?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RAM (Random Access Memory).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ROM (Read-Only Memory).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Cache.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HDD (Hard Disk Drive).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E) Registrador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574765" y="1762036"/>
            <a:ext cx="997102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3 - Qual das seguintes afirmações descreve melhor a função da memória secundária em um sistema de computação?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Fornecer armazenamento temporário para dados em execução.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Armazenar instruções de programa para a CPU.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Oferecer armazenamento permanente para dados e programas.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Facilitar a transferência rápida de dados entre a CPU e a memória primária.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E) Acelerar as operações matemáticas complexas.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