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267" r:id="rId4"/>
    <p:sldId id="266" r:id="rId5"/>
    <p:sldId id="265" r:id="rId6"/>
    <p:sldId id="256" r:id="rId7"/>
    <p:sldId id="264" r:id="rId8"/>
    <p:sldId id="259" r:id="rId9"/>
    <p:sldId id="261" r:id="rId10"/>
    <p:sldId id="262" r:id="rId11"/>
    <p:sldId id="263" r:id="rId12"/>
    <p:sldId id="268" r:id="rId13"/>
    <p:sldId id="260" r:id="rId14"/>
    <p:sldId id="2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7" autoAdjust="0"/>
    <p:restoredTop sz="81384" autoAdjust="0"/>
  </p:normalViewPr>
  <p:slideViewPr>
    <p:cSldViewPr snapToGrid="0">
      <p:cViewPr varScale="1">
        <p:scale>
          <a:sx n="70" d="100"/>
          <a:sy n="70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C201-7382-4FC1-9F35-A7D447BD8306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5391-8CCA-4451-8620-1FABEC984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Monolito: </a:t>
            </a:r>
            <a:r>
              <a:rPr lang="pt-BR" dirty="0" err="1"/>
              <a:t>dificial</a:t>
            </a:r>
            <a:r>
              <a:rPr lang="pt-BR" dirty="0"/>
              <a:t> de </a:t>
            </a:r>
            <a:r>
              <a:rPr lang="pt-BR" dirty="0" err="1"/>
              <a:t>expandir|capacidade</a:t>
            </a:r>
            <a:r>
              <a:rPr lang="pt-BR" dirty="0"/>
              <a:t> de processamento </a:t>
            </a:r>
            <a:r>
              <a:rPr lang="pt-BR" dirty="0" err="1"/>
              <a:t>limitado|concorrência</a:t>
            </a:r>
            <a:r>
              <a:rPr lang="pt-BR" dirty="0"/>
              <a:t> de uso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5391-8CCA-4451-8620-1FABEC98440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33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Search</a:t>
            </a:r>
            <a:endParaRPr lang="pt-BR" dirty="0"/>
          </a:p>
          <a:p>
            <a:r>
              <a:rPr lang="pt-BR" dirty="0"/>
              <a:t>Rápido</a:t>
            </a:r>
          </a:p>
          <a:p>
            <a:r>
              <a:rPr lang="pt-BR" dirty="0" err="1"/>
              <a:t>Facil</a:t>
            </a:r>
            <a:r>
              <a:rPr lang="pt-BR" dirty="0"/>
              <a:t> de usar</a:t>
            </a:r>
          </a:p>
          <a:p>
            <a:r>
              <a:rPr lang="pt-BR" dirty="0" err="1"/>
              <a:t>Facil</a:t>
            </a:r>
            <a:r>
              <a:rPr lang="pt-BR" dirty="0"/>
              <a:t> de aprender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5391-8CCA-4451-8620-1FABEC98440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4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Fonto</a:t>
            </a:r>
            <a:r>
              <a:rPr lang="pt-BR" dirty="0"/>
              <a:t> do Netflix: Separar computação de armazenamento, SSOT, Cloud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5391-8CCA-4451-8620-1FABEC98440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7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Seguindo as definições de arquitetura, o quadro mostra cada componente em seu lugar. O armazenamento é sempre no mesmo lugar, o que muda é como gravo e como uso.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5391-8CCA-4451-8620-1FABEC98440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0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805E9-F0D5-4FC0-A1FF-970FA700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C83C7-DF4F-4B6E-B588-36B233D6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0FD34-E9E3-4961-9C6D-B2BE2FA0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A47DA-7AF5-4B63-9B93-2A73EE66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753FA-8E1E-4D32-8F8D-A44ACCC7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29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194F4-E529-4F02-84C7-082C4158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239F48-0AE3-44ED-B55C-71EBD612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CBC19-50F9-4AC1-A91C-7FF847C6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C8EC5-0075-46CB-A693-62D16B84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2DB42-F832-4938-9855-8C7B9ACE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08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2B427-383A-4417-ABC1-7F8E77A47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4A6F85-767A-4FE5-B494-A5BFF6884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35B190-59F2-4909-838C-32C8102A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D05E7-2211-40D5-BBA0-B190BB97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AA666-A7D9-4571-B5E4-90A1348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07988-522E-41F1-86BB-9873898D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270D7-918D-4FFF-8260-F98E5271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38C62-C6E0-4932-9B51-CDC65B8F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C97C7-2419-4B9E-A22F-5A703C27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DA39D-7049-4425-8DB7-F2B2BC7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C2386-3CB1-47A1-8889-30628148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D71F76-103E-42C2-84D7-993D7963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3C320-3C1F-445D-B090-D74092AA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FD25A-260A-474F-B57C-9D180E4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C1ECD-0916-41DC-935F-E6B7FB7E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6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2BDAF-C32F-4237-9AB9-D1C963D7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37B30-85F6-4CB4-A4F2-791936941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69736D-5945-4918-9554-9D0CEC9D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CB9B59-03F1-4DA5-BF92-D693131C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5CEBB-1D87-4DBF-AD3B-7079CCFA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7428EA-7319-4A79-84CE-C45819FE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40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E2120-9497-4E31-BBCF-C5445FAE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099F0-8DDA-40C0-BECA-9A131177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FE4C4-3BAC-4E75-915C-BE85D8B7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4D34B8-8654-48EE-A46A-562AC33E9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8B228E-DA0F-43F9-BF59-5FEA7F23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D5637E-78DE-4F1A-B1BF-78360DCA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A5522E-0E42-4896-8D33-58B09E9F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D38A4F-9D46-486D-BA37-03FE3B36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F6709-BA53-44EA-8A27-2101711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41AB43-7E43-4992-93C9-1926BD2C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3F7F78-5BB4-4A8C-B683-FF70D119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5A5D55-22AA-4977-AE61-084A1784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8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636E0C-8FE8-4621-984C-8D6A33D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8CC16E-BEBA-4E13-83E4-80E33228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106F45-CBCA-4E81-94A7-2FB793AA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79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8E76B-E12B-4F69-B6E9-CC624512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9E7869-6DB6-411B-9271-7B23FC7A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A1600-E70C-4C95-B275-46AFB6E5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CDBB65-4AD5-442C-9A07-8FB9D4A6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D5B328-AA62-47FD-8447-75ACEA85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B4450-CDE9-452C-884F-E0327E0E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5D440-B103-41E5-9922-448AB4DB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FC6C47-DD87-4AF1-9AFC-246E4BB7B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39C6B4-2685-491F-A33A-FA86705E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744BA7-C99C-4C10-8B13-984F34B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2FF55F-E2FD-48FE-9046-A6BBD8E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F033C1-B6A3-4679-8DC1-3473D389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2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510645-1B94-4592-8224-AAD24D71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D775B-6377-4010-8FF6-660606C1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0C8B5-8634-4E2A-876A-5B244F30B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AEDC-03AA-4FEA-800B-76A82EBD11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91E67-1D45-4791-A243-A511B33AB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AA763-00BE-46AE-A0A4-39272F68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C3D6-A2B2-4BE5-A6B2-3BC248398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6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versity.org/wiki/Python_Concept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fr.wikipedia.org/wiki/MicroStrate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Project_Jupyter" TargetMode="External"/><Relationship Id="rId11" Type="http://schemas.openxmlformats.org/officeDocument/2006/relationships/image" Target="../media/image6.gif"/><Relationship Id="rId5" Type="http://schemas.openxmlformats.org/officeDocument/2006/relationships/image" Target="../media/image3.png"/><Relationship Id="rId10" Type="http://schemas.openxmlformats.org/officeDocument/2006/relationships/hyperlink" Target="https://www.flickr.com/photos/141573413@N04/41425693524" TargetMode="External"/><Relationship Id="rId4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9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C6FEAC-245F-4370-85DD-C70D0308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Conhecimento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passou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ser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importante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o capital e as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instalações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				Thomas Stewart</a:t>
            </a:r>
          </a:p>
        </p:txBody>
      </p:sp>
    </p:spTree>
    <p:extLst>
      <p:ext uri="{BB962C8B-B14F-4D97-AF65-F5344CB8AC3E}">
        <p14:creationId xmlns:p14="http://schemas.microsoft.com/office/powerpoint/2010/main" val="183213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E7B65-B6FA-41BA-8265-A587A56E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4200" b="1"/>
              <a:t>Ferramentas de Exploracao de dados</a:t>
            </a:r>
            <a:br>
              <a:rPr lang="pt-BR" sz="4200"/>
            </a:br>
            <a:endParaRPr lang="pt-BR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C1727-FC94-4EF7-80F2-F91106BE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lvl="0"/>
            <a:r>
              <a:rPr lang="pt-BR" sz="2000" dirty="0" err="1"/>
              <a:t>Facil</a:t>
            </a:r>
            <a:r>
              <a:rPr lang="pt-BR" sz="2000" dirty="0"/>
              <a:t> de usar</a:t>
            </a:r>
          </a:p>
          <a:p>
            <a:pPr lvl="0"/>
            <a:r>
              <a:rPr lang="pt-BR" sz="2000" dirty="0" err="1"/>
              <a:t>Acessivel</a:t>
            </a:r>
            <a:r>
              <a:rPr lang="pt-BR" sz="2000" dirty="0"/>
              <a:t> de qualquer linguagem</a:t>
            </a:r>
          </a:p>
          <a:p>
            <a:pPr lvl="0"/>
            <a:r>
              <a:rPr lang="pt-BR" sz="2000" dirty="0"/>
              <a:t>Possibilita trabalhar </a:t>
            </a:r>
            <a:r>
              <a:rPr lang="pt-BR" sz="2000" dirty="0" err="1"/>
              <a:t>datasets</a:t>
            </a:r>
            <a:r>
              <a:rPr lang="pt-BR" sz="2000" dirty="0"/>
              <a:t> virtuais em memoria, com possibilidade de </a:t>
            </a:r>
            <a:r>
              <a:rPr lang="pt-BR" sz="2000" dirty="0" err="1"/>
              <a:t>materializacao</a:t>
            </a:r>
            <a:r>
              <a:rPr lang="pt-BR" sz="2000" dirty="0"/>
              <a:t> do </a:t>
            </a:r>
            <a:r>
              <a:rPr lang="pt-BR" sz="2000" dirty="0" err="1"/>
              <a:t>dataset</a:t>
            </a:r>
            <a:r>
              <a:rPr lang="pt-BR" sz="2000" dirty="0"/>
              <a:t> em </a:t>
            </a:r>
            <a:r>
              <a:rPr lang="pt-BR" sz="2000" dirty="0" err="1"/>
              <a:t>storage</a:t>
            </a:r>
            <a:r>
              <a:rPr lang="pt-BR" sz="2000" dirty="0"/>
              <a:t> </a:t>
            </a:r>
            <a:r>
              <a:rPr lang="pt-BR" sz="2000" dirty="0" err="1"/>
              <a:t>tiers</a:t>
            </a:r>
            <a:r>
              <a:rPr lang="pt-BR" sz="2000" dirty="0"/>
              <a:t>.</a:t>
            </a:r>
          </a:p>
          <a:p>
            <a:pPr lvl="0"/>
            <a:r>
              <a:rPr lang="pt-BR" sz="2000" dirty="0"/>
              <a:t>Metadados no formato tabela</a:t>
            </a:r>
          </a:p>
          <a:p>
            <a:pPr lvl="0"/>
            <a:r>
              <a:rPr lang="pt-BR" sz="2000" dirty="0"/>
              <a:t>Ferramenta visual para alterar e enriquecer campos, criar </a:t>
            </a:r>
            <a:r>
              <a:rPr lang="pt-BR" sz="2000" dirty="0" err="1"/>
              <a:t>joins</a:t>
            </a:r>
            <a:r>
              <a:rPr lang="pt-BR" sz="2000" dirty="0"/>
              <a:t> e auxiliar na </a:t>
            </a:r>
            <a:r>
              <a:rPr lang="pt-BR" sz="2000" dirty="0" err="1"/>
              <a:t>construcao</a:t>
            </a:r>
            <a:r>
              <a:rPr lang="pt-BR" sz="2000" dirty="0"/>
              <a:t> de queries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203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6FDA9A-081D-4CD8-A1D6-4746401F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3800" b="1"/>
              <a:t>Ferramentas de Apoio a ML e tomada de decisao</a:t>
            </a:r>
            <a:br>
              <a:rPr lang="pt-BR" sz="3800"/>
            </a:br>
            <a:endParaRPr lang="pt-BR" sz="3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09BBD-4D1E-4E7A-B110-FEC2DC07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lvl="0"/>
            <a:r>
              <a:rPr lang="pt-BR" sz="2000"/>
              <a:t>Provê desenvolvimento em linguagens Java,Python,R,Spark em uma unica interface</a:t>
            </a:r>
          </a:p>
          <a:p>
            <a:pPr lvl="0"/>
            <a:r>
              <a:rPr lang="pt-BR" sz="2000"/>
              <a:t>Auto escalavel</a:t>
            </a:r>
          </a:p>
          <a:p>
            <a:pPr lvl="0"/>
            <a:r>
              <a:rPr lang="pt-BR" sz="2000"/>
              <a:t>Processamento sob demanda</a:t>
            </a:r>
          </a:p>
          <a:p>
            <a:pPr lvl="0"/>
            <a:r>
              <a:rPr lang="pt-BR" sz="2000"/>
              <a:t>Conectada a ferramentas de governanca e de exploracao</a:t>
            </a:r>
          </a:p>
          <a:p>
            <a:pPr lvl="0"/>
            <a:r>
              <a:rPr lang="pt-BR" sz="2000"/>
              <a:t>Suporta exploracao e tratamento de dados via codigo</a:t>
            </a:r>
          </a:p>
          <a:p>
            <a:pPr lvl="0"/>
            <a:r>
              <a:rPr lang="pt-BR" sz="2000"/>
              <a:t>Suporta rodar jobs agendados</a:t>
            </a:r>
          </a:p>
          <a:p>
            <a:pPr lvl="0"/>
            <a:r>
              <a:rPr lang="pt-BR" sz="2000"/>
              <a:t>Suporta integracao com solucoes de Banco de dados tradicionais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40865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FDA9A-081D-4CD8-A1D6-4746401F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3800" b="1" dirty="0"/>
              <a:t>Armazenamento</a:t>
            </a:r>
            <a:br>
              <a:rPr lang="pt-BR" sz="3800" dirty="0"/>
            </a:br>
            <a:endParaRPr lang="pt-BR" sz="3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09BBD-4D1E-4E7A-B110-FEC2DC07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lvl="0"/>
            <a:r>
              <a:rPr lang="pt-BR" sz="2000" dirty="0"/>
              <a:t>Deve ser em </a:t>
            </a:r>
            <a:r>
              <a:rPr lang="pt-BR" sz="2000" dirty="0" err="1"/>
              <a:t>storage</a:t>
            </a:r>
            <a:r>
              <a:rPr lang="pt-BR" sz="2000" dirty="0"/>
              <a:t> </a:t>
            </a:r>
            <a:r>
              <a:rPr lang="pt-BR" sz="2000" dirty="0" err="1"/>
              <a:t>account</a:t>
            </a:r>
            <a:r>
              <a:rPr lang="pt-BR" sz="2000" dirty="0"/>
              <a:t> com </a:t>
            </a:r>
            <a:r>
              <a:rPr lang="pt-BR" sz="2000" dirty="0" err="1"/>
              <a:t>tiers</a:t>
            </a:r>
            <a:r>
              <a:rPr lang="pt-BR" sz="2000" dirty="0"/>
              <a:t> de performance</a:t>
            </a:r>
          </a:p>
          <a:p>
            <a:pPr lvl="0"/>
            <a:r>
              <a:rPr lang="pt-BR" sz="2000" dirty="0"/>
              <a:t>Pipelines de ingestão podem seguir arquiteturas LAMBDA e KAPPA</a:t>
            </a:r>
          </a:p>
          <a:p>
            <a:r>
              <a:rPr lang="pt-BR" sz="2000" dirty="0"/>
              <a:t>Suporta APIs SQL, HDFS, File, entre outros</a:t>
            </a:r>
          </a:p>
          <a:p>
            <a:r>
              <a:rPr lang="pt-BR" sz="2000" dirty="0"/>
              <a:t>Acesso direto por RBAC</a:t>
            </a:r>
          </a:p>
          <a:p>
            <a:r>
              <a:rPr lang="pt-BR" sz="2000" dirty="0"/>
              <a:t>Pago pelo uso</a:t>
            </a:r>
          </a:p>
          <a:p>
            <a:r>
              <a:rPr lang="pt-BR" sz="2000" dirty="0" err="1"/>
              <a:t>Replicacao</a:t>
            </a:r>
            <a:r>
              <a:rPr lang="pt-BR" sz="2000" dirty="0"/>
              <a:t> e backup nativos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5260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88026E5-9330-4B4C-A5E6-80D31931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BONUS: Como começar?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2E285-41FC-426E-B697-045585F5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Pense grande, comece pequeno, evolua na medida da necessidade. </a:t>
            </a:r>
          </a:p>
          <a:p>
            <a:r>
              <a:rPr lang="pt-BR" dirty="0"/>
              <a:t>Mantenha o máximo open </a:t>
            </a:r>
            <a:r>
              <a:rPr lang="pt-BR" dirty="0" err="1"/>
              <a:t>source</a:t>
            </a:r>
            <a:r>
              <a:rPr lang="pt-BR" dirty="0"/>
              <a:t> possível. </a:t>
            </a:r>
          </a:p>
          <a:p>
            <a:r>
              <a:rPr lang="pt-BR" dirty="0"/>
              <a:t>Comece upando dados para um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account</a:t>
            </a:r>
            <a:r>
              <a:rPr lang="pt-BR" dirty="0"/>
              <a:t> e use-os com um </a:t>
            </a:r>
            <a:r>
              <a:rPr lang="pt-BR" dirty="0" err="1"/>
              <a:t>Jupyter</a:t>
            </a:r>
            <a:r>
              <a:rPr lang="pt-BR" dirty="0"/>
              <a:t> Notebooks.</a:t>
            </a:r>
          </a:p>
          <a:p>
            <a:r>
              <a:rPr lang="pt-BR" dirty="0"/>
              <a:t>Faça ingestão inicialmente em batch com dados D-1 ou maior se for o caso. Vá aumentando a velocidade das ingestões conforme necessário.</a:t>
            </a:r>
          </a:p>
          <a:p>
            <a:r>
              <a:rPr lang="pt-BR" dirty="0"/>
              <a:t>Procure uma plataforma de dados que proporcione a você deixar seu código open </a:t>
            </a:r>
            <a:r>
              <a:rPr lang="pt-BR" dirty="0" err="1"/>
              <a:t>source</a:t>
            </a:r>
            <a:r>
              <a:rPr lang="pt-BR" dirty="0"/>
              <a:t> o máximo possível.</a:t>
            </a:r>
          </a:p>
          <a:p>
            <a:r>
              <a:rPr lang="pt-BR" dirty="0"/>
              <a:t>Se for usar os dados para visualização em alguma tool de BI, comece com um </a:t>
            </a:r>
            <a:r>
              <a:rPr lang="pt-BR" dirty="0" err="1"/>
              <a:t>postgres</a:t>
            </a:r>
            <a:r>
              <a:rPr lang="pt-BR" dirty="0"/>
              <a:t>/</a:t>
            </a:r>
            <a:r>
              <a:rPr lang="pt-BR" dirty="0" err="1"/>
              <a:t>mysql</a:t>
            </a:r>
            <a:r>
              <a:rPr lang="pt-BR" dirty="0"/>
              <a:t>, menos complexo no inicio.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36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F3CB1B-54F0-49E0-A03C-353E827D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22BA93-CD8B-49AC-9EB1-7784DB34CABA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ACABOU!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Uma imagem contendo pessoa, homem, segurando, mulher&#10;&#10;Descrição gerada automaticamente">
            <a:extLst>
              <a:ext uri="{FF2B5EF4-FFF2-40B4-BE49-F238E27FC236}">
                <a16:creationId xmlns:a16="http://schemas.microsoft.com/office/drawing/2014/main" id="{7DC6E153-3D3A-4C4C-9AE1-2A30A4CB1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73" y="1339140"/>
            <a:ext cx="4235516" cy="39310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27ED5-2B9E-46B4-8B98-A9A1F000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Onde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está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armazenado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conhecimento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na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nossa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empresa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hoje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853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FC7BB-65E7-4F75-B6DD-2796D1E89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Soluções de Exploração de dados em uma Empresa Data </a:t>
            </a:r>
            <a:r>
              <a:rPr lang="pt-BR" dirty="0" err="1"/>
              <a:t>Driven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98ABC10-A99C-4804-B7B0-C6278DEDF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desejada em um </a:t>
            </a:r>
            <a:r>
              <a:rPr lang="pt-BR" dirty="0" err="1"/>
              <a:t>cenario</a:t>
            </a:r>
            <a:r>
              <a:rPr lang="pt-BR" dirty="0"/>
              <a:t> “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centric</a:t>
            </a:r>
            <a:r>
              <a:rPr lang="pt-BR" dirty="0"/>
              <a:t>” com </a:t>
            </a:r>
            <a:r>
              <a:rPr lang="pt-BR"/>
              <a:t>acesso controlado e </a:t>
            </a:r>
            <a:r>
              <a:rPr lang="pt-BR" dirty="0"/>
              <a:t>privacidade</a:t>
            </a:r>
          </a:p>
        </p:txBody>
      </p:sp>
    </p:spTree>
    <p:extLst>
      <p:ext uri="{BB962C8B-B14F-4D97-AF65-F5344CB8AC3E}">
        <p14:creationId xmlns:p14="http://schemas.microsoft.com/office/powerpoint/2010/main" val="127332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4896-57C1-4A7A-A511-C14A6353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38357-B131-4A28-B41B-4FBCCC02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de dados OnPrem em tecnologias proprietárias</a:t>
            </a:r>
          </a:p>
          <a:p>
            <a:r>
              <a:rPr lang="pt-BR" dirty="0"/>
              <a:t>Cluster Hadoop com capacidade limitada</a:t>
            </a:r>
          </a:p>
          <a:p>
            <a:r>
              <a:rPr lang="pt-BR" dirty="0"/>
              <a:t>Dependência de Infraestrutura Corporativa para operar</a:t>
            </a:r>
          </a:p>
          <a:p>
            <a:r>
              <a:rPr lang="pt-BR" dirty="0"/>
              <a:t>acesso e exploração dos dados não são fáceis</a:t>
            </a:r>
          </a:p>
          <a:p>
            <a:r>
              <a:rPr lang="pt-BR" dirty="0"/>
              <a:t>Controle de acesso descentralizado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30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89B56D-B342-4EBF-ABCE-00D943618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r="1" b="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99F540-2842-4E10-B570-631E11122EF7}"/>
              </a:ext>
            </a:extLst>
          </p:cNvPr>
          <p:cNvSpPr txBox="1"/>
          <p:nvPr/>
        </p:nvSpPr>
        <p:spPr>
          <a:xfrm>
            <a:off x="1210516" y="922919"/>
            <a:ext cx="9849751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Premissas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plataforma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Exploracao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democratizacao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aos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070CB3-6453-4BFD-B9C3-6B2F8D449AAD}"/>
              </a:ext>
            </a:extLst>
          </p:cNvPr>
          <p:cNvSpPr/>
          <p:nvPr/>
        </p:nvSpPr>
        <p:spPr>
          <a:xfrm>
            <a:off x="1210516" y="2748358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solução</a:t>
            </a:r>
            <a:r>
              <a:rPr lang="en-US" sz="2000" dirty="0"/>
              <a:t>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separar</a:t>
            </a:r>
            <a:r>
              <a:rPr lang="en-US" sz="2000" dirty="0"/>
              <a:t> o </a:t>
            </a:r>
            <a:r>
              <a:rPr lang="en-US" sz="2000" dirty="0" err="1"/>
              <a:t>Usuario</a:t>
            </a:r>
            <a:r>
              <a:rPr lang="en-US" sz="2000" dirty="0"/>
              <a:t> de </a:t>
            </a:r>
            <a:r>
              <a:rPr lang="en-US" sz="2000" dirty="0" err="1"/>
              <a:t>preocupações</a:t>
            </a:r>
            <a:r>
              <a:rPr lang="en-US" sz="2000" dirty="0"/>
              <a:t> de </a:t>
            </a:r>
            <a:r>
              <a:rPr lang="en-US" sz="2000" dirty="0" err="1"/>
              <a:t>Infraestrutura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armazenamento</a:t>
            </a:r>
            <a:r>
              <a:rPr lang="en-US" sz="2000" dirty="0"/>
              <a:t> e </a:t>
            </a:r>
            <a:r>
              <a:rPr lang="en-US" sz="2000" dirty="0" err="1"/>
              <a:t>processamento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solução</a:t>
            </a:r>
            <a:r>
              <a:rPr lang="en-US" sz="2000" dirty="0"/>
              <a:t>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Governança</a:t>
            </a:r>
            <a:r>
              <a:rPr lang="en-US" sz="2000" dirty="0"/>
              <a:t> e </a:t>
            </a:r>
            <a:r>
              <a:rPr lang="en-US" sz="2000" dirty="0" err="1"/>
              <a:t>Processamento</a:t>
            </a:r>
            <a:r>
              <a:rPr lang="en-US" sz="2000" dirty="0"/>
              <a:t> de </a:t>
            </a:r>
            <a:r>
              <a:rPr lang="en-US" sz="2000" dirty="0" err="1"/>
              <a:t>Armazenamento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metadados</a:t>
            </a:r>
            <a:r>
              <a:rPr lang="en-US" sz="2000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no </a:t>
            </a:r>
            <a:r>
              <a:rPr lang="en-US" sz="2000" dirty="0" err="1"/>
              <a:t>formato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para </a:t>
            </a:r>
            <a:r>
              <a:rPr lang="en-US" sz="2000" dirty="0" err="1"/>
              <a:t>facilitar</a:t>
            </a:r>
            <a:r>
              <a:rPr lang="en-US" sz="2000" dirty="0"/>
              <a:t> o </a:t>
            </a:r>
            <a:r>
              <a:rPr lang="en-US" sz="2000" dirty="0" err="1"/>
              <a:t>uso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soluções</a:t>
            </a:r>
            <a:r>
              <a:rPr lang="en-US" sz="2000" dirty="0"/>
              <a:t> </a:t>
            </a:r>
            <a:r>
              <a:rPr lang="en-US" sz="2000" dirty="0" err="1"/>
              <a:t>integradas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solução</a:t>
            </a:r>
            <a:r>
              <a:rPr lang="en-US" sz="2000" dirty="0"/>
              <a:t> que se </a:t>
            </a:r>
            <a:r>
              <a:rPr lang="en-US" sz="2000" dirty="0" err="1"/>
              <a:t>integre</a:t>
            </a:r>
            <a:r>
              <a:rPr lang="en-US" sz="2000" dirty="0"/>
              <a:t> com </a:t>
            </a:r>
            <a:r>
              <a:rPr lang="en-US" sz="2000" dirty="0" err="1"/>
              <a:t>multiplas</a:t>
            </a:r>
            <a:r>
              <a:rPr lang="en-US" sz="2000" dirty="0"/>
              <a:t> ferramentas e </a:t>
            </a:r>
            <a:r>
              <a:rPr lang="en-US" sz="2000" dirty="0" err="1"/>
              <a:t>sistemas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 a </a:t>
            </a:r>
            <a:r>
              <a:rPr lang="en-US" sz="2000" dirty="0" err="1"/>
              <a:t>unica</a:t>
            </a:r>
            <a:r>
              <a:rPr lang="en-US" sz="2000" dirty="0"/>
              <a:t> </a:t>
            </a:r>
            <a:r>
              <a:rPr lang="en-US" sz="2000" dirty="0" err="1"/>
              <a:t>fonte</a:t>
            </a:r>
            <a:r>
              <a:rPr lang="en-US" sz="2000" dirty="0"/>
              <a:t> de </a:t>
            </a:r>
            <a:r>
              <a:rPr lang="en-US" sz="2000" dirty="0" err="1"/>
              <a:t>verdade</a:t>
            </a:r>
            <a:r>
              <a:rPr lang="en-US" sz="2000" dirty="0"/>
              <a:t> da </a:t>
            </a:r>
            <a:r>
              <a:rPr lang="en-US" sz="2000" dirty="0" err="1"/>
              <a:t>empresa</a:t>
            </a:r>
            <a:r>
              <a:rPr lang="en-US" sz="2000" dirty="0"/>
              <a:t> (SSOF)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 cloud Native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Ter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escalavel</a:t>
            </a:r>
            <a:r>
              <a:rPr lang="en-US" sz="2000" dirty="0"/>
              <a:t> e </a:t>
            </a:r>
            <a:r>
              <a:rPr lang="en-US" sz="2000" dirty="0" err="1"/>
              <a:t>efemero</a:t>
            </a:r>
            <a:r>
              <a:rPr lang="en-US" sz="2000" dirty="0"/>
              <a:t> sob </a:t>
            </a:r>
            <a:r>
              <a:rPr lang="en-US" sz="2000" dirty="0" err="1"/>
              <a:t>demanda</a:t>
            </a:r>
            <a:r>
              <a:rPr lang="en-US" sz="2000" dirty="0"/>
              <a:t> para </a:t>
            </a:r>
            <a:r>
              <a:rPr lang="en-US" sz="2000" dirty="0" err="1"/>
              <a:t>explorações</a:t>
            </a:r>
            <a:r>
              <a:rPr lang="en-US" sz="2000" dirty="0"/>
              <a:t> e </a:t>
            </a:r>
            <a:r>
              <a:rPr lang="en-US" sz="2000" dirty="0" err="1"/>
              <a:t>transformações</a:t>
            </a:r>
            <a:r>
              <a:rPr lang="en-US" sz="2000" dirty="0"/>
              <a:t> de dados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Ter </a:t>
            </a:r>
            <a:r>
              <a:rPr lang="en-US" sz="2000" dirty="0" err="1"/>
              <a:t>governanca</a:t>
            </a:r>
            <a:r>
              <a:rPr lang="en-US" sz="2000" dirty="0"/>
              <a:t> </a:t>
            </a:r>
            <a:r>
              <a:rPr lang="en-US" sz="2000" dirty="0" err="1"/>
              <a:t>efetiva</a:t>
            </a:r>
            <a:r>
              <a:rPr lang="en-US" sz="2000" dirty="0"/>
              <a:t> dos dados, </a:t>
            </a:r>
            <a:r>
              <a:rPr lang="en-US" sz="2000" dirty="0" err="1"/>
              <a:t>proporcinando</a:t>
            </a:r>
            <a:r>
              <a:rPr lang="en-US" sz="2000" dirty="0"/>
              <a:t> </a:t>
            </a:r>
            <a:r>
              <a:rPr lang="en-US" sz="2000" dirty="0" err="1"/>
              <a:t>seguranca</a:t>
            </a:r>
            <a:r>
              <a:rPr lang="en-US" sz="2000" dirty="0"/>
              <a:t> e </a:t>
            </a:r>
            <a:r>
              <a:rPr lang="en-US" sz="2000" dirty="0" err="1"/>
              <a:t>provendo</a:t>
            </a:r>
            <a:r>
              <a:rPr lang="en-US" sz="2000" dirty="0"/>
              <a:t> um </a:t>
            </a:r>
            <a:r>
              <a:rPr lang="en-US" sz="2000" dirty="0" err="1"/>
              <a:t>catalogo</a:t>
            </a:r>
            <a:r>
              <a:rPr lang="en-US" sz="2000" dirty="0"/>
              <a:t> </a:t>
            </a:r>
            <a:r>
              <a:rPr lang="en-US" sz="2000" dirty="0" err="1"/>
              <a:t>facil</a:t>
            </a:r>
            <a:r>
              <a:rPr lang="en-US" sz="2000" dirty="0"/>
              <a:t> de </a:t>
            </a:r>
            <a:r>
              <a:rPr lang="en-US" sz="2000" dirty="0" err="1"/>
              <a:t>operar</a:t>
            </a:r>
            <a:r>
              <a:rPr lang="en-US" sz="2000" dirty="0"/>
              <a:t> e </a:t>
            </a:r>
            <a:r>
              <a:rPr lang="en-US" sz="2000" dirty="0" err="1"/>
              <a:t>buscar</a:t>
            </a:r>
            <a:r>
              <a:rPr lang="en-US" sz="2000" dirty="0"/>
              <a:t> dados.</a:t>
            </a:r>
          </a:p>
        </p:txBody>
      </p:sp>
    </p:spTree>
    <p:extLst>
      <p:ext uri="{BB962C8B-B14F-4D97-AF65-F5344CB8AC3E}">
        <p14:creationId xmlns:p14="http://schemas.microsoft.com/office/powerpoint/2010/main" val="8205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5F0D3C-8F3D-4D72-A424-AA776897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5400" dirty="0"/>
              <a:t>Arquitetura definida por: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DA4BF-C9C5-4043-8DB8-4C2B19AF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776449"/>
            <a:ext cx="9849751" cy="303216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Separar a Computação de Armazenamento</a:t>
            </a:r>
          </a:p>
          <a:p>
            <a:r>
              <a:rPr lang="pt-BR" sz="2000" dirty="0"/>
              <a:t>Única Fonte </a:t>
            </a:r>
            <a:r>
              <a:rPr lang="pt-BR" sz="2000" dirty="0" err="1"/>
              <a:t>Confiavel</a:t>
            </a:r>
            <a:r>
              <a:rPr lang="pt-BR" sz="2000" dirty="0"/>
              <a:t> (SSOT)</a:t>
            </a:r>
          </a:p>
          <a:p>
            <a:r>
              <a:rPr lang="pt-BR" sz="2000" dirty="0"/>
              <a:t>Nativo em Cloud</a:t>
            </a:r>
          </a:p>
          <a:p>
            <a:r>
              <a:rPr lang="pt-BR" sz="2000" dirty="0" err="1"/>
              <a:t>Escalavel</a:t>
            </a:r>
            <a:r>
              <a:rPr lang="pt-BR" sz="2000" dirty="0"/>
              <a:t> e </a:t>
            </a:r>
            <a:r>
              <a:rPr lang="pt-BR" sz="2000" dirty="0" err="1"/>
              <a:t>distribuida</a:t>
            </a:r>
            <a:endParaRPr lang="pt-BR" sz="2000" dirty="0"/>
          </a:p>
          <a:p>
            <a:r>
              <a:rPr lang="pt-BR" sz="2000" dirty="0"/>
              <a:t>Acesso fácil e interativo aos dados</a:t>
            </a:r>
          </a:p>
        </p:txBody>
      </p:sp>
    </p:spTree>
    <p:extLst>
      <p:ext uri="{BB962C8B-B14F-4D97-AF65-F5344CB8AC3E}">
        <p14:creationId xmlns:p14="http://schemas.microsoft.com/office/powerpoint/2010/main" val="20841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00EDD1AB-D83B-4F53-A2F4-AE430A744ED7}"/>
              </a:ext>
            </a:extLst>
          </p:cNvPr>
          <p:cNvSpPr/>
          <p:nvPr/>
        </p:nvSpPr>
        <p:spPr>
          <a:xfrm>
            <a:off x="1171575" y="729552"/>
            <a:ext cx="7829550" cy="9276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9E6EF3-1E78-4D63-B23B-C52342D4B1D7}"/>
              </a:ext>
            </a:extLst>
          </p:cNvPr>
          <p:cNvSpPr/>
          <p:nvPr/>
        </p:nvSpPr>
        <p:spPr>
          <a:xfrm>
            <a:off x="1171575" y="4876800"/>
            <a:ext cx="7829551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CLOUD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97F3825-A740-4B09-AF51-54414242EA60}"/>
              </a:ext>
            </a:extLst>
          </p:cNvPr>
          <p:cNvSpPr/>
          <p:nvPr/>
        </p:nvSpPr>
        <p:spPr>
          <a:xfrm>
            <a:off x="1171576" y="3875429"/>
            <a:ext cx="7829550" cy="890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FB96A4A-C2CF-4FF6-B067-A8081A138E35}"/>
              </a:ext>
            </a:extLst>
          </p:cNvPr>
          <p:cNvSpPr/>
          <p:nvPr/>
        </p:nvSpPr>
        <p:spPr>
          <a:xfrm>
            <a:off x="1171576" y="1710809"/>
            <a:ext cx="7829550" cy="9276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0B0ABA-04D1-4850-996F-B86669E3CB1E}"/>
              </a:ext>
            </a:extLst>
          </p:cNvPr>
          <p:cNvSpPr txBox="1"/>
          <p:nvPr/>
        </p:nvSpPr>
        <p:spPr>
          <a:xfrm>
            <a:off x="9301164" y="5266730"/>
            <a:ext cx="200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STORAGE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E88A2-0FA7-4D02-86FC-C3D67F9A86E7}"/>
              </a:ext>
            </a:extLst>
          </p:cNvPr>
          <p:cNvSpPr txBox="1"/>
          <p:nvPr/>
        </p:nvSpPr>
        <p:spPr>
          <a:xfrm>
            <a:off x="9301164" y="31183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MANAGEMENT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A067FA-418B-4AED-AA6E-41BF20644096}"/>
              </a:ext>
            </a:extLst>
          </p:cNvPr>
          <p:cNvSpPr txBox="1"/>
          <p:nvPr/>
        </p:nvSpPr>
        <p:spPr>
          <a:xfrm>
            <a:off x="9301164" y="1995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COMPUTING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4D925B9-63B7-4FCD-8182-505F44F6003F}"/>
              </a:ext>
            </a:extLst>
          </p:cNvPr>
          <p:cNvSpPr/>
          <p:nvPr/>
        </p:nvSpPr>
        <p:spPr>
          <a:xfrm>
            <a:off x="1171576" y="2733675"/>
            <a:ext cx="7829550" cy="10617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A3A05B-A002-4049-801B-BF33141A06C1}"/>
              </a:ext>
            </a:extLst>
          </p:cNvPr>
          <p:cNvSpPr txBox="1"/>
          <p:nvPr/>
        </p:nvSpPr>
        <p:spPr>
          <a:xfrm>
            <a:off x="9301164" y="40388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D0BF2A-6410-4C88-80E8-15C494FF11EB}"/>
              </a:ext>
            </a:extLst>
          </p:cNvPr>
          <p:cNvSpPr txBox="1"/>
          <p:nvPr/>
        </p:nvSpPr>
        <p:spPr>
          <a:xfrm>
            <a:off x="1381125" y="29337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CATALOG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A73020-FFE3-41F3-B0AC-1838A86356A7}"/>
              </a:ext>
            </a:extLst>
          </p:cNvPr>
          <p:cNvSpPr txBox="1"/>
          <p:nvPr/>
        </p:nvSpPr>
        <p:spPr>
          <a:xfrm>
            <a:off x="3785003" y="269794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ACCESS SERVICE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131974-437E-4909-B78B-6E1017045EF4}"/>
              </a:ext>
            </a:extLst>
          </p:cNvPr>
          <p:cNvSpPr txBox="1"/>
          <p:nvPr/>
        </p:nvSpPr>
        <p:spPr>
          <a:xfrm>
            <a:off x="1381125" y="3339377"/>
            <a:ext cx="249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ACCESS POLICIES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0D679B-62C2-4BCC-973E-1B02C1D4E9CE}"/>
              </a:ext>
            </a:extLst>
          </p:cNvPr>
          <p:cNvSpPr txBox="1"/>
          <p:nvPr/>
        </p:nvSpPr>
        <p:spPr>
          <a:xfrm>
            <a:off x="3926682" y="3330170"/>
            <a:ext cx="12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HISTORY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0B4A89-2D28-458C-B8B6-4A47140B9C8C}"/>
              </a:ext>
            </a:extLst>
          </p:cNvPr>
          <p:cNvSpPr txBox="1"/>
          <p:nvPr/>
        </p:nvSpPr>
        <p:spPr>
          <a:xfrm>
            <a:off x="3871913" y="2965089"/>
            <a:ext cx="249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AUDIT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D332DD8-4FB2-44AE-BC29-197E8651AB0D}"/>
              </a:ext>
            </a:extLst>
          </p:cNvPr>
          <p:cNvSpPr txBox="1"/>
          <p:nvPr/>
        </p:nvSpPr>
        <p:spPr>
          <a:xfrm>
            <a:off x="5972174" y="2994828"/>
            <a:ext cx="249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GRANULAR ACCESS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202679-07E2-43BC-820D-851387115A72}"/>
              </a:ext>
            </a:extLst>
          </p:cNvPr>
          <p:cNvSpPr txBox="1"/>
          <p:nvPr/>
        </p:nvSpPr>
        <p:spPr>
          <a:xfrm>
            <a:off x="5612610" y="3330170"/>
            <a:ext cx="295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MASKING ROLE BASED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F27610-CD29-4CDE-9663-6962967EFE9A}"/>
              </a:ext>
            </a:extLst>
          </p:cNvPr>
          <p:cNvSpPr txBox="1"/>
          <p:nvPr/>
        </p:nvSpPr>
        <p:spPr>
          <a:xfrm>
            <a:off x="2481263" y="397596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DELTA LAKE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975693-C9F3-450E-82D7-0CC9F8625E51}"/>
              </a:ext>
            </a:extLst>
          </p:cNvPr>
          <p:cNvSpPr txBox="1"/>
          <p:nvPr/>
        </p:nvSpPr>
        <p:spPr>
          <a:xfrm>
            <a:off x="3871913" y="3965933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HIVE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2F0350-25CF-4E63-ABF5-683F510A044A}"/>
              </a:ext>
            </a:extLst>
          </p:cNvPr>
          <p:cNvSpPr txBox="1"/>
          <p:nvPr/>
        </p:nvSpPr>
        <p:spPr>
          <a:xfrm>
            <a:off x="4833938" y="3981768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Apache ICEBERG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92CB537-DB07-4B08-BC4F-8F7DAEF50458}"/>
              </a:ext>
            </a:extLst>
          </p:cNvPr>
          <p:cNvSpPr txBox="1"/>
          <p:nvPr/>
        </p:nvSpPr>
        <p:spPr>
          <a:xfrm>
            <a:off x="3188045" y="44101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PARQUET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A1069C-7FAB-4064-A1B9-DA921309A82D}"/>
              </a:ext>
            </a:extLst>
          </p:cNvPr>
          <p:cNvSpPr txBox="1"/>
          <p:nvPr/>
        </p:nvSpPr>
        <p:spPr>
          <a:xfrm>
            <a:off x="4440582" y="4425107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CSV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273C03-6540-47C7-BFFF-15C64430623E}"/>
              </a:ext>
            </a:extLst>
          </p:cNvPr>
          <p:cNvSpPr txBox="1"/>
          <p:nvPr/>
        </p:nvSpPr>
        <p:spPr>
          <a:xfrm>
            <a:off x="5150194" y="4410146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C28D7C6-868D-4196-928E-5EDB0238576D}"/>
              </a:ext>
            </a:extLst>
          </p:cNvPr>
          <p:cNvSpPr txBox="1"/>
          <p:nvPr/>
        </p:nvSpPr>
        <p:spPr>
          <a:xfrm>
            <a:off x="5864570" y="4415808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7FFC94-1AFA-45F5-BD22-64FF1C4F6F36}"/>
              </a:ext>
            </a:extLst>
          </p:cNvPr>
          <p:cNvCxnSpPr>
            <a:cxnSpLocks/>
          </p:cNvCxnSpPr>
          <p:nvPr/>
        </p:nvCxnSpPr>
        <p:spPr>
          <a:xfrm>
            <a:off x="1824038" y="4341726"/>
            <a:ext cx="6743702" cy="1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656703C-D33D-429C-99F0-DA736084DFB1}"/>
              </a:ext>
            </a:extLst>
          </p:cNvPr>
          <p:cNvSpPr txBox="1"/>
          <p:nvPr/>
        </p:nvSpPr>
        <p:spPr>
          <a:xfrm>
            <a:off x="4095749" y="175765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SPARK Cluster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237B077-8248-4847-8EB6-6BCAC62C79D9}"/>
              </a:ext>
            </a:extLst>
          </p:cNvPr>
          <p:cNvSpPr txBox="1"/>
          <p:nvPr/>
        </p:nvSpPr>
        <p:spPr>
          <a:xfrm>
            <a:off x="1835944" y="175545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Interactive</a:t>
            </a:r>
            <a:r>
              <a:rPr lang="pt-BR" dirty="0"/>
              <a:t> SQL &amp; BI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272882-4247-40A9-9B13-AD8C144C8997}"/>
              </a:ext>
            </a:extLst>
          </p:cNvPr>
          <p:cNvSpPr txBox="1"/>
          <p:nvPr/>
        </p:nvSpPr>
        <p:spPr>
          <a:xfrm>
            <a:off x="5700718" y="1755371"/>
            <a:ext cx="9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BATCH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1CBD434-A339-48C1-9024-33E5AC58C5B3}"/>
              </a:ext>
            </a:extLst>
          </p:cNvPr>
          <p:cNvSpPr txBox="1"/>
          <p:nvPr/>
        </p:nvSpPr>
        <p:spPr>
          <a:xfrm>
            <a:off x="6612738" y="175697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STREAM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25C035B-46D4-43F9-AD1D-32FB22F61B30}"/>
              </a:ext>
            </a:extLst>
          </p:cNvPr>
          <p:cNvSpPr txBox="1"/>
          <p:nvPr/>
        </p:nvSpPr>
        <p:spPr>
          <a:xfrm>
            <a:off x="2581274" y="2151931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Interactive</a:t>
            </a:r>
            <a:r>
              <a:rPr lang="pt-BR" dirty="0"/>
              <a:t> </a:t>
            </a:r>
            <a:r>
              <a:rPr lang="pt-BR" dirty="0" err="1"/>
              <a:t>Search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E9A2D9-4644-4BF4-AF2F-17A9135EE591}"/>
              </a:ext>
            </a:extLst>
          </p:cNvPr>
          <p:cNvSpPr txBox="1"/>
          <p:nvPr/>
        </p:nvSpPr>
        <p:spPr>
          <a:xfrm>
            <a:off x="6643690" y="398532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IMPALA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F27886-D333-44E5-9EC9-045C065AD19E}"/>
              </a:ext>
            </a:extLst>
          </p:cNvPr>
          <p:cNvSpPr txBox="1"/>
          <p:nvPr/>
        </p:nvSpPr>
        <p:spPr>
          <a:xfrm>
            <a:off x="5183985" y="2179946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DW </a:t>
            </a:r>
            <a:r>
              <a:rPr lang="pt-BR" dirty="0" err="1"/>
              <a:t>Extensions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895722-78E3-478F-9299-77C5E1D4CCA0}"/>
              </a:ext>
            </a:extLst>
          </p:cNvPr>
          <p:cNvSpPr txBox="1"/>
          <p:nvPr/>
        </p:nvSpPr>
        <p:spPr>
          <a:xfrm>
            <a:off x="3711177" y="5281315"/>
            <a:ext cx="275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CLOUD STORAGE TIER</a:t>
            </a:r>
          </a:p>
        </p:txBody>
      </p:sp>
      <p:pic>
        <p:nvPicPr>
          <p:cNvPr id="46" name="Imagem 45" descr="Uma imagem contendo relógio, placar, desenho&#10;&#10;Descrição gerada automaticamente">
            <a:extLst>
              <a:ext uri="{FF2B5EF4-FFF2-40B4-BE49-F238E27FC236}">
                <a16:creationId xmlns:a16="http://schemas.microsoft.com/office/drawing/2014/main" id="{3B3F839B-380F-4881-8920-0D68F9AB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02581" y="875781"/>
            <a:ext cx="604836" cy="529232"/>
          </a:xfrm>
          <a:prstGeom prst="rect">
            <a:avLst/>
          </a:prstGeom>
        </p:spPr>
      </p:pic>
      <p:pic>
        <p:nvPicPr>
          <p:cNvPr id="49" name="Imagem 48" descr="Uma imagem contendo gráfico, sushi, placar&#10;&#10;Descrição gerada automaticamente">
            <a:extLst>
              <a:ext uri="{FF2B5EF4-FFF2-40B4-BE49-F238E27FC236}">
                <a16:creationId xmlns:a16="http://schemas.microsoft.com/office/drawing/2014/main" id="{0AE542F9-2595-4049-8E94-A6ACC6A0A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09825" y="818112"/>
            <a:ext cx="604836" cy="701106"/>
          </a:xfrm>
          <a:prstGeom prst="rect">
            <a:avLst/>
          </a:prstGeom>
        </p:spPr>
      </p:pic>
      <p:pic>
        <p:nvPicPr>
          <p:cNvPr id="52" name="Imagem 51" descr="Uma imagem contendo relógio&#10;&#10;Descrição gerada automaticamente">
            <a:extLst>
              <a:ext uri="{FF2B5EF4-FFF2-40B4-BE49-F238E27FC236}">
                <a16:creationId xmlns:a16="http://schemas.microsoft.com/office/drawing/2014/main" id="{2A676228-D9A7-42AE-A825-2F03391BF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278993" y="875781"/>
            <a:ext cx="604836" cy="529232"/>
          </a:xfrm>
          <a:prstGeom prst="rect">
            <a:avLst/>
          </a:prstGeom>
        </p:spPr>
      </p:pic>
      <p:pic>
        <p:nvPicPr>
          <p:cNvPr id="55" name="Imagem 54" descr="Uma imagem contendo desenho&#10;&#10;Descrição gerada automaticamente">
            <a:extLst>
              <a:ext uri="{FF2B5EF4-FFF2-40B4-BE49-F238E27FC236}">
                <a16:creationId xmlns:a16="http://schemas.microsoft.com/office/drawing/2014/main" id="{F0E19BED-22A5-469E-ABE2-DFDB911F4A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082656" y="909477"/>
            <a:ext cx="604836" cy="529232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3BFCAB27-D1E1-4C71-9975-A42DFFEA2C08}"/>
              </a:ext>
            </a:extLst>
          </p:cNvPr>
          <p:cNvSpPr txBox="1"/>
          <p:nvPr/>
        </p:nvSpPr>
        <p:spPr>
          <a:xfrm>
            <a:off x="6455568" y="1022687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 Tools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1D1E496-8166-4B40-8E94-B7173DB0B098}"/>
              </a:ext>
            </a:extLst>
          </p:cNvPr>
          <p:cNvCxnSpPr/>
          <p:nvPr/>
        </p:nvCxnSpPr>
        <p:spPr>
          <a:xfrm>
            <a:off x="6362701" y="988713"/>
            <a:ext cx="0" cy="42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6FA4721-B563-4624-9840-3377241DFE49}"/>
              </a:ext>
            </a:extLst>
          </p:cNvPr>
          <p:cNvSpPr txBox="1"/>
          <p:nvPr/>
        </p:nvSpPr>
        <p:spPr>
          <a:xfrm>
            <a:off x="9265457" y="720276"/>
            <a:ext cx="2004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VISUALIZATION </a:t>
            </a:r>
          </a:p>
          <a:p>
            <a:r>
              <a:rPr lang="pt-BR" dirty="0"/>
              <a:t>EXPLORATION</a:t>
            </a:r>
          </a:p>
          <a:p>
            <a:r>
              <a:rPr lang="pt-BR" dirty="0"/>
              <a:t>DECISION SUPPORT</a:t>
            </a:r>
          </a:p>
        </p:txBody>
      </p:sp>
      <p:pic>
        <p:nvPicPr>
          <p:cNvPr id="66" name="Imagem 6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BEB15A4-B502-42BC-AD99-CD2F8C3F68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55383" y="811483"/>
            <a:ext cx="1140617" cy="8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BB9733-57B0-4A96-A1FC-7AAAE361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4200" b="1" dirty="0"/>
              <a:t>Ferramentas de </a:t>
            </a:r>
            <a:r>
              <a:rPr lang="pt-BR" sz="4200" b="1" dirty="0" err="1"/>
              <a:t>Gestao</a:t>
            </a:r>
            <a:br>
              <a:rPr lang="pt-BR" sz="4200" dirty="0"/>
            </a:br>
            <a:endParaRPr lang="pt-BR" sz="4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FA39-9EC4-4ED9-9668-EB4584F1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63" y="2581897"/>
            <a:ext cx="9849751" cy="303216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lvl="0"/>
            <a:r>
              <a:rPr lang="pt-BR" sz="2000" dirty="0"/>
              <a:t>Acesso via RBAC</a:t>
            </a:r>
          </a:p>
          <a:p>
            <a:pPr lvl="0"/>
            <a:r>
              <a:rPr lang="pt-BR" sz="2000" dirty="0"/>
              <a:t>Mascaramento de dados sensíveis interativo por RBAC, sem necessidade de copias</a:t>
            </a:r>
          </a:p>
          <a:p>
            <a:pPr lvl="0"/>
            <a:r>
              <a:rPr lang="pt-BR" sz="2000" dirty="0"/>
              <a:t>Linhagem dos dados</a:t>
            </a:r>
          </a:p>
          <a:p>
            <a:pPr lvl="0"/>
            <a:r>
              <a:rPr lang="pt-BR" sz="2000" dirty="0"/>
              <a:t>registro </a:t>
            </a:r>
            <a:r>
              <a:rPr lang="pt-BR" sz="2000" dirty="0" err="1"/>
              <a:t>historico</a:t>
            </a:r>
            <a:r>
              <a:rPr lang="pt-BR" sz="2000" dirty="0"/>
              <a:t> de </a:t>
            </a:r>
            <a:r>
              <a:rPr lang="pt-BR" sz="2000" dirty="0" err="1"/>
              <a:t>alteracao</a:t>
            </a:r>
            <a:r>
              <a:rPr lang="pt-BR" sz="2000" dirty="0"/>
              <a:t> dos dados</a:t>
            </a:r>
          </a:p>
          <a:p>
            <a:pPr lvl="0"/>
            <a:r>
              <a:rPr lang="pt-BR" sz="2000" dirty="0"/>
              <a:t>Catálogo dos dados</a:t>
            </a:r>
          </a:p>
          <a:p>
            <a:pPr lvl="0"/>
            <a:r>
              <a:rPr lang="pt-BR" sz="2000" dirty="0"/>
              <a:t>Marketplace com dados já catalogados e enriquecidos.</a:t>
            </a:r>
          </a:p>
          <a:p>
            <a:pPr lvl="0"/>
            <a:r>
              <a:rPr lang="pt-BR" sz="2000" dirty="0"/>
              <a:t>Busca Interativa dos dados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73052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656</Words>
  <Application>Microsoft Office PowerPoint</Application>
  <PresentationFormat>Widescreen</PresentationFormat>
  <Paragraphs>109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 Conhecimento passou a ser mais importante que o capital e as instalações.          Thomas Stewart</vt:lpstr>
      <vt:lpstr>Onde está armazenado o conhecimento na nossa empresa hoje?</vt:lpstr>
      <vt:lpstr>Soluções de Exploração de dados em uma Empresa Data Driven</vt:lpstr>
      <vt:lpstr>Contexto Atual</vt:lpstr>
      <vt:lpstr>Apresentação do PowerPoint</vt:lpstr>
      <vt:lpstr>Apresentação do PowerPoint</vt:lpstr>
      <vt:lpstr>Arquitetura definida por:</vt:lpstr>
      <vt:lpstr>Apresentação do PowerPoint</vt:lpstr>
      <vt:lpstr>Ferramentas de Gestao </vt:lpstr>
      <vt:lpstr>Ferramentas de Exploracao de dados </vt:lpstr>
      <vt:lpstr>Ferramentas de Apoio a ML e tomada de decisao </vt:lpstr>
      <vt:lpstr>Armazenamento </vt:lpstr>
      <vt:lpstr>BONUS: Como começar?</vt:lpstr>
      <vt:lpstr> 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Conhecimento passou a ser mais importante que o capital e as instalações.          Thomas Stewart</dc:title>
  <dc:creator>André</dc:creator>
  <cp:lastModifiedBy>André Lopes Passos</cp:lastModifiedBy>
  <cp:revision>2</cp:revision>
  <dcterms:created xsi:type="dcterms:W3CDTF">2020-08-06T22:08:44Z</dcterms:created>
  <dcterms:modified xsi:type="dcterms:W3CDTF">2020-11-30T20:01:06Z</dcterms:modified>
</cp:coreProperties>
</file>