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315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A00"/>
    <a:srgbClr val="FF40FF"/>
    <a:srgbClr val="FF545A"/>
    <a:srgbClr val="FF898B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93566"/>
  </p:normalViewPr>
  <p:slideViewPr>
    <p:cSldViewPr snapToGrid="0" snapToObjects="1">
      <p:cViewPr varScale="1">
        <p:scale>
          <a:sx n="76" d="100"/>
          <a:sy n="76" d="100"/>
        </p:scale>
        <p:origin x="1350" y="10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pl" b="0" i="0" u="none" baseline="0" dirty="0">
                <a:solidFill>
                  <a:schemeClr val="dk2"/>
                </a:solidFill>
              </a:rPr>
              <a:t>Notka od Chucka</a:t>
            </a:r>
            <a:r>
              <a:rPr lang="en-US" b="0" i="0" u="none" baseline="0" dirty="0">
                <a:solidFill>
                  <a:schemeClr val="dk2"/>
                </a:solidFill>
              </a:rPr>
              <a:t>:</a:t>
            </a:r>
            <a:r>
              <a:rPr lang="pl" b="0" i="0" u="none" baseline="0" dirty="0">
                <a:solidFill>
                  <a:schemeClr val="dk2"/>
                </a:solidFill>
              </a:rPr>
              <a:t> </a:t>
            </a:r>
            <a:r>
              <a:rPr lang="en-US" b="0" i="0" u="none" baseline="0" dirty="0" err="1">
                <a:solidFill>
                  <a:schemeClr val="dk2"/>
                </a:solidFill>
              </a:rPr>
              <a:t>uż</a:t>
            </a:r>
            <a:r>
              <a:rPr lang="pl" b="0" i="0" u="none" baseline="0" dirty="0">
                <a:solidFill>
                  <a:schemeClr val="dk2"/>
                </a:solidFill>
              </a:rPr>
              <a:t>ywając tych materiałów masz prawo usunąć logo UM i zastąpić je własnym</a:t>
            </a:r>
            <a:r>
              <a:rPr lang="en-US" b="0" i="0" u="none" baseline="0" dirty="0">
                <a:solidFill>
                  <a:schemeClr val="dk2"/>
                </a:solidFill>
              </a:rPr>
              <a:t>,</a:t>
            </a:r>
            <a:r>
              <a:rPr lang="pl" b="0" i="0" u="none" baseline="0" dirty="0">
                <a:solidFill>
                  <a:schemeClr val="dk2"/>
                </a:solidFill>
              </a:rPr>
              <a:t>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Mnemoni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Zmienne, wyrażenia i instrukcje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FFFF00"/>
              </a:buClr>
              <a:buSzPct val="25000"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7820546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godziny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stawka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wynagrodzenie = godziny * stawka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print(wynagrodzenie)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  <a:r>
              <a:rPr lang="pl" sz="38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robią te kawałki 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kodu?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Zdania lub linie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4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Stała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endParaRPr lang="pl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przypisania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Przypisanie wyrażenia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"print"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Instrukcje przypisania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Przypisujemy wartość do zmiennej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przypisania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przypisania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składa się z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po </a:t>
            </a:r>
            <a:br>
              <a:rPr lang="pl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prawej</a:t>
            </a:r>
            <a:r>
              <a:rPr lang="pl" sz="3600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stronie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oraz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ze zmiennej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która przyjmie wynik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pl" sz="4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4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pl" sz="4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40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40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40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pl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strona wyrażenia. </a:t>
            </a:r>
            <a:br>
              <a:rPr lang="pl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pl" sz="3600" b="0" i="0" u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ewaluacji wyrażenia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jego wynik trafia (jest przypisywany) do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to lokalizacja w pamięci używana do przechowywania wartości (</a:t>
            </a: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40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40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40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pl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chemeClr val="lt1"/>
              </a:buClr>
              <a:buSzPct val="25000"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  <a:endParaRPr lang="pl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strona jest wyrażeniem. 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ewaluacji wyrażenia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jego wynik trafia (jest przypisywany) do zmiennej po lewej stronie (tj.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to lokalizacja w pamięci używana do przechowywania wartości.  Wartość zapisaną w zmiennej można uaktualnić, zamieniając starą (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na nową (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pl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</a:rPr>
              <a:t>Wyrażenia...</a:t>
            </a:r>
            <a:endParaRPr lang="pl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liczbowe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Ponieważ na klawiaturze brakuje symboli matematycznych, używamy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kodo-mowy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aby zapisać klasyczne działania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Gwiazdka to mnożenie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Potęgowanie wygląda inaczej niż w matematyce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2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2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Operacja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Dodawanie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Odejmowanie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Mnożenie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Dzielenie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Potęga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Reszta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jj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4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4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Operacja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Dodawanie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Odejmowanie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Mnożenie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Dzielenie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Potęga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Reszta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liczbowe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Kolejność działań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wykonujemy wiele operacji, Python musi wiedzieć, w jakiej kolejności je wykonać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Nazywamy to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kolejnością operatorów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Który operator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 w kolejce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przed pozostałymi?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Kolejność operatorów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 najwyższego do najniższego priorytetu: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Zawsze zaczynamy od nawiasów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Potęgowanie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Mnożenie, dzielenie i reszta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Dodawanie i odejmowanie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 lewej do prawej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Nawiasy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Potęga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Mnożenie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Dodawanie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Od lewej do prawej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wartości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takie jak liczby, litery i </a:t>
            </a:r>
            <a:r>
              <a:rPr lang="pl-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napisy</a:t>
            </a:r>
            <a:r>
              <a:rPr lang="en-US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nazywane są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stałymi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ponieważ ich wartości się nie zmieniają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wyglądają normalnie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 stałych </a:t>
            </a:r>
            <a:r>
              <a:rPr lang="en-US" sz="3600" b="0" i="0" u="none" strike="noStrike" cap="none" baseline="0" dirty="0" err="1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wykorzystuje</a:t>
            </a:r>
            <a:b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i="0" u="none" strike="noStrike" cap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apostrofy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pl" sz="3600" b="0" i="0" u="none" strike="noStrike" cap="none" baseline="0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pl" sz="3600" b="0" i="0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lub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cudzysłowy (</a:t>
            </a:r>
            <a:r>
              <a:rPr lang="en-US" sz="3600" b="0" i="0" u="none" strike="noStrike" cap="none" baseline="0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719765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'Witaj świecie'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świecie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  <a:endParaRPr lang="pl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600" b="1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Nawiasy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Potęga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Mnożenie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Dodawanie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Od lewej do prawej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Kolejność operatorów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Zapamiętaj zasady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góry do dołu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Pisząc kod, używaj nawiasów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Pisząc kod, nie twórz skomplikowanych wyrażeń matematycznych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niech będzie łatwo je zrozumieć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Długie serie działań dziel na krótsze, bardziej zrozumiałe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Nawiasy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Potęga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Mnożenie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Dodawanie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Od lewej do prawej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oznacza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Pythonie zmienne, literały i stałe mają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potrafi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odróżnić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liczbę całkowitą od ciągu znaków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przykład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oznacza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dodawanie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przypadku liczb, ale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przypadku </a:t>
            </a:r>
            <a:r>
              <a:rPr lang="en-US" sz="3600" b="0" i="0" u="none" strike="noStrike" cap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  <a:endParaRPr lang="pl" sz="36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ddd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print(ddd)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eee = 'hej ' + 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print(eee)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hej tam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konkatenacja = łączenie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 jest ważny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zna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każdego obiektu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Niektóre operacje są zabronione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możesz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dodać 1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</a:t>
            </a:r>
            <a:r>
              <a:rPr lang="en-US" sz="3600" b="0" i="0" u="none" strike="noStrike" cap="none" baseline="0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napisu</a:t>
            </a:r>
            <a:endParaRPr lang="pl" sz="3600" b="0" i="0" u="none" strike="noStrike" cap="none" baseline="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zapytać Pythona o typ jakiegoś obiektu, używając funkcji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eee = 'hej ' + 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 = eee + 1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8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&lt;module&gt;TypeError: Can't convert 'int' object to str implicitly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(eee)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&lt;class'str'&gt;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('hej')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&lt;class'str'&gt;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&lt;class'int'&gt;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Różne typy liczb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Liczby mają dwa główne typy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Liczby całkowite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(int): 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Liczby zmiennoprzecinkowe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(float):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Są też inne typy liczb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odmiany liczb całkowitych i zmiennoprzecinkowych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typów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w wyrażeniu znajdzie się liczba zmiennoprzecinkowa i całkowita,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automatycznie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skonwertuje całkowitą na zmiennoprzecinkową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też kontrolować konwersje wbudowanymi</a:t>
            </a:r>
            <a:r>
              <a:rPr lang="pl" sz="36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funkcjami </a:t>
            </a:r>
            <a:r>
              <a:rPr lang="pl" sz="3600" b="0" i="0" u="none" strike="noStrike" cap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(i)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Dzielenie liczb całkowitych</a:t>
            </a:r>
            <a:endParaRPr lang="pl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Wynikiem dzielenia liczb całkowitych jest liczba zmiennoprzecinkowa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Pythonie 2.x było inaczej</a:t>
            </a:r>
            <a:endParaRPr lang="pl" sz="36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ciągów znaków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też użyć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konwersji pomiędzy ciągiem a liczbą całkowitą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Otrzymasz </a:t>
            </a: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błąd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jeśli ciąg nie zawiera cyfr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6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6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Can't convert 'int' object to str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'hej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6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6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ValueError: invalid literal for int() with base 10: 'x'</a:t>
            </a:r>
            <a:endParaRPr lang="pl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Dane od użytkownika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Dzięki funkcji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pl" sz="3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możemy nakazać Pythonowi, aby zaczekał na wprowadzenie danych przez użytkownika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pl" sz="3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zwraca </a:t>
            </a:r>
            <a:r>
              <a:rPr lang="en-US" sz="3800" b="0" i="0" u="none" strike="noStrike" cap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  <a:endParaRPr lang="pl" sz="38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Kim jesteś?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'Witaj',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Kim jesteś?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Witaj Chuck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Konwersja danych</a:t>
            </a:r>
            <a:b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 użytkownika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634018"/>
            <a:ext cx="7245350" cy="553366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chcemy odczytać liczbę wprowadzoną przez użytkownika, musimy skonwertować </a:t>
            </a:r>
            <a:r>
              <a:rPr lang="pl-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  <a:r>
              <a:rPr lang="en-US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liczbę za pomocą funkcji konwersji.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Błędami we wprowadzaniu danych zajmiemy się później.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502555" y="3683000"/>
            <a:ext cx="7605794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Europejskie piętro?</a:t>
            </a:r>
            <a:r>
              <a:rPr lang="en-US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int(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'Amerykańskie piętro</a:t>
            </a:r>
            <a:r>
              <a:rPr lang="en-US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099" y="6515100"/>
            <a:ext cx="4964563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Europejskie piętro?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Amerykańskie piętro</a:t>
            </a:r>
            <a:r>
              <a:rPr lang="en-US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Słowa zastrzeżone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wolno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używać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słów zastrzeżonych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nazw zmiennych/ identyfikatorów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 	class 	return	is 		finally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if		for 	lambda 	continue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def 	from 	while	nonlocal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 	del 	global 	not 	with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  	elif 	try		or 		yield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 	else 	import 	pass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except 	in 		raise</a:t>
            </a:r>
            <a:endParaRPr lang="pl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Komentarze w Pythonie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ignoruje wszystko po znaku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co komentować?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Opisuj, co zrobi fragment kodu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Dokumentuj, kto jest autorem kodu, i dodawaj pomocne informacje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Wyłącz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na moment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jedną linię kodu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0"/>
            <a:ext cx="8450618" cy="80078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Pobierz nazwę pliku i otwórz 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</a:t>
            </a:r>
            <a:r>
              <a:rPr lang="pl-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Podaj nazwę pliku: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Zlicz częstość słów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  <a:endParaRPr lang="en-US" sz="2400" b="0" i="0" u="none" baseline="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line.lower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pl" sz="2400" b="0" i="0" u="none" baseline="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line.split()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counts.get(word,</a:t>
            </a:r>
            <a:r>
              <a:rPr lang="en-US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Znajdź najczęstsze słowo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word, count in list(</a:t>
            </a:r>
            <a:r>
              <a:rPr lang="en-US" sz="2400" b="0" i="0" u="none" strike="noStrike" cap="none" baseline="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()):</a:t>
            </a:r>
            <a:endParaRPr lang="pl" sz="2400" b="0" i="0" u="none" strike="noStrike" cap="none" baseline="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bigcount is None or count &gt; bigcount: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bigword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bigcount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Wszystko </a:t>
            </a:r>
            <a:r>
              <a:rPr lang="pl" sz="24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g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otowe</a:t>
            </a:r>
            <a:endParaRPr lang="pl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24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rint(bigword, bigcount)</a:t>
            </a:r>
            <a:endParaRPr lang="pl" sz="24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Typy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Słowa zastrzeżone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(mnemonika)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Kolejność operatorów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Dzielenie liczb całkowitych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Konwersja typów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Dane od użytkownika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Komentarze (1)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Ćwiczenie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Napisz program, który wyświetli użytkownikowi pytanie o liczbę godzin pracy i stawkę za godzinę w celu obliczenia wynagrodzenia.</a:t>
            </a:r>
            <a:br>
              <a:rPr lang="pl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pl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liczbę godzin: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stawkę godzinową: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pl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Wynagrodzenie: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nazwane miejsce w pamięci komputera, gdzie programista może zapisać i odczytać dane, używając "nazwy"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tej zmiennej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sami wybierają nazwy zmiennych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Można zmienić zawartość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 pomocą dalszych instrukcji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18650" y="5280014"/>
            <a:ext cx="460375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886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60375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nazwane miejsce w pamięci komputera, gdzie programista może zapisać i odczytać dane, używając "nazwy"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tej zmiennej.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sami wybierają nazwy zmiennych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Można zmienić zawartość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 pomocą dalszych instrukcji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18650" y="5280014"/>
            <a:ext cx="460375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886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60375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5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algn="l" rtl="0"/>
            <a:r>
              <a:rPr lang="pl" sz="48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4800" b="0" i="0" u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endParaRPr lang="pl" sz="480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Zasady nazywania zmiennych Pythona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57175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 algn="l" rtl="0">
              <a:spcBef>
                <a:spcPts val="0"/>
              </a:spcBef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Muszą zaczynać się literą lub znakiem podkreślenia _ </a:t>
            </a:r>
          </a:p>
          <a:p>
            <a:pPr marL="949706" indent="-571500" algn="l" rtl="0"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Mogą zawierać litery, cyfry i znaki podkreślenia</a:t>
            </a:r>
          </a:p>
          <a:p>
            <a:pPr marL="949706" indent="-571500" algn="l" rtl="0"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Wielkość znaków jest ważna</a:t>
            </a:r>
            <a:b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pl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93884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3600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Dobre:    </a:t>
            </a:r>
            <a:r>
              <a:rPr lang="pl" sz="36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_speed</a:t>
            </a:r>
          </a:p>
          <a:p>
            <a:pPr algn="l" rtl="0"/>
            <a:r>
              <a:rPr lang="pl" sz="3600" b="0" i="0" u="none" baseline="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Złe:</a:t>
            </a:r>
            <a:r>
              <a:rPr lang="pl" sz="3600" b="0" i="0" u="none" baseline="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pl" sz="36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#sign  var.12</a:t>
            </a:r>
          </a:p>
          <a:p>
            <a:pPr algn="l" rtl="0"/>
            <a:r>
              <a:rPr lang="pl" sz="3600" b="0" i="0" u="none" baseline="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Różne:    </a:t>
            </a:r>
            <a:r>
              <a:rPr lang="pl" sz="36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</a:t>
            </a:r>
            <a:r>
              <a:rPr lang="en-US" sz="36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" sz="36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Mnemoniczne nazwy zmiennych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Ponieważ to my, programiści, wybieramy nazwy zmiennych, mamy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najlepsze praktyki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Nazywamy zmienne tak, aby łatwiej zapamiętać, co w nich przechowujemy (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mnemonika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 w zapamiętywaniu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Początkujący mogą się mylić, ponieważ dobre nazwy zmiennych często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brzmią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tak dobrze, że wydają się słowami kluczowymi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https://en.wikipedia.org/wiki/Mnemonic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  <a:r>
              <a:rPr lang="pl" sz="3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robi ten kawałek 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kodu?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  <a:r>
              <a:rPr lang="pl" sz="38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robią te kawałki 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kodu?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1993</Words>
  <Application>Microsoft Office PowerPoint</Application>
  <PresentationFormat>Custom</PresentationFormat>
  <Paragraphs>371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Cabin</vt:lpstr>
      <vt:lpstr>Courier</vt:lpstr>
      <vt:lpstr>Gill Sans</vt:lpstr>
      <vt:lpstr>Title &amp; Subtitle</vt:lpstr>
      <vt:lpstr>Zmienne, wyrażenia i instrukcje</vt:lpstr>
      <vt:lpstr>Stałe</vt:lpstr>
      <vt:lpstr>Słowa zastrzeżone</vt:lpstr>
      <vt:lpstr>Zmienne</vt:lpstr>
      <vt:lpstr>Zmienne</vt:lpstr>
      <vt:lpstr>Zasady nazywania zmiennych Pythona</vt:lpstr>
      <vt:lpstr>Mnemoniczne nazwy zmiennych</vt:lpstr>
      <vt:lpstr>PowerPoint Presentation</vt:lpstr>
      <vt:lpstr>PowerPoint Presentation</vt:lpstr>
      <vt:lpstr>PowerPoint Presentation</vt:lpstr>
      <vt:lpstr>Zdania lub linie</vt:lpstr>
      <vt:lpstr>Instrukcje przypisania</vt:lpstr>
      <vt:lpstr>PowerPoint Presentation</vt:lpstr>
      <vt:lpstr>PowerPoint Presentation</vt:lpstr>
      <vt:lpstr>Wyrażenia...</vt:lpstr>
      <vt:lpstr>Wyrażenia liczbowe</vt:lpstr>
      <vt:lpstr>Wyrażenia liczbowe</vt:lpstr>
      <vt:lpstr>Kolejność działań</vt:lpstr>
      <vt:lpstr>Kolejność operatorów</vt:lpstr>
      <vt:lpstr>PowerPoint Presentation</vt:lpstr>
      <vt:lpstr>Kolejność operatorów</vt:lpstr>
      <vt:lpstr>Co oznacza “typ”?</vt:lpstr>
      <vt:lpstr>Typ jest ważny</vt:lpstr>
      <vt:lpstr>Różne typy liczb</vt:lpstr>
      <vt:lpstr>Konwersje typów</vt:lpstr>
      <vt:lpstr>Dzielenie liczb całkowitych</vt:lpstr>
      <vt:lpstr>Konwersje ciągów znaków</vt:lpstr>
      <vt:lpstr>Dane od użytkownika</vt:lpstr>
      <vt:lpstr>Konwersja danych od użytkownika</vt:lpstr>
      <vt:lpstr>Komentarze w Pythonie</vt:lpstr>
      <vt:lpstr>PowerPoint Presentation</vt:lpstr>
      <vt:lpstr>Podsumowanie</vt:lpstr>
      <vt:lpstr>PowerPoint Presentation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Zmienne, wyrażenia i instrukcje</dc:title>
  <cp:lastModifiedBy>Andrzej Wójtowicz</cp:lastModifiedBy>
  <cp:revision>94</cp:revision>
  <cp:lastPrinted>2016-11-29T05:21:41Z</cp:lastPrinted>
  <dcterms:modified xsi:type="dcterms:W3CDTF">2022-08-25T20:05:04Z</dcterms:modified>
</cp:coreProperties>
</file>