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4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315" r:id="rId2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2"/>
    <p:restoredTop sz="94485"/>
  </p:normalViewPr>
  <p:slideViewPr>
    <p:cSldViewPr snapToGrid="0" snapToObjects="1">
      <p:cViewPr varScale="1">
        <p:scale>
          <a:sx n="77" d="100"/>
          <a:sy n="77" d="100"/>
        </p:scale>
        <p:origin x="786" y="9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pl" b="0" i="0" u="none" baseline="0" dirty="0">
                <a:solidFill>
                  <a:schemeClr val="dk2"/>
                </a:solidFill>
              </a:rPr>
              <a:t>Notka od Chucka</a:t>
            </a:r>
            <a:r>
              <a:rPr lang="en-US" b="0" i="0" u="none" baseline="0" dirty="0">
                <a:solidFill>
                  <a:schemeClr val="dk2"/>
                </a:solidFill>
              </a:rPr>
              <a:t>:</a:t>
            </a:r>
            <a:r>
              <a:rPr lang="pl" b="0" i="0" u="none" baseline="0" dirty="0">
                <a:solidFill>
                  <a:schemeClr val="dk2"/>
                </a:solidFill>
              </a:rPr>
              <a:t> </a:t>
            </a:r>
            <a:r>
              <a:rPr lang="en-US" b="0" i="0" u="none" baseline="0" dirty="0" err="1">
                <a:solidFill>
                  <a:schemeClr val="dk2"/>
                </a:solidFill>
              </a:rPr>
              <a:t>uż</a:t>
            </a:r>
            <a:r>
              <a:rPr lang="pl" b="0" i="0" u="none" baseline="0" dirty="0">
                <a:solidFill>
                  <a:schemeClr val="dk2"/>
                </a:solidFill>
              </a:rPr>
              <a:t>ywając tych materiałów masz prawo usunąć logo UM i zastąpić je własnym</a:t>
            </a:r>
            <a:r>
              <a:rPr lang="en-US" b="0" i="0" u="none" baseline="0" dirty="0">
                <a:solidFill>
                  <a:schemeClr val="dk2"/>
                </a:solidFill>
              </a:rPr>
              <a:t>,</a:t>
            </a:r>
            <a:r>
              <a:rPr lang="pl" b="0" i="0" u="none" baseline="0" dirty="0">
                <a:solidFill>
                  <a:schemeClr val="dk2"/>
                </a:solidFill>
              </a:rPr>
              <a:t>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dirty="0" err="1"/>
              <a:t>dynks</a:t>
            </a:r>
            <a:r>
              <a:rPr lang="en-US" dirty="0"/>
              <a:t> –</a:t>
            </a:r>
            <a:r>
              <a:rPr lang="pl-PL" dirty="0"/>
              <a:t> przedmiot o nazwie, której mówiący nie potrafi określić</a:t>
            </a:r>
            <a:endParaRPr lang="en-US" dirty="0"/>
          </a:p>
          <a:p>
            <a:pPr lvl="0" algn="l" rtl="0">
              <a:spcBef>
                <a:spcPts val="0"/>
              </a:spcBef>
              <a:buNone/>
            </a:pPr>
            <a:r>
              <a:rPr lang="pl-PL" dirty="0"/>
              <a:t>https://pl.wiktionary.org/wiki/dynks</a:t>
            </a:r>
            <a:endParaRPr lang="en-US"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016745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dla wszystkich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sz="7200" b="0" i="0" u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Nasze własne funkcje...</a:t>
            </a:r>
            <a:endParaRPr lang="pl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Tworzenie własnych funkcji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Tworzymy nowe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funkcje,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używając słowa kluczowego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następnie opcjonalnych parametrów w nawiasach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Ciało funkcji zapisujemy z wcięciem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definiujemy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funkcję, ale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wykonujemy instrukcji z jej ciała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"jestem sobie drwal i równy chłop.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pl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'pracuję w dzień i śpię całą noc.')</a:t>
            </a: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'Halo')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"jestem sobie drwal i równy chłop.</a:t>
            </a:r>
            <a:r>
              <a:rPr lang="pl" sz="28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pl" sz="28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'pracuję w dzień i śpię całą noc.')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'Yo')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28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pl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"jestem sobie drwal i równy chłop."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endParaRPr lang="pl" sz="2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'pracuję w dzień i śpię całą noc.'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25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Definiowanie i używanie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482253"/>
            <a:ext cx="13932000" cy="39165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zdefiniowaniu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funkcji możemy ją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wywołać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(czyli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uruchomić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tyle razy, ile chcemy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jest wzorzec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zapisz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użyj ponownie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'Halo')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"jestem sobie drwal i równy chłop.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pl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'pracuję w dzień i śpię całą noc.')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'Yo')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pl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Jestem sobie drwal i równy chłop.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Pracuję w dzień i śpię całą noc.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6271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Argumenty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wartość, którą przekazujemy do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 jej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wywołaniu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Argumenty służą do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dawania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innych zadań, kiedy wywołujemy ją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innych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okolicznościach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są umieszczane w nawiasach po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nazwie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funkcji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8971318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9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xl</a:t>
            </a:r>
            <a:r>
              <a:rPr lang="pl" sz="49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pl" sz="49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pl" sz="49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pl" sz="49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pl-PL" sz="49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powitanie w bramie</a:t>
            </a:r>
            <a:r>
              <a:rPr lang="pl" sz="49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pl" sz="49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Parametry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15900" indent="0" algn="l" rtl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pl" sz="36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zmienną używaną 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definicji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funkcji. To </a:t>
            </a:r>
            <a:r>
              <a:rPr lang="pl" sz="3600" b="0" i="0" u="none" baseline="0" dirty="0">
                <a:solidFill>
                  <a:schemeClr val="lt1"/>
                </a:solidFill>
              </a:rPr>
              <a:t>“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uchwyt</a:t>
            </a:r>
            <a:r>
              <a:rPr lang="pl" sz="3600" b="0" i="0" u="none" baseline="0" dirty="0">
                <a:solidFill>
                  <a:schemeClr val="lt1"/>
                </a:solidFill>
              </a:rPr>
              <a:t>”,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dzięki któremu kod w </a:t>
            </a:r>
            <a:r>
              <a:rPr lang="pl" sz="3600" b="0" i="0" u="none" baseline="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ma dostęp do </a:t>
            </a:r>
            <a:r>
              <a:rPr lang="pl" sz="3600" b="0" i="0" u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argumentów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 konkretnym wywołaniu </a:t>
            </a:r>
            <a:r>
              <a:rPr lang="pl" sz="3600" b="0" i="0" u="none" baseline="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'es':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'Hola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'fr':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'Witaj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'pl'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Witaj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'es'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'fr'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Wartości zwracane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Zazwyczaj funkcja przyjmuje argumenty, wykonuje obliczenia i 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zwraca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wartość do wykorzystania przez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wywołujące ją wyrażenie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Służy do tego słowo kluczowe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"Witaj</a:t>
            </a:r>
            <a:r>
              <a:rPr lang="pl" sz="32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"Glenn</a:t>
            </a:r>
            <a:r>
              <a:rPr lang="pl" sz="32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pl" sz="32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"Sally")</a:t>
            </a:r>
            <a:endParaRPr lang="pl" sz="32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Witaj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Witaj Sally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5424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 zwracana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Owocne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zwracają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(czyli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zwracaną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kończy wykonywanie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 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odsyła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309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5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'es':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5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'Hola</a:t>
            </a:r>
            <a:r>
              <a:rPr lang="pl" sz="25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5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'fr':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5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pl" sz="25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5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'Witaj</a:t>
            </a:r>
            <a:r>
              <a:rPr lang="pl" sz="25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'pl'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),'Glenn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Witaj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'es'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),'Sally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'fr'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),'Michael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1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Argumenty</a:t>
            </a:r>
            <a:r>
              <a:rPr lang="pl" sz="71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71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1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parametry</a:t>
            </a:r>
            <a:r>
              <a:rPr lang="pl" sz="71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</a:t>
            </a:r>
            <a:r>
              <a:rPr lang="pl" sz="71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1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wyniki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961004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xl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pl-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powitanie w bramie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xl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1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return </a:t>
            </a:r>
            <a:r>
              <a:rPr lang="pl" sz="24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pl" sz="24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1978925" y="5283200"/>
            <a:ext cx="440123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600" b="0" i="0" u="none" baseline="0" dirty="0">
                <a:solidFill>
                  <a:srgbClr val="FF7F00"/>
                </a:solidFill>
              </a:rPr>
              <a:t>'</a:t>
            </a:r>
            <a:r>
              <a:rPr lang="pl-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powitanie w bramie</a:t>
            </a:r>
            <a:r>
              <a:rPr lang="pl" sz="3600" b="0" i="0" u="none" baseline="0" dirty="0">
                <a:solidFill>
                  <a:srgbClr val="FF7F00"/>
                </a:solidFill>
              </a:rPr>
              <a:t>'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3600" b="0" i="0" u="none" baseline="0">
                <a:solidFill>
                  <a:srgbClr val="00FF00"/>
                </a:solidFill>
              </a:rPr>
              <a:t>'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600" b="0" i="0" u="none" baseline="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536713" y="724052"/>
            <a:ext cx="1455098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Zapisane (i ponownie użyte) kroki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Fajnie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Cyk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Fajnie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25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25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dynks</a:t>
            </a:r>
            <a:r>
              <a:rPr lang="pl" sz="25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pl" sz="25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5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5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'Halo</a:t>
            </a:r>
            <a:r>
              <a:rPr lang="pl" sz="25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pl" sz="25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5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5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'Fajnie</a:t>
            </a:r>
            <a:r>
              <a:rPr lang="pl" sz="25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pl" sz="25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dynks</a:t>
            </a:r>
            <a:r>
              <a:rPr lang="pl" sz="25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25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5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'Cyk</a:t>
            </a:r>
            <a:r>
              <a:rPr lang="pl" sz="25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’)</a:t>
            </a:r>
            <a:endParaRPr lang="pl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dynks</a:t>
            </a:r>
            <a:r>
              <a:rPr lang="pl" sz="25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35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pl" sz="35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'Halo')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ctr" rtl="0">
              <a:buClr>
                <a:schemeClr val="lt1"/>
              </a:buClr>
              <a:buSzPct val="25000"/>
            </a:pPr>
            <a:r>
              <a:rPr lang="pl" sz="35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pl" sz="35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('Fajnie')</a:t>
            </a:r>
            <a:endParaRPr lang="pl" sz="35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baseline="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dynks</a:t>
            </a:r>
            <a:r>
              <a:rPr lang="pl" sz="35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50696" y="7773866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 wielorazowe fragmenty kodu nazywamy 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sym typeface="Arial"/>
              </a:rPr>
              <a:t>“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funkcjami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baseline="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dynks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baseline="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dynks</a:t>
            </a:r>
            <a:r>
              <a:rPr lang="pl" sz="35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Cyk</a:t>
            </a:r>
            <a:r>
              <a:rPr lang="pl" sz="35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pl" sz="35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</a:t>
            </a:r>
            <a:r>
              <a:rPr lang="pl" sz="7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parametrów</a:t>
            </a:r>
            <a:r>
              <a:rPr lang="pl" sz="7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pl" sz="7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argumentów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zdefiniować więcej niż jeden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defininicji funkcji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Dodajemy po prostu więcej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argumentów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wywołując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funkcję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Dopasowujemy liczbę i kolejność argumentów i parametrów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a, b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added =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3, 5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Puste (bezowocne) funkcje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Kiedy funkcja nie zwraca wartości, nazywamy ją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pustą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funkcją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 zwracające wartości to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owocne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Puste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funkcje nie są </a:t>
            </a:r>
            <a:r>
              <a:rPr lang="pl" sz="36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owocne</a:t>
            </a:r>
            <a:r>
              <a:rPr lang="pl" sz="36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0" y="803564"/>
            <a:ext cx="162560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Być (funkcją) albo nie być...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Dziel swój kod na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akapity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zapisz całą myśl i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nazwij ją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 powtarzaj się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zrób coś raz i używaj ponownie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myśl robi się zbyt długa i złożona, podziel ją na logiczne kawałki i umieść je w osobnych funkcjach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Stwórz bibliotekę rzeczy, które robisz często, może udostępnisz ją znajomym...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376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  <a:endParaRPr lang="pl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8178800" y="2886163"/>
            <a:ext cx="69089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Argumenty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Wyniki (funkcje owocne)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Puste (bezowocne) funkcje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Dlaczego używać funkcji?</a:t>
            </a:r>
            <a:endParaRPr lang="pl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1353078" y="2886163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 wbudowane</a:t>
            </a:r>
          </a:p>
          <a:p>
            <a:pPr marL="685800" indent="-361886" algn="l" rtl="0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Konwersje typów (int, float)</a:t>
            </a:r>
          </a:p>
          <a:p>
            <a:pPr marL="685800" indent="-361886" algn="l" rtl="0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Konwersje </a:t>
            </a:r>
            <a:r>
              <a:rPr lang="en-US" sz="3600" b="0" i="0" u="none" baseline="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napisów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2" y="871538"/>
            <a:ext cx="2401887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Ćwiczenie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599"/>
            <a:ext cx="10706100" cy="47128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Przepisz ponownie swoje obliczenie wynagrodzenia z dodatkiem za nadgodziny i stwórz funkcję o nazwie </a:t>
            </a:r>
            <a:r>
              <a:rPr lang="pl" sz="38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computepay()</a:t>
            </a:r>
            <a:r>
              <a:rPr lang="pl" sz="38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która przyjmuje dwa parametry (hours i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liczbę godzin: </a:t>
            </a:r>
            <a:r>
              <a:rPr lang="pl" sz="3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stawkę godzinową: </a:t>
            </a:r>
            <a:r>
              <a:rPr lang="pl" sz="3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pl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Wynagrodzenie: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746384" y="70612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i Informatyki Uniwersytetu im. </a:t>
            </a:r>
            <a:r>
              <a:rPr lang="pl-PL" sz="1800">
                <a:solidFill>
                  <a:srgbClr val="FFFFFF"/>
                </a:solidFill>
              </a:rPr>
              <a:t>Adama Mickiewicza w Poznaniu</a:t>
            </a: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 Pythona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Pythonie są dwa rodzaje 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pl" sz="36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Wbudowane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które są częścią Pythona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input(), type(), float(), int()</a:t>
            </a:r>
            <a:r>
              <a:rPr lang="en-US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...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Funkcje, które definiujemy samodzielnie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potem używamy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Traktujemy nazwy wbudowanych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funkcji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nowe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słowa zastrzeżone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pl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(czyli nie używamy ich jako nazw zmiennych)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Defininicja funkcji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Pythonie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kod wielokrotnego użytku, który przyjmuje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argument(y)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jako wartości wejściowe, wykonuje jakieś obliczenia i zwraca wynik lub wyniki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Definiujemy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używając zastrzeżonego słowa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Wywołujemy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funkcję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wyrażeniem złożonym z jej nazwy, nawiasów </a:t>
            </a:r>
            <a:r>
              <a:rPr lang="pl" sz="3600" b="0" i="0" u="none" strike="noStrik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</a:t>
            </a:r>
            <a:r>
              <a:rPr lang="pl" sz="3600" b="0" i="0" u="none" strike="noStrik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argumentów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7588155" y="4876800"/>
            <a:ext cx="8338781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xl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pl-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powitanie w bramie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xl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xs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pl-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powitanie w bramie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xs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347415" y="1714500"/>
            <a:ext cx="9280478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xl</a:t>
            </a:r>
            <a:r>
              <a:rPr lang="pl" sz="49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pl" sz="49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pl" sz="49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pl" sz="49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pl-PL" sz="49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powitanie w bramie</a:t>
            </a:r>
            <a:r>
              <a:rPr lang="pl" sz="49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pl" sz="49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Przypisanie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 max</a:t>
            </a:r>
            <a:r>
              <a:rPr lang="en-US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endParaRPr lang="pl" sz="7600" b="0" i="0" u="none" strike="noStrike" cap="none" baseline="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8080328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xl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pl-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powitanie w bramie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xl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859809" y="5351455"/>
            <a:ext cx="4605953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600" b="0" i="0" u="none" baseline="0" dirty="0">
                <a:solidFill>
                  <a:srgbClr val="FF7F00"/>
                </a:solidFill>
              </a:rPr>
              <a:t>'</a:t>
            </a:r>
            <a:r>
              <a:rPr lang="pl-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powitanie w bramie</a:t>
            </a:r>
            <a:r>
              <a:rPr lang="pl" sz="3600" b="0" i="0" u="none" baseline="0" dirty="0">
                <a:solidFill>
                  <a:srgbClr val="FF7F00"/>
                </a:solidFill>
              </a:rPr>
              <a:t>'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(ciąg znaków)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503579" y="5300655"/>
            <a:ext cx="2819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3600" b="0" i="0" u="none" baseline="0" dirty="0">
                <a:solidFill>
                  <a:srgbClr val="00FF00"/>
                </a:solidFill>
              </a:rPr>
              <a:t>'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600" b="0" i="0" u="none" baseline="0" dirty="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(ciąg znaków)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9718676" y="2265220"/>
            <a:ext cx="6223689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wcześniej zapisany kod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którego używamy. Funkcja przyjmuje wartości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wejściowe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zwraca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853734" y="7618405"/>
            <a:ext cx="501967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Ten kod napisał Guido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 max</a:t>
            </a:r>
            <a:r>
              <a:rPr lang="en-US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endParaRPr lang="pl" sz="7600" b="0" i="0" u="none" strike="noStrike" cap="none" baseline="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8175862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xl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pl-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powitanie w bramie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xl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rgbClr val="FFFF00"/>
              </a:buClr>
              <a:buSzPct val="25000"/>
            </a:pPr>
            <a:r>
              <a:rPr lang="pl" sz="2400" b="1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pl" sz="2400" b="0" i="0" u="none" baseline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ble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ble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baseline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pl"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ble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ble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5" name="Shape 266">
            <a:extLst>
              <a:ext uri="{FF2B5EF4-FFF2-40B4-BE49-F238E27FC236}">
                <a16:creationId xmlns:a16="http://schemas.microsoft.com/office/drawing/2014/main" id="{1040B2F9-D6E0-4191-8603-94A576699178}"/>
              </a:ext>
            </a:extLst>
          </p:cNvPr>
          <p:cNvSpPr txBox="1"/>
          <p:nvPr/>
        </p:nvSpPr>
        <p:spPr>
          <a:xfrm>
            <a:off x="11503579" y="5300655"/>
            <a:ext cx="2819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3600" b="0" i="0" u="none" baseline="0" dirty="0">
                <a:solidFill>
                  <a:srgbClr val="00FF00"/>
                </a:solidFill>
              </a:rPr>
              <a:t>'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600" b="0" i="0" u="none" baseline="0" dirty="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(ciąg znaków)</a:t>
            </a:r>
          </a:p>
        </p:txBody>
      </p:sp>
      <p:sp>
        <p:nvSpPr>
          <p:cNvPr id="16" name="Shape 268">
            <a:extLst>
              <a:ext uri="{FF2B5EF4-FFF2-40B4-BE49-F238E27FC236}">
                <a16:creationId xmlns:a16="http://schemas.microsoft.com/office/drawing/2014/main" id="{DB88089B-6928-408F-8122-1566749CC64D}"/>
              </a:ext>
            </a:extLst>
          </p:cNvPr>
          <p:cNvSpPr txBox="1"/>
          <p:nvPr/>
        </p:nvSpPr>
        <p:spPr>
          <a:xfrm>
            <a:off x="9718676" y="2265220"/>
            <a:ext cx="6223689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wcześniej zapisany kod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którego używamy. Funkcja przyjmuje wartości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wejściowe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zwraca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17" name="Shape 269">
            <a:extLst>
              <a:ext uri="{FF2B5EF4-FFF2-40B4-BE49-F238E27FC236}">
                <a16:creationId xmlns:a16="http://schemas.microsoft.com/office/drawing/2014/main" id="{21828372-4207-450F-9FC9-317ADD7482A6}"/>
              </a:ext>
            </a:extLst>
          </p:cNvPr>
          <p:cNvSpPr txBox="1"/>
          <p:nvPr/>
        </p:nvSpPr>
        <p:spPr>
          <a:xfrm>
            <a:off x="5853734" y="7618405"/>
            <a:ext cx="501967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Ten kod napisał Guido</a:t>
            </a:r>
          </a:p>
        </p:txBody>
      </p:sp>
      <p:sp>
        <p:nvSpPr>
          <p:cNvPr id="11" name="Shape 265">
            <a:extLst>
              <a:ext uri="{FF2B5EF4-FFF2-40B4-BE49-F238E27FC236}">
                <a16:creationId xmlns:a16="http://schemas.microsoft.com/office/drawing/2014/main" id="{AA03A404-1B65-44C7-B40F-4AB411BDD4D0}"/>
              </a:ext>
            </a:extLst>
          </p:cNvPr>
          <p:cNvSpPr txBox="1"/>
          <p:nvPr/>
        </p:nvSpPr>
        <p:spPr>
          <a:xfrm>
            <a:off x="859809" y="5351455"/>
            <a:ext cx="4605953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600" b="0" i="0" u="none" baseline="0" dirty="0">
                <a:solidFill>
                  <a:srgbClr val="FF7F00"/>
                </a:solidFill>
              </a:rPr>
              <a:t>'</a:t>
            </a:r>
            <a:r>
              <a:rPr lang="pl-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powitanie w bramie</a:t>
            </a:r>
            <a:r>
              <a:rPr lang="pl" sz="3600" b="0" i="0" u="none" baseline="0" dirty="0">
                <a:solidFill>
                  <a:srgbClr val="FF7F00"/>
                </a:solidFill>
              </a:rPr>
              <a:t>'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(ciąg znaków)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Konwersje typów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775252" y="2603500"/>
            <a:ext cx="625419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w wyrażeniu znajdzie się liczba zmiennoprzecinkowa i całkowita,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automatycznie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skonwertuje całkowitą na zmiennoprzecinkową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Możesz też kontrolować konwersje wbudowanymi funkcjami int() i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20644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l" rtl="0">
              <a:buClr>
                <a:schemeClr val="lt1"/>
              </a:buClr>
              <a:buSzPct val="25000"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pl" sz="2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i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f)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(3)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5)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278296" y="606822"/>
            <a:ext cx="7165492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Konwersje </a:t>
            </a:r>
            <a:r>
              <a:rPr lang="en-US" sz="7600" b="0" i="0" u="none" strike="noStrike" cap="none" baseline="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napisów</a:t>
            </a:r>
            <a:endParaRPr lang="pl" sz="7600" b="0" i="0" u="none" strike="noStrike" cap="none" baseline="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Możesz też użyć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 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konwersji pomiędzy </a:t>
            </a:r>
            <a:r>
              <a:rPr lang="pl-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napisem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liczbą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Otrzymasz </a:t>
            </a:r>
            <a:r>
              <a:rPr lang="pl" sz="3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błąd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jeśli </a:t>
            </a:r>
            <a:r>
              <a:rPr lang="pl-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nie zawiera cyfr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5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  <a:endParaRPr lang="pl" sz="25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TypeError: cannot concatenate 'str' and 'int'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5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5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  <a:endParaRPr lang="pl" sz="25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'hej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5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5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pl" sz="25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ValueError: invalid literal for int()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1560</Words>
  <Application>Microsoft Office PowerPoint</Application>
  <PresentationFormat>Custom</PresentationFormat>
  <Paragraphs>277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Cabin</vt:lpstr>
      <vt:lpstr>Courier</vt:lpstr>
      <vt:lpstr>Courier New</vt:lpstr>
      <vt:lpstr>Gill Sans</vt:lpstr>
      <vt:lpstr>Title &amp; Subtitle</vt:lpstr>
      <vt:lpstr>Funkcje</vt:lpstr>
      <vt:lpstr>Zapisane (i ponownie użyte) kroki</vt:lpstr>
      <vt:lpstr>Funkcje Pythona</vt:lpstr>
      <vt:lpstr>Defininicja funkcji</vt:lpstr>
      <vt:lpstr>PowerPoint Presentation</vt:lpstr>
      <vt:lpstr>Funkcja max()</vt:lpstr>
      <vt:lpstr>Funkcja max()</vt:lpstr>
      <vt:lpstr>Konwersje typów</vt:lpstr>
      <vt:lpstr>Konwersje napisów</vt:lpstr>
      <vt:lpstr>Nasze własne funkcje...</vt:lpstr>
      <vt:lpstr>Tworzenie własnych funkcji</vt:lpstr>
      <vt:lpstr>PowerPoint Presentation</vt:lpstr>
      <vt:lpstr>Definiowanie i używanie</vt:lpstr>
      <vt:lpstr>PowerPoint Presentation</vt:lpstr>
      <vt:lpstr>Argumenty</vt:lpstr>
      <vt:lpstr>Parametry</vt:lpstr>
      <vt:lpstr>Wartości zwracane</vt:lpstr>
      <vt:lpstr>Wartość zwracana</vt:lpstr>
      <vt:lpstr>Argumenty, parametry i wyniki</vt:lpstr>
      <vt:lpstr>Wiele parametrów / argumentów</vt:lpstr>
      <vt:lpstr>Puste (bezowocne) funkcje</vt:lpstr>
      <vt:lpstr>Być (funkcją) albo nie być...</vt:lpstr>
      <vt:lpstr>Podsumowanie</vt:lpstr>
      <vt:lpstr>PowerPoint Presentation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Funkcje</dc:title>
  <cp:lastModifiedBy>Andrzej Wójtowicz</cp:lastModifiedBy>
  <cp:revision>66</cp:revision>
  <dcterms:modified xsi:type="dcterms:W3CDTF">2022-08-25T20:12:55Z</dcterms:modified>
</cp:coreProperties>
</file>