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55"/>
  </p:notesMasterIdLst>
  <p:sldIdLst>
    <p:sldId id="256" r:id="rId2"/>
    <p:sldId id="257" r:id="rId3"/>
    <p:sldId id="258" r:id="rId4"/>
    <p:sldId id="30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295" r:id="rId41"/>
    <p:sldId id="319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17" r:id="rId50"/>
    <p:sldId id="304" r:id="rId51"/>
    <p:sldId id="305" r:id="rId52"/>
    <p:sldId id="306" r:id="rId53"/>
    <p:sldId id="320" r:id="rId5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2" autoAdjust="0"/>
    <p:restoredTop sz="94519"/>
  </p:normalViewPr>
  <p:slideViewPr>
    <p:cSldViewPr snapToGrid="0" snapToObjects="1">
      <p:cViewPr varScale="1">
        <p:scale>
          <a:sx n="77" d="100"/>
          <a:sy n="77" d="100"/>
        </p:scale>
        <p:origin x="1116" y="96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336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b="0" i="0" u="none" baseline="0">
                <a:solidFill>
                  <a:schemeClr val="dk2"/>
                </a:solidFill>
              </a:rPr>
              <a:t>Notka od Chucka  Używając tych materiałów masz prawo usunąć logo UM i zastąpić je własnym ale zostaw proszę logo CC-BY na pierwszej stronie oraz strony z podziękowaniami dla współtwórców.</a:t>
            </a:r>
            <a:endParaRPr lang="pl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68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1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7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265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567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068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46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504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545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05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159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82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4765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386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937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795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4646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1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665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1092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89806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4244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6779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896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12535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213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0858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7121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0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998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"/>
          </a:p>
        </p:txBody>
      </p:sp>
    </p:spTree>
    <p:extLst>
      <p:ext uri="{BB962C8B-B14F-4D97-AF65-F5344CB8AC3E}">
        <p14:creationId xmlns:p14="http://schemas.microsoft.com/office/powerpoint/2010/main" val="20418391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4400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4748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738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6959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1329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446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8731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7317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42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41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3456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0232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97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36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04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Bump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>
                <a:solidFill>
                  <a:schemeClr val="bg1"/>
                </a:solidFill>
              </a:defRPr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2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en.wikipedia.org/wiki/Transporter_(Star_Trek)" TargetMode="External"/><Relationship Id="rId4" Type="http://schemas.openxmlformats.org/officeDocument/2006/relationships/hyperlink" Target="https://pl.wikipedia.org/wiki/Transporter_(Star_Trek)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Pętle i iteracje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 5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34250" y="6959474"/>
            <a:ext cx="8374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dla wszystkich</a:t>
            </a:r>
            <a:endParaRPr lang="pl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</a:t>
            </a:r>
            <a:r>
              <a:rPr lang="en-US" sz="32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pl</a:t>
            </a:r>
            <a:endParaRPr lang="pl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740562" y="7307173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Prawda?</a:t>
            </a:r>
          </a:p>
        </p:txBody>
      </p:sp>
      <p:cxnSp>
        <p:nvCxnSpPr>
          <p:cNvPr id="360" name="Shape 360"/>
          <p:cNvCxnSpPr/>
          <p:nvPr/>
        </p:nvCxnSpPr>
        <p:spPr>
          <a:xfrm flipH="1" flipV="1">
            <a:off x="10995701" y="2681851"/>
            <a:ext cx="34625" cy="39205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10991725" y="6602410"/>
            <a:ext cx="21783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10917236" y="7027978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flipV="1">
            <a:off x="9245749" y="2133612"/>
            <a:ext cx="33237" cy="491170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9161461" y="7045315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8696325" y="1384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161461" y="7643804"/>
            <a:ext cx="3983087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print('Zrobione')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13295312" y="1828800"/>
            <a:ext cx="8778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1563350" y="1304775"/>
            <a:ext cx="3002099" cy="2858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</a:t>
            </a:r>
            <a:r>
              <a:rPr lang="pl" sz="3000" b="0" i="0" u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pl" sz="3000" b="0" i="0" u="none" strike="noStrike" cap="none" baseline="0" dirty="0">
                <a:solidFill>
                  <a:srgbClr val="F3F3F3"/>
                </a:solidFill>
                <a:latin typeface="Courier"/>
                <a:ea typeface="Courier"/>
                <a:cs typeface="Courier"/>
                <a:sym typeface="Courier New"/>
              </a:rPr>
              <a:t>'#'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'zrobione'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'Zrobione!')</a:t>
            </a:r>
            <a:endParaRPr lang="pl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72" name="Shape 372"/>
          <p:cNvCxnSpPr>
            <a:cxnSpLocks/>
          </p:cNvCxnSpPr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>
            <a:cxnSpLocks/>
          </p:cNvCxnSpPr>
          <p:nvPr/>
        </p:nvCxnSpPr>
        <p:spPr>
          <a:xfrm>
            <a:off x="1701738" y="3878074"/>
            <a:ext cx="1237200" cy="464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flipH="1" flipV="1">
            <a:off x="13213562" y="6226200"/>
            <a:ext cx="16663" cy="4032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Nieokreślone pętle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Pętle 'while' nazywamy </a:t>
            </a:r>
            <a:r>
              <a:rPr lang="pl" sz="36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pętlami nieokreślonymi</a:t>
            </a:r>
            <a:r>
              <a:rPr lang="pl" sz="36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600" b="0" i="0" u="none" baseline="0" dirty="0"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ponieważ powtarzają się tak długo, aż określony warunek logiczny stanie się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fałszywy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pętlach, które widzieliśmy do tej pory, dość łatwo stwierdzić, czy się zakończą, czy będą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pętlami nieskończonymi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Czasami jest nieco trudniej stwierdzić, czy pętla się zakończy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" b="0" i="0" u="none" baseline="0">
                <a:solidFill>
                  <a:srgbClr val="FFD966"/>
                </a:solidFill>
              </a:rPr>
              <a:t>Określone pętle</a:t>
            </a:r>
            <a:endParaRPr lang="pl" dirty="0">
              <a:solidFill>
                <a:srgbClr val="FFD96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l" b="0" i="0" u="none" baseline="0">
                <a:solidFill>
                  <a:schemeClr val="bg1"/>
                </a:solidFill>
              </a:rPr>
              <a:t>Iteracja po zbiorze elementów</a:t>
            </a:r>
            <a:endParaRPr lang="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92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Określone pętle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Często mamy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listę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elementów,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linii w pliku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czyli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skończony zbiór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elementów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napisać pętlę, która wykona jedną iterację dla każdego elementu zbioru za pomocą konstrukcji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Takie pętle nazywamy </a:t>
            </a:r>
            <a:r>
              <a:rPr lang="pl" sz="36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określonymi</a:t>
            </a:r>
            <a:r>
              <a:rPr lang="pl" sz="36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600" b="0" i="0" u="none" baseline="0" dirty="0"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 są wykonywane określoną liczbę razy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Mówimy, że </a:t>
            </a:r>
            <a:r>
              <a:rPr lang="pl" sz="36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pętle określone przeprocesowują elementy zbioru</a:t>
            </a:r>
            <a:r>
              <a:rPr lang="pl" sz="36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Prosta pętla określona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'Odpalamy!'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11091860" y="3003550"/>
            <a:ext cx="3709989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Odpalamy!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Pętla określona z </a:t>
            </a: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napisami</a:t>
            </a:r>
            <a:endParaRPr lang="pl" sz="7600" b="0" i="0" u="none" strike="noStrike" cap="none" baseline="0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6" name="Shape 406"/>
          <p:cNvSpPr txBox="1"/>
          <p:nvPr/>
        </p:nvSpPr>
        <p:spPr>
          <a:xfrm>
            <a:off x="374275" y="4144325"/>
            <a:ext cx="10044774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['Józek', 'Gienek', 'Staszek']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'Szczęśliwego Nowego Roku:'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pl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pl" sz="28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'Zrobione!')</a:t>
            </a:r>
            <a:endParaRPr lang="pl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10607875" y="2762250"/>
            <a:ext cx="5447100" cy="4819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endParaRPr lang="en-US" sz="2400" b="0" i="0" u="none" strike="noStrike" cap="none" baseline="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endParaRPr lang="en-US" sz="24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Szczęśliwego Nowego Roku: Józek</a:t>
            </a:r>
            <a:br>
              <a:rPr lang="pl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2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Szczęśliwego Nowego Roku: Gienek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Szczęśliwego Nowego Roku: Staszek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Zrobione!</a:t>
            </a:r>
          </a:p>
        </p:txBody>
      </p:sp>
      <p:cxnSp>
        <p:nvCxnSpPr>
          <p:cNvPr id="408" name="Shape 408"/>
          <p:cNvCxnSpPr>
            <a:cxnSpLocks/>
          </p:cNvCxnSpPr>
          <p:nvPr/>
        </p:nvCxnSpPr>
        <p:spPr>
          <a:xfrm flipH="1">
            <a:off x="9829775" y="5022376"/>
            <a:ext cx="589274" cy="1496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>
            <a:cxnSpLocks/>
          </p:cNvCxnSpPr>
          <p:nvPr/>
        </p:nvCxnSpPr>
        <p:spPr>
          <a:xfrm flipH="1" flipV="1">
            <a:off x="4362451" y="5972177"/>
            <a:ext cx="6056598" cy="292145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3545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Prosta pętla określona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8786700" y="35242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pl" sz="24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'Odpalamy!'</a:t>
            </a:r>
            <a:r>
              <a:rPr lang="pl" sz="24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13754106" y="3059375"/>
            <a:ext cx="207661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Odpalamy!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3041537" y="21879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/>
          <p:nvPr/>
        </p:nvSpPr>
        <p:spPr>
          <a:xfrm>
            <a:off x="1625600" y="27483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Zrobione?</a:t>
            </a:r>
            <a:endParaRPr lang="pl" sz="3400" b="0" i="0" u="none" strike="noStrike" cap="none" baseline="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3060712" y="40183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6426637" y="375792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6451649" y="5047099"/>
            <a:ext cx="0" cy="491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3068637" y="5502612"/>
            <a:ext cx="33962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flipH="1">
            <a:off x="1269974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7" name="Shape 427"/>
          <p:cNvCxnSpPr/>
          <p:nvPr/>
        </p:nvCxnSpPr>
        <p:spPr>
          <a:xfrm rot="10800000" flipH="1">
            <a:off x="3055937" y="6234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1300036" y="34467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300161" y="62519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698076" y="2634000"/>
            <a:ext cx="117590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155700" y="6812300"/>
            <a:ext cx="38354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print('Odpalamy!')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4991100" y="4297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35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pl" sz="35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4165600" y="25705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950100" y="3015000"/>
            <a:ext cx="31146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Przenieś </a:t>
            </a:r>
            <a:r>
              <a:rPr lang="pl" sz="35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pl" sz="35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dalej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435294" y="6444862"/>
            <a:ext cx="101346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Pętle określone (pętle for) mają zdefiniowane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 sterujące</a:t>
            </a:r>
            <a:r>
              <a:rPr lang="pl" sz="3200" b="0" i="0" u="none" strike="noStrike" cap="none" baseline="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zmieniające się z każdym przejściem pętli. Te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 sterujące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przechodzą po kolei przez sekwencję lub zbiór. 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4559325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xfrm>
            <a:off x="1155700" y="64596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Przyjrzyjmy 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się </a:t>
            </a:r>
            <a:r>
              <a:rPr lang="pl" sz="7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'in'...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865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 sterująca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przechodzi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przez 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sekwencję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(uporządkowany zbiór)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Blok (ciało)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kodu jest wykonywany jeden raz dla każdego elementu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sekwencji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 sterująca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przechodzi przez wszystkie elementy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sekwencji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9055105" y="5280013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print(i)</a:t>
            </a:r>
            <a:endParaRPr lang="pl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8289135" y="3908525"/>
            <a:ext cx="344963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 sterująca</a:t>
            </a:r>
            <a:endParaRPr lang="pl" sz="3600" b="0" i="0" u="none" strike="noStrike" cap="none" baseline="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44" name="Shape 444"/>
          <p:cNvSpPr txBox="1"/>
          <p:nvPr/>
        </p:nvSpPr>
        <p:spPr>
          <a:xfrm>
            <a:off x="11985630" y="3114676"/>
            <a:ext cx="3973508" cy="1039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Pięcioelementowa sekwencja</a:t>
            </a:r>
            <a:endParaRPr lang="pl" sz="3600" b="0" i="0" u="none" strike="noStrike" cap="none" baseline="0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9979030" y="4530724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rot="10800000" flipH="1">
            <a:off x="12987800" y="4341217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2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Zrobione?</a:t>
            </a:r>
            <a:endParaRPr lang="pl" sz="3400" b="0" i="0" u="none" strike="noStrike" cap="none" baseline="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4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6" name="Shape 456"/>
          <p:cNvCxnSpPr>
            <a:stCxn id="457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8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9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0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2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57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35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pl" sz="35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55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Przenieś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pl" sz="32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dalej</a:t>
            </a:r>
            <a:endParaRPr lang="pl" sz="3500" b="0" i="0" u="none" strike="noStrike" cap="none" baseline="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5" name="Shape 465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95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 sterująca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przez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sekwencję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(uporządkowany zbiór)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Blok (ciało)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kodu jest wykonywany jeden raz dla każdego elementu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sekwencji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 sterująca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przechodzi przez wszystkie elementy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sekwencji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 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baseline="0"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467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19" name="Shape 463">
            <a:extLst>
              <a:ext uri="{FF2B5EF4-FFF2-40B4-BE49-F238E27FC236}">
                <a16:creationId xmlns:a16="http://schemas.microsoft.com/office/drawing/2014/main" id="{18C64E71-B038-4078-B75F-F2D8B6FACF3C}"/>
              </a:ext>
            </a:extLst>
          </p:cNvPr>
          <p:cNvSpPr txBox="1"/>
          <p:nvPr/>
        </p:nvSpPr>
        <p:spPr>
          <a:xfrm>
            <a:off x="846137" y="158115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20" name="Shape 464">
            <a:extLst>
              <a:ext uri="{FF2B5EF4-FFF2-40B4-BE49-F238E27FC236}">
                <a16:creationId xmlns:a16="http://schemas.microsoft.com/office/drawing/2014/main" id="{7DD7A629-4C2E-4C57-AE1C-77F19598C962}"/>
              </a:ext>
            </a:extLst>
          </p:cNvPr>
          <p:cNvSpPr txBox="1"/>
          <p:nvPr/>
        </p:nvSpPr>
        <p:spPr>
          <a:xfrm>
            <a:off x="4168050" y="160665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703050" y="814388"/>
            <a:ext cx="2984500" cy="7472362"/>
            <a:chOff x="11703050" y="381000"/>
            <a:chExt cx="2984500" cy="8278812"/>
          </a:xfrm>
        </p:grpSpPr>
        <p:cxnSp>
          <p:nvCxnSpPr>
            <p:cNvPr id="486" name="Shape 486"/>
            <p:cNvCxnSpPr/>
            <p:nvPr/>
          </p:nvCxnSpPr>
          <p:spPr>
            <a:xfrm rot="10800000" flipH="1">
              <a:off x="13185775" y="9159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87" name="Shape 487"/>
            <p:cNvSpPr txBox="1"/>
            <p:nvPr/>
          </p:nvSpPr>
          <p:spPr>
            <a:xfrm>
              <a:off x="11703050" y="12319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32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pl" sz="32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pl" sz="3200" b="0" i="0" u="none" strike="noStrike" cap="none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pl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11703050" y="381000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pl" sz="32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5</a:t>
              </a:r>
            </a:p>
          </p:txBody>
        </p:sp>
        <p:cxnSp>
          <p:nvCxnSpPr>
            <p:cNvPr id="489" name="Shape 489"/>
            <p:cNvCxnSpPr/>
            <p:nvPr/>
          </p:nvCxnSpPr>
          <p:spPr>
            <a:xfrm rot="10800000" flipH="1">
              <a:off x="13181012" y="1825625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0" name="Shape 490"/>
            <p:cNvCxnSpPr/>
            <p:nvPr/>
          </p:nvCxnSpPr>
          <p:spPr>
            <a:xfrm rot="10800000" flipH="1">
              <a:off x="13181012" y="2630486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1" name="Shape 491"/>
            <p:cNvSpPr txBox="1"/>
            <p:nvPr/>
          </p:nvSpPr>
          <p:spPr>
            <a:xfrm>
              <a:off x="11703050" y="29464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32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pl" sz="32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pl" sz="3200" b="0" i="0" u="none" strike="noStrike" cap="none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pl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11703050" y="2093911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pl" sz="32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4</a:t>
              </a:r>
            </a:p>
          </p:txBody>
        </p:sp>
        <p:cxnSp>
          <p:nvCxnSpPr>
            <p:cNvPr id="493" name="Shape 493"/>
            <p:cNvCxnSpPr/>
            <p:nvPr/>
          </p:nvCxnSpPr>
          <p:spPr>
            <a:xfrm rot="10800000" flipH="1">
              <a:off x="13181012" y="34591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4" name="Shape 494"/>
            <p:cNvCxnSpPr/>
            <p:nvPr/>
          </p:nvCxnSpPr>
          <p:spPr>
            <a:xfrm rot="10800000" flipH="1">
              <a:off x="13181012" y="43100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5" name="Shape 495"/>
            <p:cNvSpPr txBox="1"/>
            <p:nvPr/>
          </p:nvSpPr>
          <p:spPr>
            <a:xfrm>
              <a:off x="11703050" y="4625975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32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pl" sz="32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pl" sz="3200" b="0" i="0" u="none" strike="noStrike" cap="none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pl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11703050" y="3773487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pl" sz="32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3</a:t>
              </a:r>
            </a:p>
          </p:txBody>
        </p:sp>
        <p:cxnSp>
          <p:nvCxnSpPr>
            <p:cNvPr id="497" name="Shape 497"/>
            <p:cNvCxnSpPr/>
            <p:nvPr/>
          </p:nvCxnSpPr>
          <p:spPr>
            <a:xfrm rot="10800000" flipH="1">
              <a:off x="13181012" y="52085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8" name="Shape 498"/>
            <p:cNvCxnSpPr/>
            <p:nvPr/>
          </p:nvCxnSpPr>
          <p:spPr>
            <a:xfrm rot="10800000" flipH="1">
              <a:off x="13181012" y="6107111"/>
              <a:ext cx="12699" cy="306386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9" name="Shape 499"/>
            <p:cNvSpPr txBox="1"/>
            <p:nvPr/>
          </p:nvSpPr>
          <p:spPr>
            <a:xfrm>
              <a:off x="11703050" y="6421437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32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</a:t>
              </a:r>
              <a:r>
                <a:rPr lang="pl" sz="3200" b="0" i="0" u="none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(</a:t>
              </a:r>
              <a:r>
                <a:rPr lang="pl" sz="32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pl" sz="3200" b="0" i="0" u="none" strike="noStrike" cap="none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pl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11703050" y="5570537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pl" sz="32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2</a:t>
              </a:r>
            </a:p>
          </p:txBody>
        </p:sp>
        <p:cxnSp>
          <p:nvCxnSpPr>
            <p:cNvPr id="501" name="Shape 501"/>
            <p:cNvCxnSpPr/>
            <p:nvPr/>
          </p:nvCxnSpPr>
          <p:spPr>
            <a:xfrm rot="10800000" flipH="1">
              <a:off x="13181012" y="6934200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502" name="Shape 502"/>
            <p:cNvCxnSpPr/>
            <p:nvPr/>
          </p:nvCxnSpPr>
          <p:spPr>
            <a:xfrm rot="10800000" flipH="1">
              <a:off x="13181012" y="7808911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503" name="Shape 503"/>
            <p:cNvSpPr txBox="1"/>
            <p:nvPr/>
          </p:nvSpPr>
          <p:spPr>
            <a:xfrm>
              <a:off x="11703050" y="8124825"/>
              <a:ext cx="2984500" cy="534987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32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pl" sz="32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i)</a:t>
              </a:r>
              <a:endParaRPr lang="pl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11703050" y="7272336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pl" sz="32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1</a:t>
              </a:r>
            </a:p>
          </p:txBody>
        </p:sp>
      </p:grpSp>
      <p:sp>
        <p:nvSpPr>
          <p:cNvPr id="505" name="Shape 505"/>
          <p:cNvSpPr txBox="1"/>
          <p:nvPr/>
        </p:nvSpPr>
        <p:spPr>
          <a:xfrm>
            <a:off x="4481375" y="6254750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8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Zrobione?</a:t>
            </a:r>
            <a:endParaRPr lang="pl" sz="3400" b="0" i="0" u="none" strike="noStrike" cap="none" baseline="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1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" name="Shape 456"/>
          <p:cNvCxnSpPr>
            <a:stCxn id="49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3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" name="Shape 463"/>
          <p:cNvSpPr txBox="1"/>
          <p:nvPr/>
        </p:nvSpPr>
        <p:spPr>
          <a:xfrm>
            <a:off x="846137" y="158115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49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35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pl" sz="35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0" name="Shape 464"/>
          <p:cNvSpPr txBox="1"/>
          <p:nvPr/>
        </p:nvSpPr>
        <p:spPr>
          <a:xfrm>
            <a:off x="4168050" y="160665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51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Przenieś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pl" sz="32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dalej</a:t>
            </a:r>
            <a:endParaRPr lang="pl" sz="3500" b="0" i="0" u="none" strike="noStrike" cap="none" baseline="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2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733894" y="817418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Powtarzane kroki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686665" y="2170112"/>
            <a:ext cx="423090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latin typeface="Courier"/>
                <a:ea typeface="Courier"/>
                <a:cs typeface="Courier"/>
                <a:sym typeface="Courier New"/>
              </a:rPr>
              <a:t>n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latin typeface="Courier"/>
                <a:ea typeface="Courier"/>
                <a:cs typeface="Courier"/>
                <a:sym typeface="Courier New"/>
              </a:rPr>
              <a:t>while n &gt; 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  <a:endParaRPr lang="en-US" sz="3000" b="0" i="0" u="none" strike="noStrike" cap="none" baseline="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'Odpalamy!'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552692" y="200184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1020426" y="3540124"/>
            <a:ext cx="1958974" cy="5127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1136643" y="256223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551104" y="383223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994142" y="319087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738680" y="31908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4738693" y="58897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566979" y="6192842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781043" y="320675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2554279" y="65944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777780" y="325434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798505" y="661194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1001376" y="4433886"/>
            <a:ext cx="2035175" cy="110172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5110150" y="6816824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Pętle (powtarzane kroki) mają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 sterujące</a:t>
            </a:r>
            <a:r>
              <a:rPr lang="pl" sz="3200" b="0" i="0" u="none" strike="noStrike" cap="none" baseline="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zmieniające się z każdym przejściem pętli. Często te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 sterujące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przyjmują wartości kolejnych cyfr.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257168" y="244793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777779" y="7210430"/>
            <a:ext cx="3956113" cy="105430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print('Odpalamy!')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4373554" y="2447930"/>
            <a:ext cx="91727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111243" y="12668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295643" y="38449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35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pl" sz="35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13201651" y="2005012"/>
            <a:ext cx="2587601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Wyjście: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Odpalamy!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282943" y="50641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4733893" y="46791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503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Idiomy pętli:</a:t>
            </a:r>
            <a:br>
              <a:rPr lang="pl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 robimy w pętlach</a:t>
            </a:r>
            <a:b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pl" sz="7600" b="0" i="0" u="none" strike="noStrike" cap="none" baseline="0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4000" b="0" i="0" u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Uwaga: </a:t>
            </a:r>
            <a:r>
              <a:rPr lang="pl" sz="40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Mimo że przykłady są proste, te same schematy stosujemy w każdym rodzaju pętli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Tworzenie 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inteligentnych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pętli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453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Sztuczka polega na tym, żeby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wiedzieć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coś o całej pętli, kiedy musisz pisać kod, który widzi tylko jeden element naraz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9245600" y="2628900"/>
            <a:ext cx="5080000" cy="11811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Nadaj niektórym zmiennym wartości początkowe</a:t>
            </a:r>
            <a:endParaRPr lang="pl" sz="3300" b="0" i="0" u="none" strike="noStrike" cap="none" baseline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25" name="Shape 525"/>
          <p:cNvSpPr txBox="1"/>
          <p:nvPr/>
        </p:nvSpPr>
        <p:spPr>
          <a:xfrm>
            <a:off x="9867900" y="4584700"/>
            <a:ext cx="4406900" cy="228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Poszukaj czegoś w każdym elemencie z osobna lub zrób z nim coś </a:t>
            </a:r>
            <a:b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zaktualizuj zmienną</a:t>
            </a:r>
            <a:endParaRPr lang="pl" sz="3300" b="0" i="0" u="none" strike="noStrike" cap="none" baseline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26" name="Shape 526"/>
          <p:cNvSpPr txBox="1"/>
          <p:nvPr/>
        </p:nvSpPr>
        <p:spPr>
          <a:xfrm>
            <a:off x="8151813" y="3911600"/>
            <a:ext cx="4406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dane: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9245600" y="7213600"/>
            <a:ext cx="5080000" cy="101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3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Spójrz na zmienne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Przechodzenie pętlą przez zbiór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420525" y="3244325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'Przed'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element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6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, 41, 12, </a:t>
            </a:r>
            <a:r>
              <a:rPr lang="en-US" sz="26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, 74, 15]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element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'Po'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34" name="Shape 534"/>
          <p:cNvSpPr txBox="1"/>
          <p:nvPr/>
        </p:nvSpPr>
        <p:spPr>
          <a:xfrm>
            <a:off x="10034586" y="2657475"/>
            <a:ext cx="4767264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basicloop.py</a:t>
            </a:r>
            <a:endParaRPr lang="pl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pl" sz="3600" b="0" i="0" u="none" strike="noStrike" cap="none" baseline="0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pl" sz="3600" b="0" i="0" u="none" strike="noStrike" cap="none" baseline="0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pl" sz="54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pl" sz="54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Pętla nieskończona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'Namydlij'</a:t>
            </a:r>
            <a:r>
              <a:rPr lang="pl" sz="3200" b="0" i="0" u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'Spłucz'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0" i="0" u="none" strike="noStrike" cap="none" baseline="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'Wysusz!'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063537" y="7296155"/>
            <a:ext cx="3595775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print('Wysusz!')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35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'Namydlij'</a:t>
            </a:r>
            <a:r>
              <a:rPr lang="pl" sz="35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rtl="0">
              <a:buClr>
                <a:schemeClr val="lt1"/>
              </a:buClr>
              <a:buSzPct val="25000"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35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'Spłucz'</a:t>
            </a:r>
            <a:r>
              <a:rPr lang="pl" sz="3500" b="0" i="0" u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79180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jest nie tak w tej pętli?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pl" sz="54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pl" sz="54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  <p:sp>
        <p:nvSpPr>
          <p:cNvPr id="3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76622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pl" sz="54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pl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52958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pl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35024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pl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944706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pl" sz="54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pl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797330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pl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24548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pl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8194232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pl" sz="54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liczba jest największa?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pl" sz="54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9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pl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6771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Inna pętla</a:t>
            </a:r>
            <a:endParaRPr lang="pl" sz="72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'Namydlij'</a:t>
            </a:r>
            <a:r>
              <a:rPr lang="pl" sz="3200" b="0" i="0" u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'Spłucz'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'Wysusz!'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063537" y="7296155"/>
            <a:ext cx="3595775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print('Wysusz!')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</a:t>
            </a:r>
            <a:r>
              <a:rPr lang="pl" sz="35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35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'Namydlij'</a:t>
            </a:r>
            <a:r>
              <a:rPr lang="pl" sz="35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rtl="0">
              <a:buClr>
                <a:schemeClr val="lt1"/>
              </a:buClr>
              <a:buSzPct val="25000"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35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'Spłucz'</a:t>
            </a:r>
            <a:r>
              <a:rPr lang="pl" sz="3500" b="0" i="0" u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303287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robi ta pętla?</a:t>
            </a:r>
            <a:endParaRPr lang="pl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99794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Znajdowanie największej wartości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1620375" y="3009225"/>
            <a:ext cx="9611732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0" i="0" u="none" strike="noStrike" cap="none" baseline="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Przed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:',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0" i="0" u="none" strike="noStrike" cap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'Po:',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11694614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</a:t>
            </a:r>
            <a:r>
              <a:rPr lang="en-US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_sf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pl" sz="30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pl" sz="30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906525" y="7194550"/>
            <a:ext cx="14757599" cy="1306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Tworzymy </a:t>
            </a:r>
            <a:r>
              <a:rPr lang="pl" sz="3000" b="0" i="0" u="none" baseline="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zmienną</a:t>
            </a:r>
            <a:r>
              <a:rPr lang="pl" sz="3000" b="0" i="0" u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0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która zawiera </a:t>
            </a:r>
            <a:r>
              <a:rPr lang="pl" sz="3000" b="0" i="0" u="none" baseline="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największa widzianą wartość</a:t>
            </a:r>
            <a:r>
              <a:rPr lang="pl" sz="30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Jeśli aktualna </a:t>
            </a:r>
            <a:r>
              <a:rPr lang="pl" sz="3000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liczba, na którą patrzymy</a:t>
            </a:r>
            <a:r>
              <a:rPr lang="pl" sz="3000" b="0" i="0" u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0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jest większa, to staje się </a:t>
            </a: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największą widzianą wartością</a:t>
            </a:r>
            <a:r>
              <a:rPr lang="pl" sz="30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" b="0" i="0" u="none" baseline="0">
                <a:solidFill>
                  <a:srgbClr val="FFD966"/>
                </a:solidFill>
              </a:rPr>
              <a:t>Więcej schematów pętli...</a:t>
            </a:r>
            <a:endParaRPr lang="pl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387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Liczenie w pętli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1741475" y="26495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'Przed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element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41, 12, 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 = zork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element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'Po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82" name="Shape 682"/>
          <p:cNvSpPr txBox="1"/>
          <p:nvPr/>
        </p:nvSpPr>
        <p:spPr>
          <a:xfrm>
            <a:off x="10261600" y="2362200"/>
            <a:ext cx="4219499" cy="467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</a:t>
            </a:r>
            <a:r>
              <a:rPr lang="en-US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countloop.py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pl" sz="3000" b="0" i="0" u="none" strike="noStrike" cap="none" baseline="0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</a:t>
            </a:r>
            <a:r>
              <a:rPr lang="en-US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pl" sz="30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</a:t>
            </a:r>
            <a:r>
              <a:rPr lang="en-US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pl" sz="30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155700" y="7099849"/>
            <a:ext cx="14071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Aby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policzyć</a:t>
            </a:r>
            <a:r>
              <a:rPr lang="pl" sz="32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ile razy wykonaliśmy pętlę, wprowadzamy </a:t>
            </a:r>
            <a:r>
              <a:rPr lang="pl" sz="32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zmienną licznika, zaczynając z wartością 0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dodajemy </a:t>
            </a:r>
            <a:r>
              <a:rPr lang="pl" sz="32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z każdym wykonaniem pętli.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Sumowanie w pętli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1371600" y="2649525"/>
            <a:ext cx="7876775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'Przed</a:t>
            </a:r>
            <a:r>
              <a:rPr lang="en-US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element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</a:t>
            </a:r>
            <a:r>
              <a:rPr lang="en-US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41, 12, </a:t>
            </a:r>
            <a:r>
              <a:rPr lang="en-US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 = zork +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element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element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'Po</a:t>
            </a:r>
            <a:r>
              <a:rPr lang="en-US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90" name="Shape 690"/>
          <p:cNvSpPr txBox="1"/>
          <p:nvPr/>
        </p:nvSpPr>
        <p:spPr>
          <a:xfrm>
            <a:off x="10261600" y="22098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</a:t>
            </a:r>
            <a:r>
              <a:rPr lang="en-US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loop.py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pl" sz="3000" b="0" i="0" u="none" strike="noStrike" cap="none" baseline="0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pl" sz="3000" b="0" i="0" u="none" strike="noStrike" cap="none" baseline="0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1050925" y="7162899"/>
            <a:ext cx="14643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Aby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dodać </a:t>
            </a:r>
            <a:r>
              <a:rPr lang="pl" sz="32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wartość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napotkaną w pętli, wprowadzamy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zmienną sumowania, zaczynając od 0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dodajemy aktualną </a:t>
            </a:r>
            <a:r>
              <a:rPr lang="pl" sz="32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wartość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 każdym wykonaniem pętli.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Znajdowanie średniej w pętli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838550" y="2717875"/>
            <a:ext cx="7984200" cy="40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'Przed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41, 12, 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sum = sum +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'Po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sum / count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98" name="Shape 698"/>
          <p:cNvSpPr txBox="1"/>
          <p:nvPr/>
        </p:nvSpPr>
        <p:spPr>
          <a:xfrm>
            <a:off x="10034575" y="2441575"/>
            <a:ext cx="4540199" cy="474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averageloop.py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pl" sz="30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pl" sz="30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25.666</a:t>
            </a:r>
            <a:endParaRPr lang="pl" sz="30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99" name="Shape 699"/>
          <p:cNvSpPr txBox="1"/>
          <p:nvPr/>
        </p:nvSpPr>
        <p:spPr>
          <a:xfrm>
            <a:off x="2952750" y="7188175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Średnia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 prostu łączy schematy </a:t>
            </a:r>
            <a:r>
              <a:rPr lang="pl" sz="32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zliczania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sumowania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 </a:t>
            </a: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wykonuje dzielenie po zakończeniu pętli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Filtrowanie w pętli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1703375" y="3219450"/>
            <a:ext cx="76875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'Przed</a:t>
            </a:r>
            <a:r>
              <a:rPr lang="pl" sz="26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41, 12, 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41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	    print('Duża liczba</a:t>
            </a:r>
            <a:r>
              <a:rPr lang="en-US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',</a:t>
            </a:r>
            <a:r>
              <a:rPr lang="en-US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value)</a:t>
            </a:r>
            <a:endParaRPr lang="pl" sz="26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'Po'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06" name="Shape 706"/>
          <p:cNvSpPr txBox="1"/>
          <p:nvPr/>
        </p:nvSpPr>
        <p:spPr>
          <a:xfrm>
            <a:off x="10034586" y="3321050"/>
            <a:ext cx="451803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-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search_filter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Duża liczba</a:t>
            </a:r>
            <a:r>
              <a:rPr lang="en-US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Duża liczba</a:t>
            </a:r>
            <a:r>
              <a:rPr lang="en-US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2692386" y="7046913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Korzystamy z instrukcji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pętli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żeby wyłapać/ filtrować szukane wartości.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6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Wyszukiwanie z użyciem zmiennej logicznej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1703375" y="2970200"/>
            <a:ext cx="7707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 =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'Przed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41, 12, 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74, 15]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== 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 =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value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'Po</a:t>
            </a:r>
            <a:r>
              <a:rPr lang="en-US" sz="260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260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pl" sz="260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pl" sz="260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14" name="Shape 714"/>
          <p:cNvSpPr txBox="1"/>
          <p:nvPr/>
        </p:nvSpPr>
        <p:spPr>
          <a:xfrm>
            <a:off x="10034586" y="2365375"/>
            <a:ext cx="578316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b="0" i="0" u="none" strike="noStrike" cap="none" baseline="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find_value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pl" sz="30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pl" sz="30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968200" y="7208974"/>
            <a:ext cx="141195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Jeśli chcemy wyszukać</a:t>
            </a:r>
            <a:r>
              <a:rPr lang="pl" sz="3200" b="0" i="0" u="none" strike="noStrike" cap="none" baseline="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 powiadomieniem o znalezieniu</a:t>
            </a: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korzystamy ze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zmiennej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 początkową wartością </a:t>
            </a: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ustawiamy ją na </a:t>
            </a: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pl" sz="32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gdy tylko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znajdziemy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szukaną watość.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 znaleźć najmniejszą wartość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906525" y="7194550"/>
            <a:ext cx="14757599" cy="11113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trzeba zmienić, żeby wyszukać najmniejszą wartość na liście?</a:t>
            </a:r>
          </a:p>
        </p:txBody>
      </p:sp>
      <p:sp>
        <p:nvSpPr>
          <p:cNvPr id="8" name="Shape 673">
            <a:extLst>
              <a:ext uri="{FF2B5EF4-FFF2-40B4-BE49-F238E27FC236}">
                <a16:creationId xmlns:a16="http://schemas.microsoft.com/office/drawing/2014/main" id="{6621F134-D6AD-4F1D-8D7D-D299F4567B99}"/>
              </a:ext>
            </a:extLst>
          </p:cNvPr>
          <p:cNvSpPr txBox="1"/>
          <p:nvPr/>
        </p:nvSpPr>
        <p:spPr>
          <a:xfrm>
            <a:off x="1620375" y="3009225"/>
            <a:ext cx="9611732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0" i="0" u="none" strike="noStrike" cap="none" baseline="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Przed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:',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0" i="0" u="none" strike="noStrike" cap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'Po:',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10" name="Shape 674">
            <a:extLst>
              <a:ext uri="{FF2B5EF4-FFF2-40B4-BE49-F238E27FC236}">
                <a16:creationId xmlns:a16="http://schemas.microsoft.com/office/drawing/2014/main" id="{79C13A63-9083-4FD4-9E5D-7ACF5204F7A0}"/>
              </a:ext>
            </a:extLst>
          </p:cNvPr>
          <p:cNvSpPr txBox="1"/>
          <p:nvPr/>
        </p:nvSpPr>
        <p:spPr>
          <a:xfrm>
            <a:off x="11694614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</a:t>
            </a:r>
            <a:r>
              <a:rPr lang="en-US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_sf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pl" sz="30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pl" sz="30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Znajdowanie najmniejszej wartości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Zmieniliśmy nazwę zmiennej na </a:t>
            </a:r>
            <a:r>
              <a:rPr lang="pl" sz="32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 (na razie najmniejsza)</a:t>
            </a: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znak </a:t>
            </a:r>
            <a:r>
              <a:rPr lang="pl" sz="32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 </a:t>
            </a:r>
            <a:r>
              <a:rPr lang="pl" sz="32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  <p:sp>
        <p:nvSpPr>
          <p:cNvPr id="5" name="Shape 673">
            <a:extLst>
              <a:ext uri="{FF2B5EF4-FFF2-40B4-BE49-F238E27FC236}">
                <a16:creationId xmlns:a16="http://schemas.microsoft.com/office/drawing/2014/main" id="{7E8C5D43-C39E-4E87-87AC-6A9AE29E5267}"/>
              </a:ext>
            </a:extLst>
          </p:cNvPr>
          <p:cNvSpPr txBox="1"/>
          <p:nvPr/>
        </p:nvSpPr>
        <p:spPr>
          <a:xfrm>
            <a:off x="1620375" y="3009225"/>
            <a:ext cx="9611732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0" i="0" u="none" strike="noStrike" cap="none" baseline="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Przed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:',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0" i="0" u="none" strike="noStrike" cap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'Po:',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Znajdowanie najmniejszej wartości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Zmieniliśmy nazwę zmiennej na </a:t>
            </a:r>
            <a:r>
              <a:rPr lang="pl" sz="32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 (na razie najmniejsza)</a:t>
            </a: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znak </a:t>
            </a:r>
            <a:r>
              <a:rPr lang="pl" sz="32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 </a:t>
            </a:r>
            <a:r>
              <a:rPr lang="pl" sz="32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  <p:sp>
        <p:nvSpPr>
          <p:cNvPr id="5" name="Shape 737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</a:t>
            </a:r>
            <a:r>
              <a:rPr lang="en-US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smallbad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pl" sz="30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pl" sz="30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  <p:sp>
        <p:nvSpPr>
          <p:cNvPr id="6" name="Shape 673">
            <a:extLst>
              <a:ext uri="{FF2B5EF4-FFF2-40B4-BE49-F238E27FC236}">
                <a16:creationId xmlns:a16="http://schemas.microsoft.com/office/drawing/2014/main" id="{14555ECC-62B6-4090-8FB0-23187040646E}"/>
              </a:ext>
            </a:extLst>
          </p:cNvPr>
          <p:cNvSpPr txBox="1"/>
          <p:nvPr/>
        </p:nvSpPr>
        <p:spPr>
          <a:xfrm>
            <a:off x="1620375" y="3009225"/>
            <a:ext cx="8301547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0" i="0" u="none" strike="noStrike" cap="none" baseline="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Przed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:',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0" i="0" u="none" strike="noStrike" cap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0" i="0" u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0" i="0" u="none" baseline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'Po:', </a:t>
            </a:r>
            <a:r>
              <a:rPr lang="en-US" sz="2600" b="0" i="0" u="none" baseline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577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Wyskakiwanie z pętli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Instrukcja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kończy bieżącą pętlę i wyskakuje do instrukcji znajdującej się bezpośrednio </a:t>
            </a:r>
            <a: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pętlą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Przypomina to test pętli, który można zastosować w dowolnym miejscu jej ciała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0817225" y="5202237"/>
            <a:ext cx="2435099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 hejka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 hejka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zakończone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zakończone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'zrobione'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'Zrobione!')</a:t>
            </a:r>
            <a:endParaRPr lang="pl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1459175" y="2323169"/>
            <a:ext cx="7748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 =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'Przed</a:t>
            </a:r>
            <a:r>
              <a:rPr lang="pl" sz="26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41, 12, </a:t>
            </a:r>
            <a:r>
              <a:rPr lang="en-US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smallest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None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 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smallest, 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b="0" i="0" u="none" strike="noStrike" cap="none" baseline="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Po: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44" name="Shape 744"/>
          <p:cNvSpPr txBox="1"/>
          <p:nvPr/>
        </p:nvSpPr>
        <p:spPr>
          <a:xfrm>
            <a:off x="10225086" y="2516944"/>
            <a:ext cx="3797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</a:t>
            </a:r>
            <a:r>
              <a:rPr lang="en-US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smallest.py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381000" y="7270699"/>
            <a:ext cx="15430500" cy="11684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Nadal mamy zmienną, która jest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najmniejsza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 razie. W pierwszej iteracji pętli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ma wartość </a:t>
            </a: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więc przypisujemy jej pierwszą </a:t>
            </a:r>
            <a:r>
              <a:rPr lang="pl" sz="32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wartość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jako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najmniejszą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Znajdowanie najmniejszej wartości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Operatory </a:t>
            </a:r>
            <a:r>
              <a:rPr lang="pl" sz="7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oraz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6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8616824" y="2603500"/>
            <a:ext cx="64708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ma operator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(jest)</a:t>
            </a:r>
            <a:r>
              <a:rPr lang="pl" sz="3400" b="0" i="0" u="none" strike="noStrike" cap="none" baseline="0" dirty="0"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który można stosować w wyrażeniach logicznych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Oznacza tyle, co 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jest tym samym, co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Podobnie, ale dobitniej niż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 (nie jest)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również operator logiczny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874425" y="2962250"/>
            <a:ext cx="77424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Przed</a:t>
            </a:r>
            <a:r>
              <a:rPr lang="pl" sz="2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</a:t>
            </a:r>
            <a:r>
              <a:rPr lang="en-US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41, 12, </a:t>
            </a:r>
            <a:r>
              <a:rPr lang="en-US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value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pl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'Po',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pl" sz="2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Podsumowanie</a:t>
            </a:r>
          </a:p>
        </p:txBody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1809750" y="2603500"/>
            <a:ext cx="68262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Pętle while (nieokreślone)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Nieskończone pętle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Używanie break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Używanie continue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Stałe i zmienne None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59" name="Shape 759"/>
          <p:cNvSpPr txBox="1">
            <a:spLocks noGrp="1"/>
          </p:cNvSpPr>
          <p:nvPr>
            <p:ph type="body" idx="4294967295"/>
          </p:nvPr>
        </p:nvSpPr>
        <p:spPr>
          <a:xfrm>
            <a:off x="9036050" y="2755900"/>
            <a:ext cx="6051650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Pętle for (określone)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 sterujące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Idiomy pętli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Największa i najmniejsza wartość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3600" b="0" i="0" u="none" baseline="0">
                <a:solidFill>
                  <a:srgbClr val="FFFF00"/>
                </a:solidFill>
              </a:rPr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1206100" y="2296123"/>
            <a:ext cx="6797699" cy="55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(</a:t>
            </a:r>
            <a:r>
              <a:rPr lang="pl" sz="1800" b="0" i="0" u="sng" baseline="0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800" b="0" i="0" u="none" baseline="0" dirty="0">
                <a:solidFill>
                  <a:srgbClr val="FFFFFF"/>
                </a:solidFill>
              </a:rPr>
              <a:t>)</a:t>
            </a:r>
            <a:r>
              <a:rPr lang="pl" sz="1800" b="0" i="0" u="none" baseline="0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800" b="0" i="0" u="none" baseline="0" dirty="0">
                <a:solidFill>
                  <a:srgbClr val="FFFF00"/>
                </a:solidFill>
              </a:rPr>
              <a:t> </a:t>
            </a:r>
            <a:r>
              <a:rPr lang="pl" sz="1800" b="0" i="0" u="sng" baseline="0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800" b="0" i="0" baseline="0" dirty="0">
                <a:solidFill>
                  <a:srgbClr val="FFFF00"/>
                </a:solidFill>
              </a:rPr>
              <a:t> </a:t>
            </a:r>
            <a:r>
              <a:rPr lang="pl" sz="1800" b="0" i="0" u="none" baseline="0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Autorstwo pierwszej wersji: Charles Severance, </a:t>
            </a:r>
            <a:br>
              <a:rPr lang="en-US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University of Michigan School of Information</a:t>
            </a:r>
            <a:endParaRPr lang="en-US" sz="180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-PL" sz="1800" dirty="0">
                <a:solidFill>
                  <a:srgbClr val="FFFFFF"/>
                </a:solidFill>
              </a:rPr>
              <a:t>Polska wersja powstała z inicjatywy Wydziału Matematyki 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pl-PL" sz="1800" dirty="0">
                <a:solidFill>
                  <a:srgbClr val="FFFFFF"/>
                </a:solidFill>
              </a:rPr>
              <a:t>i Informatyki Uniwersytetu im. Adama Mickiewicza w Poznaniu</a:t>
            </a: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Tłumaczenie: Agata i Krzysztof Wierzbiccy, EnglishT.eu</a:t>
            </a:r>
            <a:endParaRPr lang="en-US" sz="180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FFFFF"/>
                </a:solidFill>
              </a:rPr>
              <a:t>Poprawki</a:t>
            </a:r>
            <a:r>
              <a:rPr lang="en-US" sz="1800" dirty="0">
                <a:solidFill>
                  <a:srgbClr val="FFFFFF"/>
                </a:solidFill>
              </a:rPr>
              <a:t>: </a:t>
            </a:r>
            <a:r>
              <a:rPr lang="en-US" sz="1800">
                <a:solidFill>
                  <a:srgbClr val="FFFFFF"/>
                </a:solidFill>
              </a:rPr>
              <a:t>Andrzej Wójtowicz</a:t>
            </a:r>
            <a:endParaRPr lang="pl" sz="180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lang="pl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Wyskakiwanie z pętli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Instrukcja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kończy bieżącą pętlę i wyskakuje do instrukcji znajdującej się bezpośrednio za pętlą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Przypomina to test pętli, który można zastosować w dowolnym miejscu jej ciała</a:t>
            </a:r>
          </a:p>
        </p:txBody>
      </p:sp>
      <p:cxnSp>
        <p:nvCxnSpPr>
          <p:cNvPr id="304" name="Shape 304"/>
          <p:cNvCxnSpPr>
            <a:cxnSpLocks/>
          </p:cNvCxnSpPr>
          <p:nvPr/>
        </p:nvCxnSpPr>
        <p:spPr>
          <a:xfrm flipH="1" flipV="1">
            <a:off x="3082749" y="7565976"/>
            <a:ext cx="574851" cy="349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flipV="1">
            <a:off x="3025775" y="7015163"/>
            <a:ext cx="2332038" cy="5333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'zrobione'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'Zrobione!')</a:t>
            </a:r>
            <a:endParaRPr lang="pl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9" name="Shape 294">
            <a:extLst>
              <a:ext uri="{FF2B5EF4-FFF2-40B4-BE49-F238E27FC236}">
                <a16:creationId xmlns:a16="http://schemas.microsoft.com/office/drawing/2014/main" id="{F4C4E42F-65F1-4D34-AD6B-B0EFA0F3F166}"/>
              </a:ext>
            </a:extLst>
          </p:cNvPr>
          <p:cNvSpPr txBox="1"/>
          <p:nvPr/>
        </p:nvSpPr>
        <p:spPr>
          <a:xfrm>
            <a:off x="10817225" y="5202237"/>
            <a:ext cx="2435099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 hejka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 hejka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zakończone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zakończone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11017136" y="557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9601200" y="1117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Prawda?</a:t>
            </a:r>
            <a:endParaRPr lang="pl" sz="3600" b="0" i="0" u="none" strike="noStrike" cap="none" baseline="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x="10985100" y="2425800"/>
            <a:ext cx="51300" cy="39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12382475" y="1746225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13169949" y="3149800"/>
            <a:ext cx="50700" cy="204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10973000" y="6380400"/>
            <a:ext cx="22238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9245574" y="1762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10942636" y="6889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x="9202736" y="1752611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9216150" y="6870200"/>
            <a:ext cx="1723200" cy="36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8721725" y="1003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9030612" y="7505700"/>
            <a:ext cx="4112325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print('Zrobione')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2838111" y="1003300"/>
            <a:ext cx="104912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760200" y="2400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709400" y="5194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4816037" y="4679911"/>
            <a:ext cx="1016099" cy="14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11952286" y="6145311"/>
            <a:ext cx="3849600" cy="13461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752600" y="1195375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'zrobione'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'Zrobione!')</a:t>
            </a:r>
            <a:endParaRPr lang="pl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318899" y="3504149"/>
            <a:ext cx="348900" cy="544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>
            <a:cxnSpLocks/>
          </p:cNvCxnSpPr>
          <p:nvPr/>
        </p:nvCxnSpPr>
        <p:spPr>
          <a:xfrm rot="10800000" flipH="1">
            <a:off x="1265939" y="3116201"/>
            <a:ext cx="1787100" cy="3770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3209400" y="3186225"/>
            <a:ext cx="1026899" cy="61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338" y="5150641"/>
            <a:ext cx="2184399" cy="203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415213" y="7362029"/>
            <a:ext cx="8615399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24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https://pl.wikipedia.org/wiki/Transporter_(Star_Trek)</a:t>
            </a:r>
            <a:endParaRPr lang="pl" sz="24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5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13665200" y="38735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3213562" y="5921398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3128537" y="1805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Kończenie iteracji przy pomocy </a:t>
            </a:r>
            <a:r>
              <a:rPr lang="pl" sz="7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155700" y="2667538"/>
            <a:ext cx="13932000" cy="16541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Instrukcja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kończy bieżącą iterację, przeskakuje do początku pętli i zaczyna kolejną iterację</a:t>
            </a:r>
          </a:p>
        </p:txBody>
      </p:sp>
      <p:sp>
        <p:nvSpPr>
          <p:cNvPr id="6" name="Shape 350">
            <a:extLst>
              <a:ext uri="{FF2B5EF4-FFF2-40B4-BE49-F238E27FC236}">
                <a16:creationId xmlns:a16="http://schemas.microsoft.com/office/drawing/2014/main" id="{A86747F9-AB2C-41CD-B29F-18907A31B3A7}"/>
              </a:ext>
            </a:extLst>
          </p:cNvPr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'zrobione'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'Zrobione!')</a:t>
            </a:r>
            <a:endParaRPr lang="pl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" name="Shape 351">
            <a:extLst>
              <a:ext uri="{FF2B5EF4-FFF2-40B4-BE49-F238E27FC236}">
                <a16:creationId xmlns:a16="http://schemas.microsoft.com/office/drawing/2014/main" id="{1291E8EC-50E8-460D-9AFC-FA83C3961145}"/>
              </a:ext>
            </a:extLst>
          </p:cNvPr>
          <p:cNvSpPr txBox="1"/>
          <p:nvPr/>
        </p:nvSpPr>
        <p:spPr>
          <a:xfrm>
            <a:off x="11172825" y="4494212"/>
            <a:ext cx="4399271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 hejka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 hejka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nie wypisuj tego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wypisz to!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wypisz to!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Kończenie iteracji przy pomocy </a:t>
            </a:r>
            <a:r>
              <a:rPr lang="pl" sz="7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7684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Instrukcja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kończy bieżącą iterację, przeskakuje do początku pętli i zaczyna kolejną iterację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'zrobione'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'Zrobione!')</a:t>
            </a:r>
            <a:endParaRPr lang="pl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11172825" y="4494212"/>
            <a:ext cx="4399271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 hejka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 hejka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nie wypisuj tego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wypisz to!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wypisz to!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Zrobione!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2755</Words>
  <Application>Microsoft Office PowerPoint</Application>
  <PresentationFormat>Custom</PresentationFormat>
  <Paragraphs>522</Paragraphs>
  <Slides>53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Cabin</vt:lpstr>
      <vt:lpstr>Comic Sans MS</vt:lpstr>
      <vt:lpstr>Courier</vt:lpstr>
      <vt:lpstr>Gill Sans</vt:lpstr>
      <vt:lpstr>Title &amp; Subtitle</vt:lpstr>
      <vt:lpstr>Pętle i iteracje</vt:lpstr>
      <vt:lpstr>Powtarzane kroki</vt:lpstr>
      <vt:lpstr>Pętla nieskończona</vt:lpstr>
      <vt:lpstr>Inna pętla</vt:lpstr>
      <vt:lpstr>Wyskakiwanie z pętli</vt:lpstr>
      <vt:lpstr>Wyskakiwanie z pętli</vt:lpstr>
      <vt:lpstr>PowerPoint Presentation</vt:lpstr>
      <vt:lpstr>Kończenie iteracji przy pomocy continue</vt:lpstr>
      <vt:lpstr>Kończenie iteracji przy pomocy continue</vt:lpstr>
      <vt:lpstr>PowerPoint Presentation</vt:lpstr>
      <vt:lpstr>Nieokreślone pętle</vt:lpstr>
      <vt:lpstr>Określone pętle</vt:lpstr>
      <vt:lpstr>Określone pętle</vt:lpstr>
      <vt:lpstr>Prosta pętla określona</vt:lpstr>
      <vt:lpstr>Pętla określona z napisami</vt:lpstr>
      <vt:lpstr>Prosta pętla określona</vt:lpstr>
      <vt:lpstr>Przyjrzyjmy się 'in'...</vt:lpstr>
      <vt:lpstr>PowerPoint Presentation</vt:lpstr>
      <vt:lpstr>PowerPoint Presentation</vt:lpstr>
      <vt:lpstr>Idiomy pętli: co robimy w pętlach  Uwaga: Mimo że przykłady są proste, te same schematy stosujemy w każdym rodzaju pętli</vt:lpstr>
      <vt:lpstr>Tworzenie “inteligentnych” pętli</vt:lpstr>
      <vt:lpstr>Przechodzenie pętlą przez zbiór</vt:lpstr>
      <vt:lpstr>Która liczba jest największa?</vt:lpstr>
      <vt:lpstr>Która liczba jest największa?</vt:lpstr>
      <vt:lpstr>Która liczba jest największa?</vt:lpstr>
      <vt:lpstr>Która liczba jest największa?</vt:lpstr>
      <vt:lpstr>Która liczba jest największa?</vt:lpstr>
      <vt:lpstr>Która liczba jest największa?</vt:lpstr>
      <vt:lpstr>Która liczba jest największa?</vt:lpstr>
      <vt:lpstr>Która liczba jest największa?</vt:lpstr>
      <vt:lpstr>Która liczba jest największa?</vt:lpstr>
      <vt:lpstr>Która liczba jest największa?</vt:lpstr>
      <vt:lpstr>Która liczba jest największa?</vt:lpstr>
      <vt:lpstr>Która liczba jest największa?</vt:lpstr>
      <vt:lpstr>Która liczba jest największa?</vt:lpstr>
      <vt:lpstr>Która liczba jest największa?</vt:lpstr>
      <vt:lpstr>Która liczba jest największa?</vt:lpstr>
      <vt:lpstr>Która liczba jest największa?</vt:lpstr>
      <vt:lpstr>Która liczba jest największa?</vt:lpstr>
      <vt:lpstr>Znajdowanie największej wartości</vt:lpstr>
      <vt:lpstr>Więcej schematów pętli...</vt:lpstr>
      <vt:lpstr>Liczenie w pętli</vt:lpstr>
      <vt:lpstr>Sumowanie w pętli</vt:lpstr>
      <vt:lpstr>Znajdowanie średniej w pętli</vt:lpstr>
      <vt:lpstr>Filtrowanie w pętli</vt:lpstr>
      <vt:lpstr>Wyszukiwanie z użyciem zmiennej logicznej</vt:lpstr>
      <vt:lpstr>Jak znaleźć najmniejszą wartość</vt:lpstr>
      <vt:lpstr>Znajdowanie najmniejszej wartości</vt:lpstr>
      <vt:lpstr>Znajdowanie najmniejszej wartości</vt:lpstr>
      <vt:lpstr>Znajdowanie najmniejszej wartości</vt:lpstr>
      <vt:lpstr>Operatory is oraz is not </vt:lpstr>
      <vt:lpstr>Podsumowanie</vt:lpstr>
      <vt:lpstr>Podziękowania dla współpracowników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Pętle i iteracje</dc:title>
  <cp:lastModifiedBy>Andrzej Wójtowicz</cp:lastModifiedBy>
  <cp:revision>97</cp:revision>
  <dcterms:modified xsi:type="dcterms:W3CDTF">2022-08-25T20:16:12Z</dcterms:modified>
</cp:coreProperties>
</file>